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1" r:id="rId1"/>
  </p:sldMasterIdLst>
  <p:notesMasterIdLst>
    <p:notesMasterId r:id="rId154"/>
  </p:notesMasterIdLst>
  <p:sldIdLst>
    <p:sldId id="256" r:id="rId2"/>
    <p:sldId id="673" r:id="rId3"/>
    <p:sldId id="565" r:id="rId4"/>
    <p:sldId id="622" r:id="rId5"/>
    <p:sldId id="624" r:id="rId6"/>
    <p:sldId id="554" r:id="rId7"/>
    <p:sldId id="623" r:id="rId8"/>
    <p:sldId id="625" r:id="rId9"/>
    <p:sldId id="332" r:id="rId10"/>
    <p:sldId id="550" r:id="rId11"/>
    <p:sldId id="551" r:id="rId12"/>
    <p:sldId id="418" r:id="rId13"/>
    <p:sldId id="646" r:id="rId14"/>
    <p:sldId id="647" r:id="rId15"/>
    <p:sldId id="477" r:id="rId16"/>
    <p:sldId id="570" r:id="rId17"/>
    <p:sldId id="566" r:id="rId18"/>
    <p:sldId id="621" r:id="rId19"/>
    <p:sldId id="607" r:id="rId20"/>
    <p:sldId id="603" r:id="rId21"/>
    <p:sldId id="604" r:id="rId22"/>
    <p:sldId id="605" r:id="rId23"/>
    <p:sldId id="608" r:id="rId24"/>
    <p:sldId id="606" r:id="rId25"/>
    <p:sldId id="609" r:id="rId26"/>
    <p:sldId id="610" r:id="rId27"/>
    <p:sldId id="611" r:id="rId28"/>
    <p:sldId id="612" r:id="rId29"/>
    <p:sldId id="613" r:id="rId30"/>
    <p:sldId id="614" r:id="rId31"/>
    <p:sldId id="615" r:id="rId32"/>
    <p:sldId id="616" r:id="rId33"/>
    <p:sldId id="617" r:id="rId34"/>
    <p:sldId id="618" r:id="rId35"/>
    <p:sldId id="619" r:id="rId36"/>
    <p:sldId id="620" r:id="rId37"/>
    <p:sldId id="658" r:id="rId38"/>
    <p:sldId id="506" r:id="rId39"/>
    <p:sldId id="539" r:id="rId40"/>
    <p:sldId id="447" r:id="rId41"/>
    <p:sldId id="534" r:id="rId42"/>
    <p:sldId id="627" r:id="rId43"/>
    <p:sldId id="428" r:id="rId44"/>
    <p:sldId id="393" r:id="rId45"/>
    <p:sldId id="427" r:id="rId46"/>
    <p:sldId id="657" r:id="rId47"/>
    <p:sldId id="541" r:id="rId48"/>
    <p:sldId id="543" r:id="rId49"/>
    <p:sldId id="544" r:id="rId50"/>
    <p:sldId id="637" r:id="rId51"/>
    <p:sldId id="567" r:id="rId52"/>
    <p:sldId id="573" r:id="rId53"/>
    <p:sldId id="572" r:id="rId54"/>
    <p:sldId id="481" r:id="rId55"/>
    <p:sldId id="576" r:id="rId56"/>
    <p:sldId id="670" r:id="rId57"/>
    <p:sldId id="639" r:id="rId58"/>
    <p:sldId id="642" r:id="rId59"/>
    <p:sldId id="583" r:id="rId60"/>
    <p:sldId id="643" r:id="rId61"/>
    <p:sldId id="644" r:id="rId62"/>
    <p:sldId id="669" r:id="rId63"/>
    <p:sldId id="668" r:id="rId64"/>
    <p:sldId id="671" r:id="rId65"/>
    <p:sldId id="672" r:id="rId66"/>
    <p:sldId id="650" r:id="rId67"/>
    <p:sldId id="649" r:id="rId68"/>
    <p:sldId id="502" r:id="rId69"/>
    <p:sldId id="496" r:id="rId70"/>
    <p:sldId id="659" r:id="rId71"/>
    <p:sldId id="536" r:id="rId72"/>
    <p:sldId id="504" r:id="rId73"/>
    <p:sldId id="651" r:id="rId74"/>
    <p:sldId id="521" r:id="rId75"/>
    <p:sldId id="591" r:id="rId76"/>
    <p:sldId id="629" r:id="rId77"/>
    <p:sldId id="630" r:id="rId78"/>
    <p:sldId id="631" r:id="rId79"/>
    <p:sldId id="632" r:id="rId80"/>
    <p:sldId id="634" r:id="rId81"/>
    <p:sldId id="633" r:id="rId82"/>
    <p:sldId id="636" r:id="rId83"/>
    <p:sldId id="628" r:id="rId84"/>
    <p:sldId id="652" r:id="rId85"/>
    <p:sldId id="558" r:id="rId86"/>
    <p:sldId id="654" r:id="rId87"/>
    <p:sldId id="656" r:id="rId88"/>
    <p:sldId id="655" r:id="rId89"/>
    <p:sldId id="674" r:id="rId90"/>
    <p:sldId id="675" r:id="rId91"/>
    <p:sldId id="676" r:id="rId92"/>
    <p:sldId id="677" r:id="rId93"/>
    <p:sldId id="678" r:id="rId94"/>
    <p:sldId id="679" r:id="rId95"/>
    <p:sldId id="680" r:id="rId96"/>
    <p:sldId id="681" r:id="rId97"/>
    <p:sldId id="682" r:id="rId98"/>
    <p:sldId id="683" r:id="rId99"/>
    <p:sldId id="684" r:id="rId100"/>
    <p:sldId id="653" r:id="rId101"/>
    <p:sldId id="597" r:id="rId102"/>
    <p:sldId id="590" r:id="rId103"/>
    <p:sldId id="586" r:id="rId104"/>
    <p:sldId id="394" r:id="rId105"/>
    <p:sldId id="660" r:id="rId106"/>
    <p:sldId id="661" r:id="rId107"/>
    <p:sldId id="662" r:id="rId108"/>
    <p:sldId id="663" r:id="rId109"/>
    <p:sldId id="546" r:id="rId110"/>
    <p:sldId id="399" r:id="rId111"/>
    <p:sldId id="400" r:id="rId112"/>
    <p:sldId id="401" r:id="rId113"/>
    <p:sldId id="402" r:id="rId114"/>
    <p:sldId id="430" r:id="rId115"/>
    <p:sldId id="508" r:id="rId116"/>
    <p:sldId id="509" r:id="rId117"/>
    <p:sldId id="406" r:id="rId118"/>
    <p:sldId id="407" r:id="rId119"/>
    <p:sldId id="408" r:id="rId120"/>
    <p:sldId id="409" r:id="rId121"/>
    <p:sldId id="410" r:id="rId122"/>
    <p:sldId id="449" r:id="rId123"/>
    <p:sldId id="448" r:id="rId124"/>
    <p:sldId id="413" r:id="rId125"/>
    <p:sldId id="469" r:id="rId126"/>
    <p:sldId id="470" r:id="rId127"/>
    <p:sldId id="471" r:id="rId128"/>
    <p:sldId id="425" r:id="rId129"/>
    <p:sldId id="415" r:id="rId130"/>
    <p:sldId id="260" r:id="rId131"/>
    <p:sldId id="267" r:id="rId132"/>
    <p:sldId id="269" r:id="rId133"/>
    <p:sldId id="270" r:id="rId134"/>
    <p:sldId id="272" r:id="rId135"/>
    <p:sldId id="273" r:id="rId136"/>
    <p:sldId id="274" r:id="rId137"/>
    <p:sldId id="275" r:id="rId138"/>
    <p:sldId id="289" r:id="rId139"/>
    <p:sldId id="290" r:id="rId140"/>
    <p:sldId id="291" r:id="rId141"/>
    <p:sldId id="664" r:id="rId142"/>
    <p:sldId id="294" r:id="rId143"/>
    <p:sldId id="295" r:id="rId144"/>
    <p:sldId id="296" r:id="rId145"/>
    <p:sldId id="437" r:id="rId146"/>
    <p:sldId id="440" r:id="rId147"/>
    <p:sldId id="510" r:id="rId148"/>
    <p:sldId id="511" r:id="rId149"/>
    <p:sldId id="459" r:id="rId150"/>
    <p:sldId id="460" r:id="rId151"/>
    <p:sldId id="461" r:id="rId152"/>
    <p:sldId id="665" r:id="rId1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LIA" initials="A" lastIdx="1" clrIdx="0">
    <p:extLst>
      <p:ext uri="{19B8F6BF-5375-455C-9EA6-DF929625EA0E}">
        <p15:presenceInfo xmlns:p15="http://schemas.microsoft.com/office/powerpoint/2012/main" userId="AMAL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1BED"/>
    <a:srgbClr val="D60093"/>
    <a:srgbClr val="00A249"/>
    <a:srgbClr val="2E20E8"/>
    <a:srgbClr val="3366FF"/>
    <a:srgbClr val="FF00FF"/>
    <a:srgbClr val="FAEEFC"/>
    <a:srgbClr val="E9B4F2"/>
    <a:srgbClr val="8D21E7"/>
    <a:srgbClr val="BFA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ile medio 4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570" autoAdjust="0"/>
    <p:restoredTop sz="94291" autoAdjust="0"/>
  </p:normalViewPr>
  <p:slideViewPr>
    <p:cSldViewPr>
      <p:cViewPr varScale="1">
        <p:scale>
          <a:sx n="69" d="100"/>
          <a:sy n="69" d="100"/>
        </p:scale>
        <p:origin x="630" y="66"/>
      </p:cViewPr>
      <p:guideLst>
        <p:guide orient="horz" pos="2160"/>
        <p:guide pos="2880"/>
      </p:guideLst>
    </p:cSldViewPr>
  </p:slideViewPr>
  <p:outlineViewPr>
    <p:cViewPr>
      <p:scale>
        <a:sx n="33" d="100"/>
        <a:sy n="33" d="100"/>
      </p:scale>
      <p:origin x="0" y="-5365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3" d="100"/>
          <a:sy n="53" d="100"/>
        </p:scale>
        <p:origin x="2826" y="6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272A7427-37D1-4625-A262-5AB1851D2DA8}">
      <dgm:prSet phldrT="[Testo]" custT="1"/>
      <dgm:spPr>
        <a:solidFill>
          <a:schemeClr val="accent1">
            <a:lumMod val="20000"/>
            <a:lumOff val="80000"/>
            <a:alpha val="90000"/>
          </a:schemeClr>
        </a:solidFill>
      </dgm:spPr>
      <dgm:t>
        <a:bodyPr anchor="t"/>
        <a:lstStyle/>
        <a:p>
          <a:pPr marL="0" indent="0" algn="just">
            <a:buNone/>
          </a:pPr>
          <a:r>
            <a:rPr lang="it-IT" sz="1600" b="0" i="0" dirty="0">
              <a:solidFill>
                <a:srgbClr val="0C0C0F"/>
              </a:solidFill>
              <a:effectLst/>
              <a:latin typeface="Lato"/>
            </a:rPr>
            <a:t>Le precipue </a:t>
          </a:r>
          <a:r>
            <a:rPr lang="it-IT" sz="1600" b="1" i="0" dirty="0">
              <a:solidFill>
                <a:srgbClr val="0C0C0F"/>
              </a:solidFill>
              <a:effectLst/>
              <a:latin typeface="Lato"/>
            </a:rPr>
            <a:t>finalità </a:t>
          </a:r>
          <a:r>
            <a:rPr lang="it-IT" sz="1600" b="0" i="0" dirty="0">
              <a:solidFill>
                <a:srgbClr val="0C0C0F"/>
              </a:solidFill>
              <a:effectLst/>
              <a:latin typeface="Lato"/>
            </a:rPr>
            <a:t>della legge 104 sono orientate a:</a:t>
          </a:r>
          <a:endParaRPr lang="it-IT" sz="1600" dirty="0"/>
        </a:p>
      </dgm:t>
    </dgm:pt>
    <dgm:pt modelId="{75329ACB-AAA1-45F0-A759-160205F1DC5D}" type="parTrans" cxnId="{05A728D9-36E6-46F9-B7D5-98C57984AD04}">
      <dgm:prSet/>
      <dgm:spPr/>
      <dgm:t>
        <a:bodyPr/>
        <a:lstStyle/>
        <a:p>
          <a:endParaRPr lang="it-IT"/>
        </a:p>
      </dgm:t>
    </dgm:pt>
    <dgm:pt modelId="{4A52FAD5-24C0-4888-B2C7-EB7B0C03AAE8}" type="sibTrans" cxnId="{05A728D9-36E6-46F9-B7D5-98C57984AD04}">
      <dgm:prSet/>
      <dgm:spPr/>
      <dgm:t>
        <a:bodyPr/>
        <a:lstStyle/>
        <a:p>
          <a:endParaRPr lang="it-IT"/>
        </a:p>
      </dgm:t>
    </dgm:pt>
    <dgm:pt modelId="{D5AAF1A6-6178-4633-B40A-DACB907C9556}">
      <dgm:prSet custT="1"/>
      <dgm:spPr>
        <a:solidFill>
          <a:srgbClr val="0070C0"/>
        </a:solidFill>
      </dgm:spPr>
      <dgm:t>
        <a:bodyPr/>
        <a:lstStyle/>
        <a:p>
          <a:pPr algn="l"/>
          <a:r>
            <a:rPr lang="it-IT" sz="1600" dirty="0"/>
            <a:t>art.1 </a:t>
          </a:r>
        </a:p>
        <a:p>
          <a:pPr algn="l"/>
          <a:r>
            <a:rPr lang="it-IT" sz="1600" dirty="0"/>
            <a:t>L. 104/1992</a:t>
          </a:r>
        </a:p>
      </dgm:t>
    </dgm:pt>
    <dgm:pt modelId="{420419D9-DED5-42F5-A4C0-7C990A778382}" type="sibTrans" cxnId="{FA4B176D-4CC3-4569-B17F-CC66EF59913D}">
      <dgm:prSet/>
      <dgm:spPr/>
      <dgm:t>
        <a:bodyPr/>
        <a:lstStyle/>
        <a:p>
          <a:endParaRPr lang="it-IT"/>
        </a:p>
      </dgm:t>
    </dgm:pt>
    <dgm:pt modelId="{78510374-6D17-4161-BEA8-4F8722516126}" type="parTrans" cxnId="{FA4B176D-4CC3-4569-B17F-CC66EF59913D}">
      <dgm:prSet/>
      <dgm:spPr/>
      <dgm:t>
        <a:bodyPr/>
        <a:lstStyle/>
        <a:p>
          <a:endParaRPr lang="it-IT"/>
        </a:p>
      </dgm:t>
    </dgm:pt>
    <dgm:pt modelId="{7357994A-D5F9-4303-9872-EDAB2199EA75}">
      <dgm:prSet phldrT="[Testo]" custT="1"/>
      <dgm:spPr>
        <a:solidFill>
          <a:schemeClr val="accent1">
            <a:lumMod val="20000"/>
            <a:lumOff val="80000"/>
            <a:alpha val="90000"/>
          </a:schemeClr>
        </a:solidFill>
      </dgm:spPr>
      <dgm:t>
        <a:bodyPr anchor="t"/>
        <a:lstStyle/>
        <a:p>
          <a:pPr marL="354013" indent="-177800" algn="l">
            <a:buFont typeface="Arial" panose="020B0604020202020204" pitchFamily="34" charset="0"/>
            <a:buChar char="•"/>
          </a:pPr>
          <a:r>
            <a:rPr lang="it-IT" sz="1600" dirty="0"/>
            <a:t>garantire il rispetto della dignità umana e dei diritti della persona disabile all’interno di tutti gli ambiti della vita sociale, dunque in famiglia, scuola, lavoro e società;</a:t>
          </a:r>
        </a:p>
      </dgm:t>
    </dgm:pt>
    <dgm:pt modelId="{2853C24B-017C-49FF-9350-9581CB7F5E86}" type="parTrans" cxnId="{9F6F8251-4F18-42E3-826A-0CBC4A5848B6}">
      <dgm:prSet/>
      <dgm:spPr/>
      <dgm:t>
        <a:bodyPr/>
        <a:lstStyle/>
        <a:p>
          <a:endParaRPr lang="it-IT"/>
        </a:p>
      </dgm:t>
    </dgm:pt>
    <dgm:pt modelId="{497EEFB2-CFA6-4459-8565-2396089E73B3}" type="sibTrans" cxnId="{9F6F8251-4F18-42E3-826A-0CBC4A5848B6}">
      <dgm:prSet/>
      <dgm:spPr/>
      <dgm:t>
        <a:bodyPr/>
        <a:lstStyle/>
        <a:p>
          <a:endParaRPr lang="it-IT"/>
        </a:p>
      </dgm:t>
    </dgm:pt>
    <dgm:pt modelId="{DDA4369E-F6C7-4C08-BB21-59A32D5CFA02}">
      <dgm:prSet phldrT="[Testo]" custT="1"/>
      <dgm:spPr>
        <a:solidFill>
          <a:schemeClr val="accent1">
            <a:lumMod val="20000"/>
            <a:lumOff val="80000"/>
            <a:alpha val="90000"/>
          </a:schemeClr>
        </a:solidFill>
      </dgm:spPr>
      <dgm:t>
        <a:bodyPr anchor="t"/>
        <a:lstStyle/>
        <a:p>
          <a:pPr marL="354013" indent="-177800" algn="l">
            <a:buFont typeface="Arial" panose="020B0604020202020204" pitchFamily="34" charset="0"/>
            <a:buChar char="•"/>
          </a:pPr>
          <a:r>
            <a:rPr lang="it-IT" sz="1600" dirty="0"/>
            <a:t>prevenire e rimuovere tutte quelle circostanze che minano l’autonomia del disabile e la realizzazione piena dei suoi diritti civili – politici - patrimoniali;</a:t>
          </a:r>
        </a:p>
      </dgm:t>
    </dgm:pt>
    <dgm:pt modelId="{2E6DE691-524D-4179-80CA-4C47BBD0BFC7}" type="parTrans" cxnId="{F8199675-A2E8-4B78-AC18-48C6558720B5}">
      <dgm:prSet/>
      <dgm:spPr/>
      <dgm:t>
        <a:bodyPr/>
        <a:lstStyle/>
        <a:p>
          <a:endParaRPr lang="it-IT"/>
        </a:p>
      </dgm:t>
    </dgm:pt>
    <dgm:pt modelId="{B01186D5-A1C2-4161-9975-FB5783D44E7A}" type="sibTrans" cxnId="{F8199675-A2E8-4B78-AC18-48C6558720B5}">
      <dgm:prSet/>
      <dgm:spPr/>
      <dgm:t>
        <a:bodyPr/>
        <a:lstStyle/>
        <a:p>
          <a:endParaRPr lang="it-IT"/>
        </a:p>
      </dgm:t>
    </dgm:pt>
    <dgm:pt modelId="{F33A6776-988B-48B0-9B5D-822929F9EC00}">
      <dgm:prSet phldrT="[Testo]" custT="1"/>
      <dgm:spPr>
        <a:solidFill>
          <a:schemeClr val="accent1">
            <a:lumMod val="20000"/>
            <a:lumOff val="80000"/>
            <a:alpha val="90000"/>
          </a:schemeClr>
        </a:solidFill>
      </dgm:spPr>
      <dgm:t>
        <a:bodyPr anchor="t"/>
        <a:lstStyle/>
        <a:p>
          <a:pPr marL="354013" indent="-177800" algn="l">
            <a:buFont typeface="Arial" panose="020B0604020202020204" pitchFamily="34" charset="0"/>
            <a:buChar char="•"/>
          </a:pPr>
          <a:r>
            <a:rPr lang="it-IT" sz="1600" dirty="0"/>
            <a:t>perseguire, dove possibile, il pieno recupero della persona mediante l’ausilio di servizi e prestazioni, anche di natura giuridico-economica;</a:t>
          </a:r>
        </a:p>
      </dgm:t>
    </dgm:pt>
    <dgm:pt modelId="{11502E37-8F6F-4FFC-AFE8-1CFA3C7520B6}" type="parTrans" cxnId="{2A4E2E15-96A7-4270-8A46-F0DC0016918A}">
      <dgm:prSet/>
      <dgm:spPr/>
      <dgm:t>
        <a:bodyPr/>
        <a:lstStyle/>
        <a:p>
          <a:endParaRPr lang="it-IT"/>
        </a:p>
      </dgm:t>
    </dgm:pt>
    <dgm:pt modelId="{84A7B908-D804-4651-9C5A-66FF18D30A77}" type="sibTrans" cxnId="{2A4E2E15-96A7-4270-8A46-F0DC0016918A}">
      <dgm:prSet/>
      <dgm:spPr/>
      <dgm:t>
        <a:bodyPr/>
        <a:lstStyle/>
        <a:p>
          <a:endParaRPr lang="it-IT"/>
        </a:p>
      </dgm:t>
    </dgm:pt>
    <dgm:pt modelId="{7C846B56-225D-43BE-9FBE-665B5B08F4A7}">
      <dgm:prSet phldrT="[Testo]" custT="1"/>
      <dgm:spPr>
        <a:solidFill>
          <a:schemeClr val="accent1">
            <a:lumMod val="20000"/>
            <a:lumOff val="80000"/>
            <a:alpha val="90000"/>
          </a:schemeClr>
        </a:solidFill>
      </dgm:spPr>
      <dgm:t>
        <a:bodyPr anchor="t"/>
        <a:lstStyle/>
        <a:p>
          <a:pPr marL="354013" indent="-177800" algn="l">
            <a:buFont typeface="Arial" panose="020B0604020202020204" pitchFamily="34" charset="0"/>
            <a:buChar char="•"/>
          </a:pPr>
          <a:r>
            <a:rPr lang="it-IT" sz="1600" dirty="0"/>
            <a:t>predisporre interventi per contrastare e debellare l’emarginazione del disabile.</a:t>
          </a:r>
        </a:p>
      </dgm:t>
    </dgm:pt>
    <dgm:pt modelId="{C6604B6C-B857-42BF-A6C7-B14DD81A4072}" type="parTrans" cxnId="{201F2823-2405-45D3-9B18-EB7484B534E6}">
      <dgm:prSet/>
      <dgm:spPr/>
      <dgm:t>
        <a:bodyPr/>
        <a:lstStyle/>
        <a:p>
          <a:endParaRPr lang="it-IT"/>
        </a:p>
      </dgm:t>
    </dgm:pt>
    <dgm:pt modelId="{858A74EA-75C7-4391-9462-799589A13286}" type="sibTrans" cxnId="{201F2823-2405-45D3-9B18-EB7484B534E6}">
      <dgm:prSet/>
      <dgm:spPr/>
      <dgm:t>
        <a:bodyPr/>
        <a:lstStyle/>
        <a:p>
          <a:endParaRPr lang="it-IT"/>
        </a:p>
      </dgm:t>
    </dgm:pt>
    <dgm:pt modelId="{D136140F-FC99-4CA6-8520-AE5541C484BE}" type="pres">
      <dgm:prSet presAssocID="{677DD688-8FDD-46FE-86BF-4F06353BE47C}" presName="Name0" presStyleCnt="0">
        <dgm:presLayoutVars>
          <dgm:dir/>
          <dgm:animLvl val="lvl"/>
          <dgm:resizeHandles val="exact"/>
        </dgm:presLayoutVars>
      </dgm:prSet>
      <dgm:spPr/>
    </dgm:pt>
    <dgm:pt modelId="{2897EAEE-1525-4950-9F85-9E6F490EC82F}" type="pres">
      <dgm:prSet presAssocID="{D5AAF1A6-6178-4633-B40A-DACB907C9556}" presName="linNode" presStyleCnt="0"/>
      <dgm:spPr/>
    </dgm:pt>
    <dgm:pt modelId="{411F346C-F5AB-4979-BD13-D2C7F1FA847E}" type="pres">
      <dgm:prSet presAssocID="{D5AAF1A6-6178-4633-B40A-DACB907C9556}" presName="parentText" presStyleLbl="node1" presStyleIdx="0" presStyleCnt="1" custScaleY="15002" custLinFactNeighborX="-609" custLinFactNeighborY="-2976">
        <dgm:presLayoutVars>
          <dgm:chMax val="1"/>
          <dgm:bulletEnabled val="1"/>
        </dgm:presLayoutVars>
      </dgm:prSet>
      <dgm:spPr/>
    </dgm:pt>
    <dgm:pt modelId="{4A4C307C-0A6E-4415-9641-46EECC159434}" type="pres">
      <dgm:prSet presAssocID="{D5AAF1A6-6178-4633-B40A-DACB907C9556}" presName="descendantText" presStyleLbl="alignAccFollowNode1" presStyleIdx="0" presStyleCnt="1" custScaleY="118548" custLinFactNeighborX="620" custLinFactNeighborY="-40513">
        <dgm:presLayoutVars>
          <dgm:bulletEnabled val="1"/>
        </dgm:presLayoutVars>
      </dgm:prSet>
      <dgm:spPr/>
    </dgm:pt>
  </dgm:ptLst>
  <dgm:cxnLst>
    <dgm:cxn modelId="{05DD8606-62D3-4C49-BE11-7FFF8D36E1C5}" type="presOf" srcId="{DDA4369E-F6C7-4C08-BB21-59A32D5CFA02}" destId="{4A4C307C-0A6E-4415-9641-46EECC159434}" srcOrd="0" destOrd="2" presId="urn:microsoft.com/office/officeart/2005/8/layout/vList5"/>
    <dgm:cxn modelId="{2A4E2E15-96A7-4270-8A46-F0DC0016918A}" srcId="{D5AAF1A6-6178-4633-B40A-DACB907C9556}" destId="{F33A6776-988B-48B0-9B5D-822929F9EC00}" srcOrd="3" destOrd="0" parTransId="{11502E37-8F6F-4FFC-AFE8-1CFA3C7520B6}" sibTransId="{84A7B908-D804-4651-9C5A-66FF18D30A77}"/>
    <dgm:cxn modelId="{201F2823-2405-45D3-9B18-EB7484B534E6}" srcId="{D5AAF1A6-6178-4633-B40A-DACB907C9556}" destId="{7C846B56-225D-43BE-9FBE-665B5B08F4A7}" srcOrd="4" destOrd="0" parTransId="{C6604B6C-B857-42BF-A6C7-B14DD81A4072}" sibTransId="{858A74EA-75C7-4391-9462-799589A13286}"/>
    <dgm:cxn modelId="{B0898325-F720-467E-96F7-A4E3E02C0460}" type="presOf" srcId="{7C846B56-225D-43BE-9FBE-665B5B08F4A7}" destId="{4A4C307C-0A6E-4415-9641-46EECC159434}" srcOrd="0" destOrd="4" presId="urn:microsoft.com/office/officeart/2005/8/layout/vList5"/>
    <dgm:cxn modelId="{37B27049-BCD7-4031-8575-9EE3FCBE3D34}" type="presOf" srcId="{F33A6776-988B-48B0-9B5D-822929F9EC00}" destId="{4A4C307C-0A6E-4415-9641-46EECC159434}" srcOrd="0" destOrd="3" presId="urn:microsoft.com/office/officeart/2005/8/layout/vList5"/>
    <dgm:cxn modelId="{FA4B176D-4CC3-4569-B17F-CC66EF59913D}" srcId="{677DD688-8FDD-46FE-86BF-4F06353BE47C}" destId="{D5AAF1A6-6178-4633-B40A-DACB907C9556}" srcOrd="0" destOrd="0" parTransId="{78510374-6D17-4161-BEA8-4F8722516126}" sibTransId="{420419D9-DED5-42F5-A4C0-7C990A778382}"/>
    <dgm:cxn modelId="{9F6F8251-4F18-42E3-826A-0CBC4A5848B6}" srcId="{D5AAF1A6-6178-4633-B40A-DACB907C9556}" destId="{7357994A-D5F9-4303-9872-EDAB2199EA75}" srcOrd="1" destOrd="0" parTransId="{2853C24B-017C-49FF-9350-9581CB7F5E86}" sibTransId="{497EEFB2-CFA6-4459-8565-2396089E73B3}"/>
    <dgm:cxn modelId="{CBAE7354-C366-4C67-B5D3-EA0B06B5359A}" type="presOf" srcId="{7357994A-D5F9-4303-9872-EDAB2199EA75}" destId="{4A4C307C-0A6E-4415-9641-46EECC159434}" srcOrd="0" destOrd="1" presId="urn:microsoft.com/office/officeart/2005/8/layout/vList5"/>
    <dgm:cxn modelId="{39AB6255-94DA-4A79-9B7B-16341508FCF6}" type="presOf" srcId="{272A7427-37D1-4625-A262-5AB1851D2DA8}" destId="{4A4C307C-0A6E-4415-9641-46EECC159434}" srcOrd="0" destOrd="0" presId="urn:microsoft.com/office/officeart/2005/8/layout/vList5"/>
    <dgm:cxn modelId="{F8199675-A2E8-4B78-AC18-48C6558720B5}" srcId="{D5AAF1A6-6178-4633-B40A-DACB907C9556}" destId="{DDA4369E-F6C7-4C08-BB21-59A32D5CFA02}" srcOrd="2" destOrd="0" parTransId="{2E6DE691-524D-4179-80CA-4C47BBD0BFC7}" sibTransId="{B01186D5-A1C2-4161-9975-FB5783D44E7A}"/>
    <dgm:cxn modelId="{BDDF6EA3-23EB-4380-B89A-5E5E9CEB3982}" type="presOf" srcId="{D5AAF1A6-6178-4633-B40A-DACB907C9556}" destId="{411F346C-F5AB-4979-BD13-D2C7F1FA847E}" srcOrd="0" destOrd="0" presId="urn:microsoft.com/office/officeart/2005/8/layout/vList5"/>
    <dgm:cxn modelId="{D08F64A6-0E00-4649-A481-BD3F5041271A}" type="presOf" srcId="{677DD688-8FDD-46FE-86BF-4F06353BE47C}" destId="{D136140F-FC99-4CA6-8520-AE5541C484BE}" srcOrd="0" destOrd="0" presId="urn:microsoft.com/office/officeart/2005/8/layout/vList5"/>
    <dgm:cxn modelId="{05A728D9-36E6-46F9-B7D5-98C57984AD04}" srcId="{D5AAF1A6-6178-4633-B40A-DACB907C9556}" destId="{272A7427-37D1-4625-A262-5AB1851D2DA8}" srcOrd="0" destOrd="0" parTransId="{75329ACB-AAA1-45F0-A759-160205F1DC5D}" sibTransId="{4A52FAD5-24C0-4888-B2C7-EB7B0C03AAE8}"/>
    <dgm:cxn modelId="{FE899159-5B12-4059-AF8C-6D335DDB6AF4}" type="presParOf" srcId="{D136140F-FC99-4CA6-8520-AE5541C484BE}" destId="{2897EAEE-1525-4950-9F85-9E6F490EC82F}" srcOrd="0" destOrd="0" presId="urn:microsoft.com/office/officeart/2005/8/layout/vList5"/>
    <dgm:cxn modelId="{F7FB08C8-D486-4DCB-9F80-24A2B1F84BD0}" type="presParOf" srcId="{2897EAEE-1525-4950-9F85-9E6F490EC82F}" destId="{411F346C-F5AB-4979-BD13-D2C7F1FA847E}" srcOrd="0" destOrd="0" presId="urn:microsoft.com/office/officeart/2005/8/layout/vList5"/>
    <dgm:cxn modelId="{AD164635-D80E-4E57-B4BC-EC2B51E1B155}" type="presParOf" srcId="{2897EAEE-1525-4950-9F85-9E6F490EC82F}" destId="{4A4C307C-0A6E-4415-9641-46EECC15943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CF7E27A8-2690-496C-BBF5-372309EB0DDC}">
      <dgm:prSet phldrT="[Testo]" custT="1"/>
      <dgm:spPr>
        <a:solidFill>
          <a:schemeClr val="accent6">
            <a:lumMod val="60000"/>
            <a:lumOff val="40000"/>
          </a:schemeClr>
        </a:solidFill>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a-DK" sz="1400" dirty="0"/>
            <a:t>art. 4 D.lgs 96/2019, </a:t>
          </a:r>
        </a:p>
        <a:p>
          <a:pPr marL="0" marR="0" lvl="0" indent="0" algn="l" defTabSz="914400" eaLnBrk="1" fontAlgn="auto" latinLnBrk="0" hangingPunct="1">
            <a:lnSpc>
              <a:spcPct val="100000"/>
            </a:lnSpc>
            <a:spcBef>
              <a:spcPts val="0"/>
            </a:spcBef>
            <a:spcAft>
              <a:spcPts val="0"/>
            </a:spcAft>
            <a:buClrTx/>
            <a:buSzTx/>
            <a:buFontTx/>
            <a:buNone/>
            <a:tabLst/>
            <a:defRPr/>
          </a:pPr>
          <a:r>
            <a:rPr lang="da-DK" sz="1400" dirty="0"/>
            <a:t>modifica all’art. 5  </a:t>
          </a:r>
        </a:p>
        <a:p>
          <a:pPr marL="0" marR="0" lvl="0" indent="0" algn="l" defTabSz="914400" eaLnBrk="1" fontAlgn="auto" latinLnBrk="0" hangingPunct="1">
            <a:lnSpc>
              <a:spcPct val="100000"/>
            </a:lnSpc>
            <a:spcBef>
              <a:spcPts val="0"/>
            </a:spcBef>
            <a:spcAft>
              <a:spcPts val="0"/>
            </a:spcAft>
            <a:buClrTx/>
            <a:buSzTx/>
            <a:buFontTx/>
            <a:buNone/>
            <a:tabLst/>
            <a:defRPr/>
          </a:pPr>
          <a:r>
            <a:rPr lang="da-DK" sz="1400" dirty="0"/>
            <a:t>D.lgs 66/2017, c. 3</a:t>
          </a:r>
          <a:endParaRPr lang="it-IT" sz="1400" dirty="0"/>
        </a:p>
        <a:p>
          <a:pPr marL="0" marR="0" lvl="0" indent="0" algn="l" defTabSz="914400" eaLnBrk="1" fontAlgn="auto" latinLnBrk="0" hangingPunct="1">
            <a:lnSpc>
              <a:spcPct val="100000"/>
            </a:lnSpc>
            <a:spcBef>
              <a:spcPts val="0"/>
            </a:spcBef>
            <a:spcAft>
              <a:spcPts val="0"/>
            </a:spcAft>
            <a:buClrTx/>
            <a:buSzTx/>
            <a:buFontTx/>
            <a:buNone/>
            <a:tabLst/>
            <a:defRPr/>
          </a:pPr>
          <a:endParaRPr lang="it-IT" sz="1600" dirty="0"/>
        </a:p>
      </dgm:t>
    </dgm:pt>
    <dgm:pt modelId="{554F3F9A-B215-440C-9CB7-D04840D5C575}" type="parTrans" cxnId="{FF22F8CF-BC67-4E26-ADED-83EF581880F2}">
      <dgm:prSet/>
      <dgm:spPr/>
      <dgm:t>
        <a:bodyPr/>
        <a:lstStyle/>
        <a:p>
          <a:endParaRPr lang="it-IT"/>
        </a:p>
      </dgm:t>
    </dgm:pt>
    <dgm:pt modelId="{8881F642-0E78-44C3-BA99-8219CAD63FA0}" type="sibTrans" cxnId="{FF22F8CF-BC67-4E26-ADED-83EF581880F2}">
      <dgm:prSet/>
      <dgm:spPr/>
      <dgm:t>
        <a:bodyPr/>
        <a:lstStyle/>
        <a:p>
          <a:endParaRPr lang="it-IT"/>
        </a:p>
      </dgm:t>
    </dgm:pt>
    <dgm:pt modelId="{4C777A20-557F-43C5-89C0-03D30DFB5A95}">
      <dgm:prSet phldrT="[Testo]" custT="1"/>
      <dgm:spPr>
        <a:solidFill>
          <a:schemeClr val="accent6">
            <a:lumMod val="20000"/>
            <a:lumOff val="80000"/>
            <a:alpha val="90000"/>
          </a:schemeClr>
        </a:solidFill>
      </dgm:spPr>
      <dgm:t>
        <a:bodyPr anchor="t"/>
        <a:lstStyle/>
        <a:p>
          <a:pPr marL="0" marR="0" lvl="0" indent="0" algn="l" defTabSz="914400" eaLnBrk="1" fontAlgn="auto" latinLnBrk="0" hangingPunct="1">
            <a:lnSpc>
              <a:spcPct val="100000"/>
            </a:lnSpc>
            <a:spcBef>
              <a:spcPts val="0"/>
            </a:spcBef>
            <a:spcAft>
              <a:spcPts val="0"/>
            </a:spcAft>
            <a:buClrTx/>
            <a:buSzTx/>
            <a:buFontTx/>
            <a:buNone/>
            <a:tabLst/>
            <a:defRPr/>
          </a:pPr>
          <a:r>
            <a:rPr lang="it-IT" sz="1200" b="1" dirty="0"/>
            <a:t>Modifica delle commissioni mediche </a:t>
          </a:r>
          <a:r>
            <a:rPr lang="it-IT" sz="1200" dirty="0"/>
            <a:t>per l’accertamento della disabilità e precisazione dei partecipanti alla stesura dei documenti per l’Inclusione. La commissione medica per la redazione del Profilo di Funzionamento è stata notevolmente ridimensionata, con un numero di elementi che oscilla da 3 a un massimo di 4 professionisti (Neuropsichiatra infantile o esperto nella patologia più almeno due tra terapista della riabilitazione, psicologo e assistente sociale o rappresentante dell’Ente Locale). Ad essa si aggiunge la collaborazione dei genitori, la partecipazione dell’alunno “nella massima misura possibile” e della scuola nella persona del dirigente scolastico o di un docente specializzato in sostegno didattico. Per chiedere l’accertamento all’INPS è necessario un certificato medico diagnostico-funzionale a cura dell’ASL; contestualmente la famiglia può richiedere anche l’accertamento della condizione di disabilità ai fini dell’inclusione scolastica, passaggio propedeutico alla redazione del Profilo di funzionamento elaborato sulla base dell’approccio previsto da modello bio-psico-sociale della Classificazione internazionale del funzionamento, della disabilità e della salute (ICF). L’Unità Multidisciplinare è resa più flessibile in quanto può contare su professionalità diverse e questo forse potrebbe renderne più fattibile la realizzazione. Nella nuova versione si chiarisce che dell’Unità Multidisciplinare fa parte il dirigente scolastico o un docente di sostegno della scuola frequentata dal/la bambino/a, probabilmente con l’obiettivo di attribuire responsabilità più dirette</a:t>
          </a:r>
          <a:r>
            <a:rPr lang="it-IT" sz="1100" dirty="0"/>
            <a:t>.</a:t>
          </a:r>
          <a:endParaRPr lang="it-IT" sz="1100" b="0" i="0" kern="1200" dirty="0">
            <a:solidFill>
              <a:srgbClr val="000000">
                <a:hueOff val="0"/>
                <a:satOff val="0"/>
                <a:lumOff val="0"/>
                <a:alphaOff val="0"/>
              </a:srgbClr>
            </a:solidFill>
            <a:latin typeface="Corbel" panose="020B0503020204020204"/>
            <a:ea typeface="+mn-ea"/>
            <a:cs typeface="+mn-cs"/>
          </a:endParaRPr>
        </a:p>
      </dgm:t>
    </dgm:pt>
    <dgm:pt modelId="{81ED5E4F-FE37-4559-B68C-27F3BFAEEB52}" type="parTrans" cxnId="{566BC9BE-ECAE-464B-BFF0-D4819B961133}">
      <dgm:prSet/>
      <dgm:spPr/>
      <dgm:t>
        <a:bodyPr/>
        <a:lstStyle/>
        <a:p>
          <a:endParaRPr lang="it-IT"/>
        </a:p>
      </dgm:t>
    </dgm:pt>
    <dgm:pt modelId="{C875B5EC-5144-4F85-A30E-6F904F84A237}" type="sibTrans" cxnId="{566BC9BE-ECAE-464B-BFF0-D4819B961133}">
      <dgm:prSet/>
      <dgm:spPr/>
      <dgm:t>
        <a:bodyPr/>
        <a:lstStyle/>
        <a:p>
          <a:endParaRPr lang="it-IT"/>
        </a:p>
      </dgm:t>
    </dgm:pt>
    <dgm:pt modelId="{8279BBE6-9521-4145-ACDE-3B38C205ED47}">
      <dgm:prSet phldrT="[Testo]" custT="1"/>
      <dgm:spPr>
        <a:solidFill>
          <a:schemeClr val="accent6">
            <a:lumMod val="20000"/>
            <a:lumOff val="80000"/>
            <a:alpha val="90000"/>
          </a:schemeClr>
        </a:solidFill>
      </dgm:spPr>
      <dgm:t>
        <a:bodyPr anchor="t"/>
        <a:lstStyle/>
        <a:p>
          <a:pPr marL="0" marR="0" lvl="0" indent="0" algn="just" defTabSz="914400" eaLnBrk="1" fontAlgn="auto" latinLnBrk="0" hangingPunct="1">
            <a:lnSpc>
              <a:spcPct val="100000"/>
            </a:lnSpc>
            <a:spcBef>
              <a:spcPts val="0"/>
            </a:spcBef>
            <a:spcAft>
              <a:spcPts val="0"/>
            </a:spcAft>
            <a:buClrTx/>
            <a:buSzTx/>
            <a:buFontTx/>
            <a:buNone/>
            <a:tabLst/>
            <a:defRPr/>
          </a:pPr>
          <a:endParaRPr lang="it-IT" sz="1200" dirty="0"/>
        </a:p>
        <a:p>
          <a:pPr marL="0" marR="0" lvl="0" indent="0" algn="just" defTabSz="914400" eaLnBrk="1" fontAlgn="auto" latinLnBrk="0" hangingPunct="1">
            <a:lnSpc>
              <a:spcPct val="100000"/>
            </a:lnSpc>
            <a:spcBef>
              <a:spcPts val="0"/>
            </a:spcBef>
            <a:spcAft>
              <a:spcPts val="0"/>
            </a:spcAft>
            <a:buClrTx/>
            <a:buSzTx/>
            <a:buFontTx/>
            <a:buNone/>
            <a:tabLst/>
            <a:defRPr/>
          </a:pPr>
          <a:endParaRPr lang="it-IT" sz="1600" b="0" i="0" kern="1200" dirty="0">
            <a:solidFill>
              <a:srgbClr val="000000">
                <a:hueOff val="0"/>
                <a:satOff val="0"/>
                <a:lumOff val="0"/>
                <a:alphaOff val="0"/>
              </a:srgbClr>
            </a:solidFill>
            <a:latin typeface="Corbel" panose="020B0503020204020204"/>
            <a:ea typeface="+mn-ea"/>
            <a:cs typeface="+mn-cs"/>
          </a:endParaRPr>
        </a:p>
      </dgm:t>
    </dgm:pt>
    <dgm:pt modelId="{608679B8-0500-43B3-8C12-506191E50840}" type="parTrans" cxnId="{F7E4B496-E57B-4883-A74B-EDBC231E162B}">
      <dgm:prSet/>
      <dgm:spPr/>
      <dgm:t>
        <a:bodyPr/>
        <a:lstStyle/>
        <a:p>
          <a:endParaRPr lang="it-IT"/>
        </a:p>
      </dgm:t>
    </dgm:pt>
    <dgm:pt modelId="{2E3370BF-5639-42F3-B0D9-125810848093}" type="sibTrans" cxnId="{F7E4B496-E57B-4883-A74B-EDBC231E162B}">
      <dgm:prSet/>
      <dgm:spPr/>
      <dgm:t>
        <a:bodyPr/>
        <a:lstStyle/>
        <a:p>
          <a:endParaRPr lang="it-IT"/>
        </a:p>
      </dgm:t>
    </dgm:pt>
    <dgm:pt modelId="{D136140F-FC99-4CA6-8520-AE5541C484BE}" type="pres">
      <dgm:prSet presAssocID="{677DD688-8FDD-46FE-86BF-4F06353BE47C}" presName="Name0" presStyleCnt="0">
        <dgm:presLayoutVars>
          <dgm:dir/>
          <dgm:animLvl val="lvl"/>
          <dgm:resizeHandles val="exact"/>
        </dgm:presLayoutVars>
      </dgm:prSet>
      <dgm:spPr/>
    </dgm:pt>
    <dgm:pt modelId="{947FEC02-027D-415F-9228-A6EA8F480A93}" type="pres">
      <dgm:prSet presAssocID="{CF7E27A8-2690-496C-BBF5-372309EB0DDC}" presName="linNode" presStyleCnt="0"/>
      <dgm:spPr/>
    </dgm:pt>
    <dgm:pt modelId="{BCFA8B5C-6D1F-4951-9DB1-3245BDB351CB}" type="pres">
      <dgm:prSet presAssocID="{CF7E27A8-2690-496C-BBF5-372309EB0DDC}" presName="parentText" presStyleLbl="node1" presStyleIdx="0" presStyleCnt="1" custScaleY="356078" custLinFactNeighborX="-609" custLinFactNeighborY="-9211">
        <dgm:presLayoutVars>
          <dgm:chMax val="1"/>
          <dgm:bulletEnabled val="1"/>
        </dgm:presLayoutVars>
      </dgm:prSet>
      <dgm:spPr/>
    </dgm:pt>
    <dgm:pt modelId="{4E12A174-5F74-435A-9507-E1476B9A0B49}" type="pres">
      <dgm:prSet presAssocID="{CF7E27A8-2690-496C-BBF5-372309EB0DDC}" presName="descendantText" presStyleLbl="alignAccFollowNode1" presStyleIdx="0" presStyleCnt="1" custScaleY="2000000" custLinFactNeighborX="6288" custLinFactNeighborY="-14899">
        <dgm:presLayoutVars>
          <dgm:bulletEnabled val="1"/>
        </dgm:presLayoutVars>
      </dgm:prSet>
      <dgm:spPr/>
    </dgm:pt>
  </dgm:ptLst>
  <dgm:cxnLst>
    <dgm:cxn modelId="{71D5EC1D-EE98-4782-A456-784FDF0BE776}" type="presOf" srcId="{CF7E27A8-2690-496C-BBF5-372309EB0DDC}" destId="{BCFA8B5C-6D1F-4951-9DB1-3245BDB351CB}" srcOrd="0" destOrd="0" presId="urn:microsoft.com/office/officeart/2005/8/layout/vList5"/>
    <dgm:cxn modelId="{2739AE5B-3BA3-4F64-981F-52CE6431E335}" type="presOf" srcId="{8279BBE6-9521-4145-ACDE-3B38C205ED47}" destId="{4E12A174-5F74-435A-9507-E1476B9A0B49}" srcOrd="0" destOrd="1" presId="urn:microsoft.com/office/officeart/2005/8/layout/vList5"/>
    <dgm:cxn modelId="{F7E4B496-E57B-4883-A74B-EDBC231E162B}" srcId="{CF7E27A8-2690-496C-BBF5-372309EB0DDC}" destId="{8279BBE6-9521-4145-ACDE-3B38C205ED47}" srcOrd="1" destOrd="0" parTransId="{608679B8-0500-43B3-8C12-506191E50840}" sibTransId="{2E3370BF-5639-42F3-B0D9-125810848093}"/>
    <dgm:cxn modelId="{D08F64A6-0E00-4649-A481-BD3F5041271A}" type="presOf" srcId="{677DD688-8FDD-46FE-86BF-4F06353BE47C}" destId="{D136140F-FC99-4CA6-8520-AE5541C484BE}" srcOrd="0" destOrd="0" presId="urn:microsoft.com/office/officeart/2005/8/layout/vList5"/>
    <dgm:cxn modelId="{566BC9BE-ECAE-464B-BFF0-D4819B961133}" srcId="{CF7E27A8-2690-496C-BBF5-372309EB0DDC}" destId="{4C777A20-557F-43C5-89C0-03D30DFB5A95}" srcOrd="0" destOrd="0" parTransId="{81ED5E4F-FE37-4559-B68C-27F3BFAEEB52}" sibTransId="{C875B5EC-5144-4F85-A30E-6F904F84A237}"/>
    <dgm:cxn modelId="{FF22F8CF-BC67-4E26-ADED-83EF581880F2}" srcId="{677DD688-8FDD-46FE-86BF-4F06353BE47C}" destId="{CF7E27A8-2690-496C-BBF5-372309EB0DDC}" srcOrd="0" destOrd="0" parTransId="{554F3F9A-B215-440C-9CB7-D04840D5C575}" sibTransId="{8881F642-0E78-44C3-BA99-8219CAD63FA0}"/>
    <dgm:cxn modelId="{63FFDFEE-4881-4718-A27E-20E195720074}" type="presOf" srcId="{4C777A20-557F-43C5-89C0-03D30DFB5A95}" destId="{4E12A174-5F74-435A-9507-E1476B9A0B49}" srcOrd="0" destOrd="0" presId="urn:microsoft.com/office/officeart/2005/8/layout/vList5"/>
    <dgm:cxn modelId="{9B123C5A-73F4-48A3-B48D-A8F7901B4FA9}" type="presParOf" srcId="{D136140F-FC99-4CA6-8520-AE5541C484BE}" destId="{947FEC02-027D-415F-9228-A6EA8F480A93}" srcOrd="0" destOrd="0" presId="urn:microsoft.com/office/officeart/2005/8/layout/vList5"/>
    <dgm:cxn modelId="{67BDFD0A-7BF8-41BB-9913-1B495E29D406}" type="presParOf" srcId="{947FEC02-027D-415F-9228-A6EA8F480A93}" destId="{BCFA8B5C-6D1F-4951-9DB1-3245BDB351CB}" srcOrd="0" destOrd="0" presId="urn:microsoft.com/office/officeart/2005/8/layout/vList5"/>
    <dgm:cxn modelId="{19650CB3-4B4A-4C2F-BA0A-1C2BF9D9CFD8}" type="presParOf" srcId="{947FEC02-027D-415F-9228-A6EA8F480A93}" destId="{4E12A174-5F74-435A-9507-E1476B9A0B4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CF7E27A8-2690-496C-BBF5-372309EB0DDC}">
      <dgm:prSet phldrT="[Testo]" custT="1"/>
      <dgm:spPr>
        <a:solidFill>
          <a:schemeClr val="accent6">
            <a:lumMod val="60000"/>
            <a:lumOff val="40000"/>
          </a:schemeClr>
        </a:solidFill>
      </dgm:spPr>
      <dgm:t>
        <a:bodyPr/>
        <a:lstStyle/>
        <a:p>
          <a:pPr marL="0" lvl="0" indent="0" algn="l" defTabSz="914400">
            <a:lnSpc>
              <a:spcPct val="100000"/>
            </a:lnSpc>
            <a:spcBef>
              <a:spcPts val="0"/>
            </a:spcBef>
            <a:spcAft>
              <a:spcPts val="0"/>
            </a:spcAft>
          </a:pPr>
          <a:r>
            <a:rPr lang="da-DK" sz="1600" dirty="0"/>
            <a:t>art. 4 D.Lgs 96/2019, Modifica all’art. 5 del D.Lgs 66/2017 </a:t>
          </a:r>
          <a:endParaRPr lang="it-IT" sz="1600" dirty="0"/>
        </a:p>
      </dgm:t>
    </dgm:pt>
    <dgm:pt modelId="{554F3F9A-B215-440C-9CB7-D04840D5C575}" type="parTrans" cxnId="{FF22F8CF-BC67-4E26-ADED-83EF581880F2}">
      <dgm:prSet/>
      <dgm:spPr/>
      <dgm:t>
        <a:bodyPr/>
        <a:lstStyle/>
        <a:p>
          <a:endParaRPr lang="it-IT"/>
        </a:p>
      </dgm:t>
    </dgm:pt>
    <dgm:pt modelId="{8881F642-0E78-44C3-BA99-8219CAD63FA0}" type="sibTrans" cxnId="{FF22F8CF-BC67-4E26-ADED-83EF581880F2}">
      <dgm:prSet/>
      <dgm:spPr/>
      <dgm:t>
        <a:bodyPr/>
        <a:lstStyle/>
        <a:p>
          <a:endParaRPr lang="it-IT"/>
        </a:p>
      </dgm:t>
    </dgm:pt>
    <dgm:pt modelId="{4C777A20-557F-43C5-89C0-03D30DFB5A95}">
      <dgm:prSet phldrT="[Testo]" custT="1"/>
      <dgm:spPr>
        <a:solidFill>
          <a:schemeClr val="accent6">
            <a:lumMod val="20000"/>
            <a:lumOff val="80000"/>
            <a:alpha val="90000"/>
          </a:schemeClr>
        </a:solidFill>
      </dgm:spPr>
      <dgm:t>
        <a:bodyPr/>
        <a:lstStyle/>
        <a:p>
          <a:pPr marL="0" indent="0" algn="l">
            <a:buNone/>
          </a:pPr>
          <a:r>
            <a:rPr lang="it-IT" sz="1400" kern="1200" dirty="0"/>
            <a:t>Chiarificazione dei rapporti tra i differenti documenti per l’inclusione scolastica, con particolare riferimento al Progetto Individuale:</a:t>
          </a:r>
          <a:endParaRPr lang="it-IT" sz="1400" b="0" i="0" kern="1200" dirty="0">
            <a:solidFill>
              <a:srgbClr val="000000">
                <a:hueOff val="0"/>
                <a:satOff val="0"/>
                <a:lumOff val="0"/>
                <a:alphaOff val="0"/>
              </a:srgbClr>
            </a:solidFill>
            <a:latin typeface="Corbel" panose="020B0503020204020204"/>
            <a:ea typeface="+mn-ea"/>
            <a:cs typeface="+mn-cs"/>
          </a:endParaRPr>
        </a:p>
      </dgm:t>
    </dgm:pt>
    <dgm:pt modelId="{81ED5E4F-FE37-4559-B68C-27F3BFAEEB52}" type="parTrans" cxnId="{566BC9BE-ECAE-464B-BFF0-D4819B961133}">
      <dgm:prSet/>
      <dgm:spPr/>
      <dgm:t>
        <a:bodyPr/>
        <a:lstStyle/>
        <a:p>
          <a:endParaRPr lang="it-IT"/>
        </a:p>
      </dgm:t>
    </dgm:pt>
    <dgm:pt modelId="{C875B5EC-5144-4F85-A30E-6F904F84A237}" type="sibTrans" cxnId="{566BC9BE-ECAE-464B-BFF0-D4819B961133}">
      <dgm:prSet/>
      <dgm:spPr/>
      <dgm:t>
        <a:bodyPr/>
        <a:lstStyle/>
        <a:p>
          <a:endParaRPr lang="it-IT"/>
        </a:p>
      </dgm:t>
    </dgm:pt>
    <dgm:pt modelId="{01DD268B-EC1F-4945-B736-114C6EAAEF7C}">
      <dgm:prSet custT="1"/>
      <dgm:spPr>
        <a:solidFill>
          <a:schemeClr val="accent6">
            <a:lumMod val="60000"/>
            <a:lumOff val="40000"/>
          </a:schemeClr>
        </a:solidFill>
      </dgm:spPr>
      <dgm:t>
        <a:bodyPr/>
        <a:lstStyle/>
        <a:p>
          <a:pPr marL="0" lvl="0" indent="0" algn="l" defTabSz="914400">
            <a:lnSpc>
              <a:spcPct val="100000"/>
            </a:lnSpc>
            <a:spcBef>
              <a:spcPts val="0"/>
            </a:spcBef>
            <a:spcAft>
              <a:spcPts val="0"/>
            </a:spcAft>
          </a:pPr>
          <a:r>
            <a:rPr lang="it-IT" sz="1600" dirty="0"/>
            <a:t>art. 6 D.lgs. 96/2019, </a:t>
          </a:r>
        </a:p>
      </dgm:t>
    </dgm:pt>
    <dgm:pt modelId="{7332B403-EBF1-4C1F-959E-FE4252679C65}" type="parTrans" cxnId="{8D98FC14-41DE-48AF-B996-8A4CB2B0438D}">
      <dgm:prSet/>
      <dgm:spPr/>
      <dgm:t>
        <a:bodyPr/>
        <a:lstStyle/>
        <a:p>
          <a:endParaRPr lang="it-IT"/>
        </a:p>
      </dgm:t>
    </dgm:pt>
    <dgm:pt modelId="{50832F63-B832-484E-BFF9-BFAE9698F0C7}" type="sibTrans" cxnId="{8D98FC14-41DE-48AF-B996-8A4CB2B0438D}">
      <dgm:prSet/>
      <dgm:spPr/>
      <dgm:t>
        <a:bodyPr/>
        <a:lstStyle/>
        <a:p>
          <a:endParaRPr lang="it-IT"/>
        </a:p>
      </dgm:t>
    </dgm:pt>
    <dgm:pt modelId="{BF9271F8-5900-4445-B71D-412CE178C463}">
      <dgm:prSet phldrT="[Testo]" custT="1"/>
      <dgm:spPr>
        <a:solidFill>
          <a:schemeClr val="accent6">
            <a:lumMod val="20000"/>
            <a:lumOff val="80000"/>
            <a:alpha val="90000"/>
          </a:schemeClr>
        </a:solidFill>
      </dgm:spPr>
      <dgm:t>
        <a:bodyPr anchor="t"/>
        <a:lstStyle/>
        <a:p>
          <a:pPr marL="0" indent="0" algn="l">
            <a:buNone/>
          </a:pPr>
          <a:r>
            <a:rPr lang="it-IT" sz="1400" b="0" i="0" dirty="0"/>
            <a:t>Circoscrizione più puntuale del Piano Educativo Individualizzato:</a:t>
          </a:r>
          <a:endParaRPr lang="it-IT" sz="1400" dirty="0"/>
        </a:p>
        <a:p>
          <a:pPr marL="355600" indent="-355600" algn="l">
            <a:buFont typeface="Arial" panose="020B0604020202020204" pitchFamily="34" charset="0"/>
            <a:buChar char="•"/>
          </a:pPr>
          <a:r>
            <a:rPr lang="it-IT" sz="1400" dirty="0"/>
            <a:t> </a:t>
          </a:r>
          <a:r>
            <a:rPr lang="it-IT" sz="1400" b="1" dirty="0"/>
            <a:t>il PEI </a:t>
          </a:r>
          <a:r>
            <a:rPr lang="it-IT" sz="1400" dirty="0"/>
            <a:t>deve essere redatto dal Gruppo di Lavoro Operativo per l’Inclusione</a:t>
          </a:r>
        </a:p>
        <a:p>
          <a:pPr marL="355600" indent="-355600" algn="l">
            <a:buFont typeface="Arial" panose="020B0604020202020204" pitchFamily="34" charset="0"/>
            <a:buChar char="•"/>
          </a:pPr>
          <a:r>
            <a:rPr lang="it-IT" sz="1400" b="1" dirty="0"/>
            <a:t>il PEI </a:t>
          </a:r>
          <a:r>
            <a:rPr lang="it-IT" sz="1400" dirty="0"/>
            <a:t>“va redatto in via provvisoria entro giugno e in via definitiva, di norma, non oltre il mese di ottobre.</a:t>
          </a:r>
        </a:p>
        <a:p>
          <a:pPr marL="0" indent="0">
            <a:buNone/>
          </a:pPr>
          <a:endParaRPr lang="it-IT" sz="1400" dirty="0"/>
        </a:p>
      </dgm:t>
    </dgm:pt>
    <dgm:pt modelId="{89ABE72D-875E-4A51-A215-3A8952CE84C4}" type="sibTrans" cxnId="{C4C98D13-8DDF-4912-9A2F-760C424B2BCD}">
      <dgm:prSet/>
      <dgm:spPr/>
      <dgm:t>
        <a:bodyPr/>
        <a:lstStyle/>
        <a:p>
          <a:endParaRPr lang="it-IT"/>
        </a:p>
      </dgm:t>
    </dgm:pt>
    <dgm:pt modelId="{36DEFF3C-4036-4677-9185-6F9F72A75458}" type="parTrans" cxnId="{C4C98D13-8DDF-4912-9A2F-760C424B2BCD}">
      <dgm:prSet/>
      <dgm:spPr/>
      <dgm:t>
        <a:bodyPr/>
        <a:lstStyle/>
        <a:p>
          <a:endParaRPr lang="it-IT"/>
        </a:p>
      </dgm:t>
    </dgm:pt>
    <dgm:pt modelId="{B26E0472-DFC8-491C-A2CC-B8485196DDCD}">
      <dgm:prSet custT="1"/>
      <dgm:spPr>
        <a:solidFill>
          <a:schemeClr val="accent6">
            <a:lumMod val="60000"/>
            <a:lumOff val="40000"/>
            <a:alpha val="90000"/>
          </a:schemeClr>
        </a:solidFill>
      </dgm:spPr>
      <dgm:t>
        <a:bodyPr/>
        <a:lstStyle/>
        <a:p>
          <a:pPr marL="0" indent="0" algn="l">
            <a:buClrTx/>
            <a:buSzTx/>
            <a:buFontTx/>
            <a:buNone/>
          </a:pPr>
          <a:r>
            <a:rPr lang="da-DK" sz="1600" kern="1200" dirty="0"/>
            <a:t>art. 4 D.lgs 96/2019, Modifica all’art. 5 del D.lgs 66/2017</a:t>
          </a:r>
          <a:endParaRPr lang="it-IT" sz="1600" b="0" i="0" kern="1200" dirty="0">
            <a:solidFill>
              <a:srgbClr val="000000">
                <a:hueOff val="0"/>
                <a:satOff val="0"/>
                <a:lumOff val="0"/>
                <a:alphaOff val="0"/>
              </a:srgbClr>
            </a:solidFill>
            <a:latin typeface="Corbel" panose="020B0503020204020204"/>
            <a:ea typeface="+mn-ea"/>
            <a:cs typeface="+mn-cs"/>
          </a:endParaRPr>
        </a:p>
      </dgm:t>
    </dgm:pt>
    <dgm:pt modelId="{5992D46F-E58A-41EF-BAFE-215479985AA7}" type="parTrans" cxnId="{C8F470C4-C080-4255-94C6-C3B57EA1FC2C}">
      <dgm:prSet/>
      <dgm:spPr/>
      <dgm:t>
        <a:bodyPr/>
        <a:lstStyle/>
        <a:p>
          <a:endParaRPr lang="it-IT"/>
        </a:p>
      </dgm:t>
    </dgm:pt>
    <dgm:pt modelId="{970E384B-397C-4F9C-9C29-4D56600EEDA1}" type="sibTrans" cxnId="{C8F470C4-C080-4255-94C6-C3B57EA1FC2C}">
      <dgm:prSet/>
      <dgm:spPr/>
      <dgm:t>
        <a:bodyPr/>
        <a:lstStyle/>
        <a:p>
          <a:endParaRPr lang="it-IT"/>
        </a:p>
      </dgm:t>
    </dgm:pt>
    <dgm:pt modelId="{EA737584-F25F-4824-A185-5E1C63E1CEA7}">
      <dgm:prSet custT="1"/>
      <dgm:spPr>
        <a:solidFill>
          <a:schemeClr val="accent6">
            <a:lumMod val="20000"/>
            <a:lumOff val="80000"/>
            <a:alpha val="90000"/>
          </a:schemeClr>
        </a:solidFill>
      </dgm:spPr>
      <dgm:t>
        <a:bodyPr/>
        <a:lstStyle/>
        <a:p>
          <a:pPr marL="0" indent="0" algn="l">
            <a:buClrTx/>
            <a:buSzTx/>
            <a:buFontTx/>
            <a:buNone/>
          </a:pPr>
          <a:r>
            <a:rPr lang="it-IT" sz="1600" b="0" i="0" kern="1200" dirty="0">
              <a:solidFill>
                <a:srgbClr val="000000">
                  <a:hueOff val="0"/>
                  <a:satOff val="0"/>
                  <a:lumOff val="0"/>
                  <a:alphaOff val="0"/>
                </a:srgbClr>
              </a:solidFill>
              <a:latin typeface="+mn-lt"/>
              <a:ea typeface="+mn-ea"/>
              <a:cs typeface="+mn-cs"/>
            </a:rPr>
            <a:t>Estensione dell’adozione dei </a:t>
          </a:r>
          <a:r>
            <a:rPr lang="it-IT" sz="1600" b="1" i="0" kern="1200" dirty="0">
              <a:solidFill>
                <a:srgbClr val="000000">
                  <a:hueOff val="0"/>
                  <a:satOff val="0"/>
                  <a:lumOff val="0"/>
                  <a:alphaOff val="0"/>
                </a:srgbClr>
              </a:solidFill>
              <a:latin typeface="+mn-lt"/>
              <a:ea typeface="+mn-ea"/>
              <a:cs typeface="+mn-cs"/>
            </a:rPr>
            <a:t>criteri dell’ICF </a:t>
          </a:r>
          <a:r>
            <a:rPr lang="it-IT" sz="1600" b="0" i="0" kern="1200" dirty="0">
              <a:solidFill>
                <a:srgbClr val="000000">
                  <a:hueOff val="0"/>
                  <a:satOff val="0"/>
                  <a:lumOff val="0"/>
                  <a:alphaOff val="0"/>
                </a:srgbClr>
              </a:solidFill>
              <a:latin typeface="+mn-lt"/>
              <a:ea typeface="+mn-ea"/>
              <a:cs typeface="+mn-cs"/>
            </a:rPr>
            <a:t>anche all’accertamento della condizione di disabilità.</a:t>
          </a:r>
          <a:endParaRPr lang="it-IT" sz="1600" b="0" i="0" kern="1200" dirty="0">
            <a:solidFill>
              <a:srgbClr val="000000">
                <a:hueOff val="0"/>
                <a:satOff val="0"/>
                <a:lumOff val="0"/>
                <a:alphaOff val="0"/>
              </a:srgbClr>
            </a:solidFill>
            <a:latin typeface="Corbel" panose="020B0503020204020204"/>
            <a:ea typeface="+mn-ea"/>
            <a:cs typeface="+mn-cs"/>
          </a:endParaRPr>
        </a:p>
      </dgm:t>
    </dgm:pt>
    <dgm:pt modelId="{5B31F237-CCF1-48B8-8F23-AE5CE06D4CB5}" type="parTrans" cxnId="{D7EC78E8-43C3-4048-BE9C-3204EE266E01}">
      <dgm:prSet/>
      <dgm:spPr/>
      <dgm:t>
        <a:bodyPr/>
        <a:lstStyle/>
        <a:p>
          <a:endParaRPr lang="it-IT"/>
        </a:p>
      </dgm:t>
    </dgm:pt>
    <dgm:pt modelId="{BA31528E-A759-4503-B91E-3EAD574DFC47}" type="sibTrans" cxnId="{D7EC78E8-43C3-4048-BE9C-3204EE266E01}">
      <dgm:prSet/>
      <dgm:spPr/>
      <dgm:t>
        <a:bodyPr/>
        <a:lstStyle/>
        <a:p>
          <a:endParaRPr lang="it-IT"/>
        </a:p>
      </dgm:t>
    </dgm:pt>
    <dgm:pt modelId="{7E87FC2A-2A3D-4602-AC69-99285380E7EE}">
      <dgm:prSet phldrT="[Testo]" custT="1"/>
      <dgm:spPr>
        <a:solidFill>
          <a:schemeClr val="accent6">
            <a:lumMod val="20000"/>
            <a:lumOff val="80000"/>
            <a:alpha val="90000"/>
          </a:schemeClr>
        </a:solidFill>
      </dgm:spPr>
      <dgm:t>
        <a:bodyPr/>
        <a:lstStyle/>
        <a:p>
          <a:pPr marL="176213" indent="-176213" algn="l">
            <a:buFont typeface="Arial" panose="020B0604020202020204" pitchFamily="34" charset="0"/>
            <a:buChar char="•"/>
          </a:pPr>
          <a:r>
            <a:rPr lang="it-IT" sz="1400" b="1" kern="1200" dirty="0"/>
            <a:t>Il Piano Educativo Individualizzato</a:t>
          </a:r>
          <a:r>
            <a:rPr lang="it-IT" sz="1400" kern="1200" dirty="0"/>
            <a:t> è ora definito univocamente come “facente parte del progetto individuale”. </a:t>
          </a:r>
          <a:endParaRPr lang="it-IT" sz="1400" b="0" i="0" kern="1200" dirty="0">
            <a:solidFill>
              <a:srgbClr val="000000">
                <a:hueOff val="0"/>
                <a:satOff val="0"/>
                <a:lumOff val="0"/>
                <a:alphaOff val="0"/>
              </a:srgbClr>
            </a:solidFill>
            <a:latin typeface="Corbel" panose="020B0503020204020204"/>
            <a:ea typeface="+mn-ea"/>
            <a:cs typeface="+mn-cs"/>
          </a:endParaRPr>
        </a:p>
      </dgm:t>
    </dgm:pt>
    <dgm:pt modelId="{729F944C-ECEB-4D82-BF6A-26BA720AE0A9}" type="parTrans" cxnId="{436D73C0-59F7-41DF-BCF5-536B72B3F161}">
      <dgm:prSet/>
      <dgm:spPr/>
      <dgm:t>
        <a:bodyPr/>
        <a:lstStyle/>
        <a:p>
          <a:endParaRPr lang="it-IT"/>
        </a:p>
      </dgm:t>
    </dgm:pt>
    <dgm:pt modelId="{E19C280E-2AA7-4CDB-9C90-5136BAB17AEC}" type="sibTrans" cxnId="{436D73C0-59F7-41DF-BCF5-536B72B3F161}">
      <dgm:prSet/>
      <dgm:spPr/>
      <dgm:t>
        <a:bodyPr/>
        <a:lstStyle/>
        <a:p>
          <a:endParaRPr lang="it-IT"/>
        </a:p>
      </dgm:t>
    </dgm:pt>
    <dgm:pt modelId="{D136140F-FC99-4CA6-8520-AE5541C484BE}" type="pres">
      <dgm:prSet presAssocID="{677DD688-8FDD-46FE-86BF-4F06353BE47C}" presName="Name0" presStyleCnt="0">
        <dgm:presLayoutVars>
          <dgm:dir/>
          <dgm:animLvl val="lvl"/>
          <dgm:resizeHandles val="exact"/>
        </dgm:presLayoutVars>
      </dgm:prSet>
      <dgm:spPr/>
    </dgm:pt>
    <dgm:pt modelId="{947FEC02-027D-415F-9228-A6EA8F480A93}" type="pres">
      <dgm:prSet presAssocID="{CF7E27A8-2690-496C-BBF5-372309EB0DDC}" presName="linNode" presStyleCnt="0"/>
      <dgm:spPr/>
    </dgm:pt>
    <dgm:pt modelId="{BCFA8B5C-6D1F-4951-9DB1-3245BDB351CB}" type="pres">
      <dgm:prSet presAssocID="{CF7E27A8-2690-496C-BBF5-372309EB0DDC}" presName="parentText" presStyleLbl="node1" presStyleIdx="0" presStyleCnt="3" custScaleY="20506" custLinFactNeighborX="-609" custLinFactNeighborY="-4371">
        <dgm:presLayoutVars>
          <dgm:chMax val="1"/>
          <dgm:bulletEnabled val="1"/>
        </dgm:presLayoutVars>
      </dgm:prSet>
      <dgm:spPr/>
    </dgm:pt>
    <dgm:pt modelId="{4E12A174-5F74-435A-9507-E1476B9A0B49}" type="pres">
      <dgm:prSet presAssocID="{CF7E27A8-2690-496C-BBF5-372309EB0DDC}" presName="descendantText" presStyleLbl="alignAccFollowNode1" presStyleIdx="0" presStyleCnt="3" custScaleY="48418" custLinFactNeighborX="0" custLinFactNeighborY="248">
        <dgm:presLayoutVars>
          <dgm:bulletEnabled val="1"/>
        </dgm:presLayoutVars>
      </dgm:prSet>
      <dgm:spPr/>
    </dgm:pt>
    <dgm:pt modelId="{2C3CBE27-6684-4CBB-9964-B659F399236B}" type="pres">
      <dgm:prSet presAssocID="{8881F642-0E78-44C3-BA99-8219CAD63FA0}" presName="sp" presStyleCnt="0"/>
      <dgm:spPr/>
    </dgm:pt>
    <dgm:pt modelId="{B5F2F69C-2D17-4CC6-A002-2E3EADAEEB1C}" type="pres">
      <dgm:prSet presAssocID="{B26E0472-DFC8-491C-A2CC-B8485196DDCD}" presName="linNode" presStyleCnt="0"/>
      <dgm:spPr/>
    </dgm:pt>
    <dgm:pt modelId="{629F2211-D667-4205-8AE0-B1C2D11AEB53}" type="pres">
      <dgm:prSet presAssocID="{B26E0472-DFC8-491C-A2CC-B8485196DDCD}" presName="parentText" presStyleLbl="node1" presStyleIdx="1" presStyleCnt="3" custScaleY="29761">
        <dgm:presLayoutVars>
          <dgm:chMax val="1"/>
          <dgm:bulletEnabled val="1"/>
        </dgm:presLayoutVars>
      </dgm:prSet>
      <dgm:spPr/>
    </dgm:pt>
    <dgm:pt modelId="{8DAC8ACB-F1D6-44C1-AD7C-73A7FF9CC163}" type="pres">
      <dgm:prSet presAssocID="{B26E0472-DFC8-491C-A2CC-B8485196DDCD}" presName="descendantText" presStyleLbl="alignAccFollowNode1" presStyleIdx="1" presStyleCnt="3" custScaleY="27285">
        <dgm:presLayoutVars>
          <dgm:bulletEnabled val="1"/>
        </dgm:presLayoutVars>
      </dgm:prSet>
      <dgm:spPr/>
    </dgm:pt>
    <dgm:pt modelId="{3439EF7E-F23B-4AD2-8532-CE4CF3201431}" type="pres">
      <dgm:prSet presAssocID="{970E384B-397C-4F9C-9C29-4D56600EEDA1}" presName="sp" presStyleCnt="0"/>
      <dgm:spPr/>
    </dgm:pt>
    <dgm:pt modelId="{4097E33F-0F58-4228-9F5A-7070B406E254}" type="pres">
      <dgm:prSet presAssocID="{01DD268B-EC1F-4945-B736-114C6EAAEF7C}" presName="linNode" presStyleCnt="0"/>
      <dgm:spPr/>
    </dgm:pt>
    <dgm:pt modelId="{CF7938E1-A75D-41D4-A010-3A0C55FD6D0C}" type="pres">
      <dgm:prSet presAssocID="{01DD268B-EC1F-4945-B736-114C6EAAEF7C}" presName="parentText" presStyleLbl="node1" presStyleIdx="2" presStyleCnt="3" custScaleY="20054" custLinFactNeighborX="-610" custLinFactNeighborY="335">
        <dgm:presLayoutVars>
          <dgm:chMax val="1"/>
          <dgm:bulletEnabled val="1"/>
        </dgm:presLayoutVars>
      </dgm:prSet>
      <dgm:spPr/>
    </dgm:pt>
    <dgm:pt modelId="{93A98706-52FA-4E3A-BE7B-E172E0E17B13}" type="pres">
      <dgm:prSet presAssocID="{01DD268B-EC1F-4945-B736-114C6EAAEF7C}" presName="descendantText" presStyleLbl="alignAccFollowNode1" presStyleIdx="2" presStyleCnt="3" custScaleX="100299" custScaleY="52556" custLinFactNeighborX="12579" custLinFactNeighborY="1270">
        <dgm:presLayoutVars>
          <dgm:bulletEnabled val="1"/>
        </dgm:presLayoutVars>
      </dgm:prSet>
      <dgm:spPr/>
    </dgm:pt>
  </dgm:ptLst>
  <dgm:cxnLst>
    <dgm:cxn modelId="{C4C98D13-8DDF-4912-9A2F-760C424B2BCD}" srcId="{01DD268B-EC1F-4945-B736-114C6EAAEF7C}" destId="{BF9271F8-5900-4445-B71D-412CE178C463}" srcOrd="0" destOrd="0" parTransId="{36DEFF3C-4036-4677-9185-6F9F72A75458}" sibTransId="{89ABE72D-875E-4A51-A215-3A8952CE84C4}"/>
    <dgm:cxn modelId="{8D98FC14-41DE-48AF-B996-8A4CB2B0438D}" srcId="{677DD688-8FDD-46FE-86BF-4F06353BE47C}" destId="{01DD268B-EC1F-4945-B736-114C6EAAEF7C}" srcOrd="2" destOrd="0" parTransId="{7332B403-EBF1-4C1F-959E-FE4252679C65}" sibTransId="{50832F63-B832-484E-BFF9-BFAE9698F0C7}"/>
    <dgm:cxn modelId="{71D5EC1D-EE98-4782-A456-784FDF0BE776}" type="presOf" srcId="{CF7E27A8-2690-496C-BBF5-372309EB0DDC}" destId="{BCFA8B5C-6D1F-4951-9DB1-3245BDB351CB}" srcOrd="0" destOrd="0" presId="urn:microsoft.com/office/officeart/2005/8/layout/vList5"/>
    <dgm:cxn modelId="{6EEC8C6A-0640-4AA1-88FC-0F6C453BF126}" type="presOf" srcId="{B26E0472-DFC8-491C-A2CC-B8485196DDCD}" destId="{629F2211-D667-4205-8AE0-B1C2D11AEB53}" srcOrd="0" destOrd="0" presId="urn:microsoft.com/office/officeart/2005/8/layout/vList5"/>
    <dgm:cxn modelId="{8DC1E050-4BC7-49ED-81D5-3BA0E675F2C4}" type="presOf" srcId="{EA737584-F25F-4824-A185-5E1C63E1CEA7}" destId="{8DAC8ACB-F1D6-44C1-AD7C-73A7FF9CC163}" srcOrd="0" destOrd="0" presId="urn:microsoft.com/office/officeart/2005/8/layout/vList5"/>
    <dgm:cxn modelId="{6D3A755A-FD77-4506-84C1-67B50FE743C3}" type="presOf" srcId="{7E87FC2A-2A3D-4602-AC69-99285380E7EE}" destId="{4E12A174-5F74-435A-9507-E1476B9A0B49}" srcOrd="0" destOrd="1" presId="urn:microsoft.com/office/officeart/2005/8/layout/vList5"/>
    <dgm:cxn modelId="{D08F64A6-0E00-4649-A481-BD3F5041271A}" type="presOf" srcId="{677DD688-8FDD-46FE-86BF-4F06353BE47C}" destId="{D136140F-FC99-4CA6-8520-AE5541C484BE}" srcOrd="0" destOrd="0" presId="urn:microsoft.com/office/officeart/2005/8/layout/vList5"/>
    <dgm:cxn modelId="{566BC9BE-ECAE-464B-BFF0-D4819B961133}" srcId="{CF7E27A8-2690-496C-BBF5-372309EB0DDC}" destId="{4C777A20-557F-43C5-89C0-03D30DFB5A95}" srcOrd="0" destOrd="0" parTransId="{81ED5E4F-FE37-4559-B68C-27F3BFAEEB52}" sibTransId="{C875B5EC-5144-4F85-A30E-6F904F84A237}"/>
    <dgm:cxn modelId="{436D73C0-59F7-41DF-BCF5-536B72B3F161}" srcId="{CF7E27A8-2690-496C-BBF5-372309EB0DDC}" destId="{7E87FC2A-2A3D-4602-AC69-99285380E7EE}" srcOrd="1" destOrd="0" parTransId="{729F944C-ECEB-4D82-BF6A-26BA720AE0A9}" sibTransId="{E19C280E-2AA7-4CDB-9C90-5136BAB17AEC}"/>
    <dgm:cxn modelId="{C8F470C4-C080-4255-94C6-C3B57EA1FC2C}" srcId="{677DD688-8FDD-46FE-86BF-4F06353BE47C}" destId="{B26E0472-DFC8-491C-A2CC-B8485196DDCD}" srcOrd="1" destOrd="0" parTransId="{5992D46F-E58A-41EF-BAFE-215479985AA7}" sibTransId="{970E384B-397C-4F9C-9C29-4D56600EEDA1}"/>
    <dgm:cxn modelId="{EB7446C9-1C74-4854-91AA-3FCFDD70427A}" type="presOf" srcId="{BF9271F8-5900-4445-B71D-412CE178C463}" destId="{93A98706-52FA-4E3A-BE7B-E172E0E17B13}" srcOrd="0" destOrd="0" presId="urn:microsoft.com/office/officeart/2005/8/layout/vList5"/>
    <dgm:cxn modelId="{FF22F8CF-BC67-4E26-ADED-83EF581880F2}" srcId="{677DD688-8FDD-46FE-86BF-4F06353BE47C}" destId="{CF7E27A8-2690-496C-BBF5-372309EB0DDC}" srcOrd="0" destOrd="0" parTransId="{554F3F9A-B215-440C-9CB7-D04840D5C575}" sibTransId="{8881F642-0E78-44C3-BA99-8219CAD63FA0}"/>
    <dgm:cxn modelId="{D7EC78E8-43C3-4048-BE9C-3204EE266E01}" srcId="{B26E0472-DFC8-491C-A2CC-B8485196DDCD}" destId="{EA737584-F25F-4824-A185-5E1C63E1CEA7}" srcOrd="0" destOrd="0" parTransId="{5B31F237-CCF1-48B8-8F23-AE5CE06D4CB5}" sibTransId="{BA31528E-A759-4503-B91E-3EAD574DFC47}"/>
    <dgm:cxn modelId="{57BC23ED-9A3C-4025-AF55-7FD87318A32E}" type="presOf" srcId="{01DD268B-EC1F-4945-B736-114C6EAAEF7C}" destId="{CF7938E1-A75D-41D4-A010-3A0C55FD6D0C}" srcOrd="0" destOrd="0" presId="urn:microsoft.com/office/officeart/2005/8/layout/vList5"/>
    <dgm:cxn modelId="{63FFDFEE-4881-4718-A27E-20E195720074}" type="presOf" srcId="{4C777A20-557F-43C5-89C0-03D30DFB5A95}" destId="{4E12A174-5F74-435A-9507-E1476B9A0B49}" srcOrd="0" destOrd="0" presId="urn:microsoft.com/office/officeart/2005/8/layout/vList5"/>
    <dgm:cxn modelId="{9B123C5A-73F4-48A3-B48D-A8F7901B4FA9}" type="presParOf" srcId="{D136140F-FC99-4CA6-8520-AE5541C484BE}" destId="{947FEC02-027D-415F-9228-A6EA8F480A93}" srcOrd="0" destOrd="0" presId="urn:microsoft.com/office/officeart/2005/8/layout/vList5"/>
    <dgm:cxn modelId="{67BDFD0A-7BF8-41BB-9913-1B495E29D406}" type="presParOf" srcId="{947FEC02-027D-415F-9228-A6EA8F480A93}" destId="{BCFA8B5C-6D1F-4951-9DB1-3245BDB351CB}" srcOrd="0" destOrd="0" presId="urn:microsoft.com/office/officeart/2005/8/layout/vList5"/>
    <dgm:cxn modelId="{19650CB3-4B4A-4C2F-BA0A-1C2BF9D9CFD8}" type="presParOf" srcId="{947FEC02-027D-415F-9228-A6EA8F480A93}" destId="{4E12A174-5F74-435A-9507-E1476B9A0B49}" srcOrd="1" destOrd="0" presId="urn:microsoft.com/office/officeart/2005/8/layout/vList5"/>
    <dgm:cxn modelId="{2AA09731-AADF-4967-8C40-C991D585CCC7}" type="presParOf" srcId="{D136140F-FC99-4CA6-8520-AE5541C484BE}" destId="{2C3CBE27-6684-4CBB-9964-B659F399236B}" srcOrd="1" destOrd="0" presId="urn:microsoft.com/office/officeart/2005/8/layout/vList5"/>
    <dgm:cxn modelId="{5410CB5A-CD1F-4050-93F9-7202B6A29FE6}" type="presParOf" srcId="{D136140F-FC99-4CA6-8520-AE5541C484BE}" destId="{B5F2F69C-2D17-4CC6-A002-2E3EADAEEB1C}" srcOrd="2" destOrd="0" presId="urn:microsoft.com/office/officeart/2005/8/layout/vList5"/>
    <dgm:cxn modelId="{BD99C81F-F1F1-404A-92E9-E62D24757E19}" type="presParOf" srcId="{B5F2F69C-2D17-4CC6-A002-2E3EADAEEB1C}" destId="{629F2211-D667-4205-8AE0-B1C2D11AEB53}" srcOrd="0" destOrd="0" presId="urn:microsoft.com/office/officeart/2005/8/layout/vList5"/>
    <dgm:cxn modelId="{55DE23CD-90B0-472A-9ACC-D29BCD8403E3}" type="presParOf" srcId="{B5F2F69C-2D17-4CC6-A002-2E3EADAEEB1C}" destId="{8DAC8ACB-F1D6-44C1-AD7C-73A7FF9CC163}" srcOrd="1" destOrd="0" presId="urn:microsoft.com/office/officeart/2005/8/layout/vList5"/>
    <dgm:cxn modelId="{289AC5B4-A9EF-4C28-9E63-B0E0467B1E39}" type="presParOf" srcId="{D136140F-FC99-4CA6-8520-AE5541C484BE}" destId="{3439EF7E-F23B-4AD2-8532-CE4CF3201431}" srcOrd="3" destOrd="0" presId="urn:microsoft.com/office/officeart/2005/8/layout/vList5"/>
    <dgm:cxn modelId="{3D117152-365C-48EF-B5D6-89EEAEEB1122}" type="presParOf" srcId="{D136140F-FC99-4CA6-8520-AE5541C484BE}" destId="{4097E33F-0F58-4228-9F5A-7070B406E254}" srcOrd="4" destOrd="0" presId="urn:microsoft.com/office/officeart/2005/8/layout/vList5"/>
    <dgm:cxn modelId="{62A0EF44-5B3E-4B4E-B8FD-B6C99CDA3DC2}" type="presParOf" srcId="{4097E33F-0F58-4228-9F5A-7070B406E254}" destId="{CF7938E1-A75D-41D4-A010-3A0C55FD6D0C}" srcOrd="0" destOrd="0" presId="urn:microsoft.com/office/officeart/2005/8/layout/vList5"/>
    <dgm:cxn modelId="{4B391555-12B1-4FDF-98C8-16354325E791}" type="presParOf" srcId="{4097E33F-0F58-4228-9F5A-7070B406E254}" destId="{93A98706-52FA-4E3A-BE7B-E172E0E17B1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272A7427-37D1-4625-A262-5AB1851D2DA8}">
      <dgm:prSet phldrT="[Testo]" custT="1"/>
      <dgm:spPr>
        <a:solidFill>
          <a:schemeClr val="accent6">
            <a:lumMod val="20000"/>
            <a:lumOff val="80000"/>
            <a:alpha val="90000"/>
          </a:schemeClr>
        </a:solidFill>
      </dgm:spPr>
      <dgm:t>
        <a:bodyPr anchor="t"/>
        <a:lstStyle/>
        <a:p>
          <a:pPr marL="0" indent="0" algn="l">
            <a:buNone/>
          </a:pPr>
          <a:r>
            <a:rPr lang="it-IT" sz="1400" b="0" i="0" dirty="0"/>
            <a:t>Maggiore insistenza sul </a:t>
          </a:r>
          <a:r>
            <a:rPr lang="it-IT" sz="1400" b="1" i="0" dirty="0"/>
            <a:t>principio di accomodamento </a:t>
          </a:r>
          <a:r>
            <a:rPr lang="it-IT" sz="1400" b="0" i="0" dirty="0"/>
            <a:t>ragionevole come principio guida per l’utilizzo delle risorse per il sostegno dei singoli PEI</a:t>
          </a:r>
          <a:endParaRPr lang="it-IT" sz="1400" dirty="0"/>
        </a:p>
      </dgm:t>
    </dgm:pt>
    <dgm:pt modelId="{75329ACB-AAA1-45F0-A759-160205F1DC5D}" type="parTrans" cxnId="{05A728D9-36E6-46F9-B7D5-98C57984AD04}">
      <dgm:prSet/>
      <dgm:spPr/>
      <dgm:t>
        <a:bodyPr/>
        <a:lstStyle/>
        <a:p>
          <a:endParaRPr lang="it-IT"/>
        </a:p>
      </dgm:t>
    </dgm:pt>
    <dgm:pt modelId="{4A52FAD5-24C0-4888-B2C7-EB7B0C03AAE8}" type="sibTrans" cxnId="{05A728D9-36E6-46F9-B7D5-98C57984AD04}">
      <dgm:prSet/>
      <dgm:spPr/>
      <dgm:t>
        <a:bodyPr/>
        <a:lstStyle/>
        <a:p>
          <a:endParaRPr lang="it-IT"/>
        </a:p>
      </dgm:t>
    </dgm:pt>
    <dgm:pt modelId="{CF7E27A8-2690-496C-BBF5-372309EB0DDC}">
      <dgm:prSet phldrT="[Testo]" custT="1"/>
      <dgm:spPr>
        <a:solidFill>
          <a:schemeClr val="accent6">
            <a:lumMod val="60000"/>
            <a:lumOff val="40000"/>
          </a:schemeClr>
        </a:solidFill>
      </dgm:spPr>
      <dgm:t>
        <a:bodyPr/>
        <a:lstStyle/>
        <a:p>
          <a:pPr marL="0" lvl="0" indent="0" algn="l" defTabSz="914400">
            <a:lnSpc>
              <a:spcPct val="100000"/>
            </a:lnSpc>
            <a:spcBef>
              <a:spcPts val="0"/>
            </a:spcBef>
            <a:spcAft>
              <a:spcPts val="0"/>
            </a:spcAft>
            <a:buClrTx/>
            <a:buSzTx/>
            <a:buFontTx/>
            <a:buNone/>
          </a:pPr>
          <a:r>
            <a:rPr lang="it-IT" sz="1600" dirty="0"/>
            <a:t>art. 8 c.11</a:t>
          </a:r>
        </a:p>
        <a:p>
          <a:pPr marL="0" lvl="0" indent="0" algn="l" defTabSz="914400">
            <a:lnSpc>
              <a:spcPct val="100000"/>
            </a:lnSpc>
            <a:spcBef>
              <a:spcPts val="0"/>
            </a:spcBef>
            <a:spcAft>
              <a:spcPts val="0"/>
            </a:spcAft>
            <a:buClrTx/>
            <a:buSzTx/>
            <a:buFontTx/>
            <a:buNone/>
          </a:pPr>
          <a:r>
            <a:rPr lang="it-IT" sz="1600" dirty="0"/>
            <a:t>D.lgs 96/2019 </a:t>
          </a:r>
        </a:p>
      </dgm:t>
    </dgm:pt>
    <dgm:pt modelId="{554F3F9A-B215-440C-9CB7-D04840D5C575}" type="parTrans" cxnId="{FF22F8CF-BC67-4E26-ADED-83EF581880F2}">
      <dgm:prSet/>
      <dgm:spPr/>
      <dgm:t>
        <a:bodyPr/>
        <a:lstStyle/>
        <a:p>
          <a:endParaRPr lang="it-IT"/>
        </a:p>
      </dgm:t>
    </dgm:pt>
    <dgm:pt modelId="{8881F642-0E78-44C3-BA99-8219CAD63FA0}" type="sibTrans" cxnId="{FF22F8CF-BC67-4E26-ADED-83EF581880F2}">
      <dgm:prSet/>
      <dgm:spPr/>
      <dgm:t>
        <a:bodyPr/>
        <a:lstStyle/>
        <a:p>
          <a:endParaRPr lang="it-IT"/>
        </a:p>
      </dgm:t>
    </dgm:pt>
    <dgm:pt modelId="{4C777A20-557F-43C5-89C0-03D30DFB5A95}">
      <dgm:prSet phldrT="[Testo]" custT="1"/>
      <dgm:spPr>
        <a:solidFill>
          <a:schemeClr val="accent6">
            <a:lumMod val="20000"/>
            <a:lumOff val="80000"/>
            <a:alpha val="90000"/>
          </a:schemeClr>
        </a:solidFill>
      </dgm:spPr>
      <dgm:t>
        <a:bodyPr anchor="t"/>
        <a:lstStyle/>
        <a:p>
          <a:pPr marL="0" indent="0" algn="l">
            <a:buNone/>
          </a:pPr>
          <a:r>
            <a:rPr lang="it-IT" sz="1400" b="0" i="0" kern="1200" dirty="0">
              <a:solidFill>
                <a:srgbClr val="000000">
                  <a:hueOff val="0"/>
                  <a:satOff val="0"/>
                  <a:lumOff val="0"/>
                  <a:alphaOff val="0"/>
                </a:srgbClr>
              </a:solidFill>
              <a:latin typeface="Corbel" panose="020B0503020204020204"/>
              <a:ea typeface="+mn-ea"/>
              <a:cs typeface="+mn-cs"/>
            </a:rPr>
            <a:t>Coinvolgimento diretto dello studente con disabilità nel progetto di inclusione in virtù del suo diritto all’autodeterminazione; il decreto, infatti, specifica che la “</a:t>
          </a:r>
          <a:r>
            <a:rPr lang="it-IT" sz="1400" b="1" i="0" kern="1200" dirty="0">
              <a:solidFill>
                <a:srgbClr val="000000">
                  <a:hueOff val="0"/>
                  <a:satOff val="0"/>
                  <a:lumOff val="0"/>
                  <a:alphaOff val="0"/>
                </a:srgbClr>
              </a:solidFill>
              <a:latin typeface="Corbel" panose="020B0503020204020204"/>
              <a:ea typeface="+mn-ea"/>
              <a:cs typeface="+mn-cs"/>
            </a:rPr>
            <a:t>partecipazione attiva</a:t>
          </a:r>
          <a:r>
            <a:rPr lang="it-IT" sz="1400" b="0" i="0" kern="1200" dirty="0">
              <a:solidFill>
                <a:srgbClr val="000000">
                  <a:hueOff val="0"/>
                  <a:satOff val="0"/>
                  <a:lumOff val="0"/>
                  <a:alphaOff val="0"/>
                </a:srgbClr>
              </a:solidFill>
              <a:latin typeface="Corbel" panose="020B0503020204020204"/>
              <a:ea typeface="+mn-ea"/>
              <a:cs typeface="+mn-cs"/>
            </a:rPr>
            <a:t>”  di tali studenti deve essere “assicurata” all’interno del Gruppo di Lavoro Operativo per l’Inclusione</a:t>
          </a:r>
        </a:p>
      </dgm:t>
    </dgm:pt>
    <dgm:pt modelId="{81ED5E4F-FE37-4559-B68C-27F3BFAEEB52}" type="parTrans" cxnId="{566BC9BE-ECAE-464B-BFF0-D4819B961133}">
      <dgm:prSet/>
      <dgm:spPr/>
      <dgm:t>
        <a:bodyPr/>
        <a:lstStyle/>
        <a:p>
          <a:endParaRPr lang="it-IT"/>
        </a:p>
      </dgm:t>
    </dgm:pt>
    <dgm:pt modelId="{C875B5EC-5144-4F85-A30E-6F904F84A237}" type="sibTrans" cxnId="{566BC9BE-ECAE-464B-BFF0-D4819B961133}">
      <dgm:prSet/>
      <dgm:spPr/>
      <dgm:t>
        <a:bodyPr/>
        <a:lstStyle/>
        <a:p>
          <a:endParaRPr lang="it-IT"/>
        </a:p>
      </dgm:t>
    </dgm:pt>
    <dgm:pt modelId="{01DD268B-EC1F-4945-B736-114C6EAAEF7C}">
      <dgm:prSet custT="1"/>
      <dgm:spPr>
        <a:solidFill>
          <a:schemeClr val="accent6">
            <a:lumMod val="60000"/>
            <a:lumOff val="40000"/>
          </a:schemeClr>
        </a:solidFill>
      </dgm:spPr>
      <dgm:t>
        <a:bodyPr/>
        <a:lstStyle/>
        <a:p>
          <a:pPr marL="0" lvl="0" indent="0" algn="l" defTabSz="914400">
            <a:lnSpc>
              <a:spcPct val="100000"/>
            </a:lnSpc>
            <a:spcBef>
              <a:spcPts val="0"/>
            </a:spcBef>
            <a:spcAft>
              <a:spcPts val="0"/>
            </a:spcAft>
          </a:pPr>
          <a:r>
            <a:rPr lang="da-DK" sz="1600" dirty="0"/>
            <a:t>art. 8, c. 10</a:t>
          </a:r>
        </a:p>
        <a:p>
          <a:pPr marL="0" lvl="0" indent="0" algn="l" defTabSz="914400">
            <a:lnSpc>
              <a:spcPct val="100000"/>
            </a:lnSpc>
            <a:spcBef>
              <a:spcPts val="0"/>
            </a:spcBef>
            <a:spcAft>
              <a:spcPts val="0"/>
            </a:spcAft>
          </a:pPr>
          <a:r>
            <a:rPr lang="da-DK" sz="1600" dirty="0"/>
            <a:t>D.lgs 96/2019, </a:t>
          </a:r>
        </a:p>
        <a:p>
          <a:pPr marL="0" lvl="0" indent="0" algn="l" defTabSz="914400">
            <a:lnSpc>
              <a:spcPct val="100000"/>
            </a:lnSpc>
            <a:spcBef>
              <a:spcPts val="0"/>
            </a:spcBef>
            <a:spcAft>
              <a:spcPts val="0"/>
            </a:spcAft>
          </a:pPr>
          <a:r>
            <a:rPr lang="da-DK" sz="1600" dirty="0"/>
            <a:t>Modifica all’art. 9 del D.lgs 66/2017</a:t>
          </a:r>
          <a:endParaRPr lang="it-IT" sz="1600" dirty="0"/>
        </a:p>
      </dgm:t>
    </dgm:pt>
    <dgm:pt modelId="{7332B403-EBF1-4C1F-959E-FE4252679C65}" type="parTrans" cxnId="{8D98FC14-41DE-48AF-B996-8A4CB2B0438D}">
      <dgm:prSet/>
      <dgm:spPr/>
      <dgm:t>
        <a:bodyPr/>
        <a:lstStyle/>
        <a:p>
          <a:endParaRPr lang="it-IT"/>
        </a:p>
      </dgm:t>
    </dgm:pt>
    <dgm:pt modelId="{50832F63-B832-484E-BFF9-BFAE9698F0C7}" type="sibTrans" cxnId="{8D98FC14-41DE-48AF-B996-8A4CB2B0438D}">
      <dgm:prSet/>
      <dgm:spPr/>
      <dgm:t>
        <a:bodyPr/>
        <a:lstStyle/>
        <a:p>
          <a:endParaRPr lang="it-IT"/>
        </a:p>
      </dgm:t>
    </dgm:pt>
    <dgm:pt modelId="{BF9271F8-5900-4445-B71D-412CE178C463}">
      <dgm:prSet phldrT="[Testo]" custT="1"/>
      <dgm:spPr>
        <a:solidFill>
          <a:schemeClr val="accent6">
            <a:lumMod val="20000"/>
            <a:lumOff val="80000"/>
            <a:alpha val="90000"/>
          </a:schemeClr>
        </a:solidFill>
      </dgm:spPr>
      <dgm:t>
        <a:bodyPr anchor="t"/>
        <a:lstStyle/>
        <a:p>
          <a:pPr marL="0" indent="0" algn="l">
            <a:buNone/>
          </a:pPr>
          <a:r>
            <a:rPr lang="it-IT" sz="1400" b="0" i="0" dirty="0"/>
            <a:t>Introduzione, a livello di singola istituzione scolastica, del </a:t>
          </a:r>
          <a:r>
            <a:rPr lang="it-IT" sz="1400" b="1" i="0" dirty="0"/>
            <a:t>Gruppo di Lavoro Operativo (GLO) </a:t>
          </a:r>
          <a:r>
            <a:rPr lang="it-IT" sz="1400" b="0" i="0" dirty="0"/>
            <a:t>per la progettazione per l’inclusione dei singoli alunni con accertata condizione di disabilità ai fini dell’inclusione scolastica. </a:t>
          </a:r>
          <a:endParaRPr lang="it-IT" sz="1400" dirty="0"/>
        </a:p>
        <a:p>
          <a:pPr marL="0" indent="0" algn="l">
            <a:buNone/>
          </a:pPr>
          <a:r>
            <a:rPr lang="it-IT" sz="1400" b="0" i="0" dirty="0"/>
            <a:t>Si chiarisce il rapporto di sinergia e azione complementare ai fini dell’inclusione scolastica tra GLO (a livello di singoli alunni) e GLI (a livello di intero istituto).</a:t>
          </a:r>
          <a:endParaRPr lang="it-IT" sz="1400" dirty="0"/>
        </a:p>
        <a:p>
          <a:pPr marL="0" indent="0" algn="just">
            <a:buNone/>
          </a:pPr>
          <a:endParaRPr lang="it-IT" sz="1400" dirty="0"/>
        </a:p>
      </dgm:t>
    </dgm:pt>
    <dgm:pt modelId="{89ABE72D-875E-4A51-A215-3A8952CE84C4}" type="sibTrans" cxnId="{C4C98D13-8DDF-4912-9A2F-760C424B2BCD}">
      <dgm:prSet/>
      <dgm:spPr/>
      <dgm:t>
        <a:bodyPr/>
        <a:lstStyle/>
        <a:p>
          <a:endParaRPr lang="it-IT"/>
        </a:p>
      </dgm:t>
    </dgm:pt>
    <dgm:pt modelId="{36DEFF3C-4036-4677-9185-6F9F72A75458}" type="parTrans" cxnId="{C4C98D13-8DDF-4912-9A2F-760C424B2BCD}">
      <dgm:prSet/>
      <dgm:spPr/>
      <dgm:t>
        <a:bodyPr/>
        <a:lstStyle/>
        <a:p>
          <a:endParaRPr lang="it-IT"/>
        </a:p>
      </dgm:t>
    </dgm:pt>
    <dgm:pt modelId="{D5AAF1A6-6178-4633-B40A-DACB907C9556}">
      <dgm:prSet custT="1"/>
      <dgm:spPr>
        <a:solidFill>
          <a:schemeClr val="accent6">
            <a:lumMod val="60000"/>
            <a:lumOff val="40000"/>
          </a:schemeClr>
        </a:solidFill>
      </dgm:spPr>
      <dgm:t>
        <a:bodyPr/>
        <a:lstStyle/>
        <a:p>
          <a:pPr algn="l">
            <a:buClrTx/>
            <a:buSzTx/>
            <a:buFontTx/>
            <a:buNone/>
          </a:pPr>
          <a:r>
            <a:rPr lang="it-IT" sz="1600" dirty="0"/>
            <a:t>art. 7 D.lgs. 96/2019, Modifiche all’art. 8 del D.lgs. 66/2017</a:t>
          </a:r>
          <a:endParaRPr lang="da-DK" sz="1600" dirty="0"/>
        </a:p>
        <a:p>
          <a:pPr algn="l">
            <a:buClrTx/>
            <a:buSzTx/>
            <a:buFontTx/>
            <a:buNone/>
          </a:pPr>
          <a:endParaRPr lang="it-IT" sz="1600" dirty="0"/>
        </a:p>
      </dgm:t>
    </dgm:pt>
    <dgm:pt modelId="{420419D9-DED5-42F5-A4C0-7C990A778382}" type="sibTrans" cxnId="{FA4B176D-4CC3-4569-B17F-CC66EF59913D}">
      <dgm:prSet/>
      <dgm:spPr/>
      <dgm:t>
        <a:bodyPr/>
        <a:lstStyle/>
        <a:p>
          <a:endParaRPr lang="it-IT"/>
        </a:p>
      </dgm:t>
    </dgm:pt>
    <dgm:pt modelId="{78510374-6D17-4161-BEA8-4F8722516126}" type="parTrans" cxnId="{FA4B176D-4CC3-4569-B17F-CC66EF59913D}">
      <dgm:prSet/>
      <dgm:spPr/>
      <dgm:t>
        <a:bodyPr/>
        <a:lstStyle/>
        <a:p>
          <a:endParaRPr lang="it-IT"/>
        </a:p>
      </dgm:t>
    </dgm:pt>
    <dgm:pt modelId="{BA581013-DCD3-4CF6-A2E9-88AA9C656C01}">
      <dgm:prSet phldrT="[Testo]" custT="1"/>
      <dgm:spPr>
        <a:solidFill>
          <a:schemeClr val="accent6">
            <a:lumMod val="20000"/>
            <a:lumOff val="80000"/>
            <a:alpha val="90000"/>
          </a:schemeClr>
        </a:solidFill>
      </dgm:spPr>
      <dgm:t>
        <a:bodyPr anchor="t"/>
        <a:lstStyle/>
        <a:p>
          <a:pPr marL="0" indent="0" algn="just">
            <a:buNone/>
          </a:pPr>
          <a:endParaRPr lang="it-IT" sz="1400" dirty="0"/>
        </a:p>
      </dgm:t>
    </dgm:pt>
    <dgm:pt modelId="{6B69A924-B23C-4C0D-B0B1-4E57C2F82FE4}" type="parTrans" cxnId="{336F7D26-04F7-4966-9065-C8AEA7E68CBB}">
      <dgm:prSet/>
      <dgm:spPr/>
      <dgm:t>
        <a:bodyPr/>
        <a:lstStyle/>
        <a:p>
          <a:endParaRPr lang="it-IT"/>
        </a:p>
      </dgm:t>
    </dgm:pt>
    <dgm:pt modelId="{D3A6FEBB-2380-47E2-8C7A-36D47B999B0D}" type="sibTrans" cxnId="{336F7D26-04F7-4966-9065-C8AEA7E68CBB}">
      <dgm:prSet/>
      <dgm:spPr/>
      <dgm:t>
        <a:bodyPr/>
        <a:lstStyle/>
        <a:p>
          <a:endParaRPr lang="it-IT"/>
        </a:p>
      </dgm:t>
    </dgm:pt>
    <dgm:pt modelId="{01D87313-A60F-4E5B-9D4C-0F41BCC5AD6D}">
      <dgm:prSet custT="1"/>
      <dgm:spPr>
        <a:solidFill>
          <a:schemeClr val="accent6">
            <a:lumMod val="20000"/>
            <a:lumOff val="80000"/>
            <a:alpha val="90000"/>
          </a:schemeClr>
        </a:solidFill>
      </dgm:spPr>
      <dgm:t>
        <a:bodyPr/>
        <a:lstStyle/>
        <a:p>
          <a:pPr marL="0" indent="0" algn="just">
            <a:buNone/>
          </a:pPr>
          <a:endParaRPr lang="it-IT" sz="1600" b="0" i="0" kern="1200" dirty="0">
            <a:solidFill>
              <a:srgbClr val="000000">
                <a:hueOff val="0"/>
                <a:satOff val="0"/>
                <a:lumOff val="0"/>
                <a:alphaOff val="0"/>
              </a:srgbClr>
            </a:solidFill>
            <a:latin typeface="Corbel" panose="020B0503020204020204"/>
            <a:ea typeface="+mn-ea"/>
            <a:cs typeface="+mn-cs"/>
          </a:endParaRPr>
        </a:p>
      </dgm:t>
    </dgm:pt>
    <dgm:pt modelId="{13592CE5-AE7A-4D5C-B0A7-8143EE83B030}" type="parTrans" cxnId="{43A88694-7F56-4C9A-978D-8E7A78E042B3}">
      <dgm:prSet/>
      <dgm:spPr/>
      <dgm:t>
        <a:bodyPr/>
        <a:lstStyle/>
        <a:p>
          <a:endParaRPr lang="it-IT"/>
        </a:p>
      </dgm:t>
    </dgm:pt>
    <dgm:pt modelId="{68149343-FB99-48E1-9046-7E4CF7E59DE9}" type="sibTrans" cxnId="{43A88694-7F56-4C9A-978D-8E7A78E042B3}">
      <dgm:prSet/>
      <dgm:spPr/>
      <dgm:t>
        <a:bodyPr/>
        <a:lstStyle/>
        <a:p>
          <a:endParaRPr lang="it-IT"/>
        </a:p>
      </dgm:t>
    </dgm:pt>
    <dgm:pt modelId="{52D67A2F-F524-4E39-8319-BADDB018527F}">
      <dgm:prSet custT="1"/>
      <dgm:spPr>
        <a:solidFill>
          <a:schemeClr val="accent6">
            <a:lumMod val="20000"/>
            <a:lumOff val="80000"/>
            <a:alpha val="90000"/>
          </a:schemeClr>
        </a:solidFill>
      </dgm:spPr>
      <dgm:t>
        <a:bodyPr/>
        <a:lstStyle/>
        <a:p>
          <a:pPr marL="0" indent="0" algn="just">
            <a:buNone/>
          </a:pPr>
          <a:endParaRPr lang="it-IT" sz="1400" dirty="0"/>
        </a:p>
      </dgm:t>
    </dgm:pt>
    <dgm:pt modelId="{07C86688-FBB3-4AF4-A278-C709EFA2E2AC}" type="parTrans" cxnId="{146254D9-BD76-4EBB-B38E-2190952BD657}">
      <dgm:prSet/>
      <dgm:spPr/>
      <dgm:t>
        <a:bodyPr/>
        <a:lstStyle/>
        <a:p>
          <a:endParaRPr lang="it-IT"/>
        </a:p>
      </dgm:t>
    </dgm:pt>
    <dgm:pt modelId="{4277330D-61D1-4BF9-8217-F3C7D1BE0649}" type="sibTrans" cxnId="{146254D9-BD76-4EBB-B38E-2190952BD657}">
      <dgm:prSet/>
      <dgm:spPr/>
      <dgm:t>
        <a:bodyPr/>
        <a:lstStyle/>
        <a:p>
          <a:endParaRPr lang="it-IT"/>
        </a:p>
      </dgm:t>
    </dgm:pt>
    <dgm:pt modelId="{D136140F-FC99-4CA6-8520-AE5541C484BE}" type="pres">
      <dgm:prSet presAssocID="{677DD688-8FDD-46FE-86BF-4F06353BE47C}" presName="Name0" presStyleCnt="0">
        <dgm:presLayoutVars>
          <dgm:dir/>
          <dgm:animLvl val="lvl"/>
          <dgm:resizeHandles val="exact"/>
        </dgm:presLayoutVars>
      </dgm:prSet>
      <dgm:spPr/>
    </dgm:pt>
    <dgm:pt modelId="{2897EAEE-1525-4950-9F85-9E6F490EC82F}" type="pres">
      <dgm:prSet presAssocID="{D5AAF1A6-6178-4633-B40A-DACB907C9556}" presName="linNode" presStyleCnt="0"/>
      <dgm:spPr/>
    </dgm:pt>
    <dgm:pt modelId="{411F346C-F5AB-4979-BD13-D2C7F1FA847E}" type="pres">
      <dgm:prSet presAssocID="{D5AAF1A6-6178-4633-B40A-DACB907C9556}" presName="parentText" presStyleLbl="node1" presStyleIdx="0" presStyleCnt="3" custScaleY="58784" custLinFactNeighborX="-3429" custLinFactNeighborY="-35870">
        <dgm:presLayoutVars>
          <dgm:chMax val="1"/>
          <dgm:bulletEnabled val="1"/>
        </dgm:presLayoutVars>
      </dgm:prSet>
      <dgm:spPr/>
    </dgm:pt>
    <dgm:pt modelId="{4A4C307C-0A6E-4415-9641-46EECC159434}" type="pres">
      <dgm:prSet presAssocID="{D5AAF1A6-6178-4633-B40A-DACB907C9556}" presName="descendantText" presStyleLbl="alignAccFollowNode1" presStyleIdx="0" presStyleCnt="3" custScaleY="67729">
        <dgm:presLayoutVars>
          <dgm:bulletEnabled val="1"/>
        </dgm:presLayoutVars>
      </dgm:prSet>
      <dgm:spPr/>
    </dgm:pt>
    <dgm:pt modelId="{2031DAFD-7235-4D82-BB51-AACA3257F340}" type="pres">
      <dgm:prSet presAssocID="{420419D9-DED5-42F5-A4C0-7C990A778382}" presName="sp" presStyleCnt="0"/>
      <dgm:spPr/>
    </dgm:pt>
    <dgm:pt modelId="{947FEC02-027D-415F-9228-A6EA8F480A93}" type="pres">
      <dgm:prSet presAssocID="{CF7E27A8-2690-496C-BBF5-372309EB0DDC}" presName="linNode" presStyleCnt="0"/>
      <dgm:spPr/>
    </dgm:pt>
    <dgm:pt modelId="{BCFA8B5C-6D1F-4951-9DB1-3245BDB351CB}" type="pres">
      <dgm:prSet presAssocID="{CF7E27A8-2690-496C-BBF5-372309EB0DDC}" presName="parentText" presStyleLbl="node1" presStyleIdx="1" presStyleCnt="3" custScaleY="35206" custLinFactNeighborX="-609" custLinFactNeighborY="-1305">
        <dgm:presLayoutVars>
          <dgm:chMax val="1"/>
          <dgm:bulletEnabled val="1"/>
        </dgm:presLayoutVars>
      </dgm:prSet>
      <dgm:spPr/>
    </dgm:pt>
    <dgm:pt modelId="{4E12A174-5F74-435A-9507-E1476B9A0B49}" type="pres">
      <dgm:prSet presAssocID="{CF7E27A8-2690-496C-BBF5-372309EB0DDC}" presName="descendantText" presStyleLbl="alignAccFollowNode1" presStyleIdx="1" presStyleCnt="3" custScaleY="103326" custLinFactNeighborX="-2566" custLinFactNeighborY="1537">
        <dgm:presLayoutVars>
          <dgm:bulletEnabled val="1"/>
        </dgm:presLayoutVars>
      </dgm:prSet>
      <dgm:spPr/>
    </dgm:pt>
    <dgm:pt modelId="{2C3CBE27-6684-4CBB-9964-B659F399236B}" type="pres">
      <dgm:prSet presAssocID="{8881F642-0E78-44C3-BA99-8219CAD63FA0}" presName="sp" presStyleCnt="0"/>
      <dgm:spPr/>
    </dgm:pt>
    <dgm:pt modelId="{4097E33F-0F58-4228-9F5A-7070B406E254}" type="pres">
      <dgm:prSet presAssocID="{01DD268B-EC1F-4945-B736-114C6EAAEF7C}" presName="linNode" presStyleCnt="0"/>
      <dgm:spPr/>
    </dgm:pt>
    <dgm:pt modelId="{CF7938E1-A75D-41D4-A010-3A0C55FD6D0C}" type="pres">
      <dgm:prSet presAssocID="{01DD268B-EC1F-4945-B736-114C6EAAEF7C}" presName="parentText" presStyleLbl="node1" presStyleIdx="2" presStyleCnt="3" custScaleY="66665" custLinFactNeighborX="-610" custLinFactNeighborY="-2997">
        <dgm:presLayoutVars>
          <dgm:chMax val="1"/>
          <dgm:bulletEnabled val="1"/>
        </dgm:presLayoutVars>
      </dgm:prSet>
      <dgm:spPr/>
    </dgm:pt>
    <dgm:pt modelId="{93A98706-52FA-4E3A-BE7B-E172E0E17B13}" type="pres">
      <dgm:prSet presAssocID="{01DD268B-EC1F-4945-B736-114C6EAAEF7C}" presName="descendantText" presStyleLbl="alignAccFollowNode1" presStyleIdx="2" presStyleCnt="3" custScaleX="100299" custScaleY="136723" custLinFactNeighborX="12579" custLinFactNeighborY="1270">
        <dgm:presLayoutVars>
          <dgm:bulletEnabled val="1"/>
        </dgm:presLayoutVars>
      </dgm:prSet>
      <dgm:spPr/>
    </dgm:pt>
  </dgm:ptLst>
  <dgm:cxnLst>
    <dgm:cxn modelId="{C4C98D13-8DDF-4912-9A2F-760C424B2BCD}" srcId="{01DD268B-EC1F-4945-B736-114C6EAAEF7C}" destId="{BF9271F8-5900-4445-B71D-412CE178C463}" srcOrd="0" destOrd="0" parTransId="{36DEFF3C-4036-4677-9185-6F9F72A75458}" sibTransId="{89ABE72D-875E-4A51-A215-3A8952CE84C4}"/>
    <dgm:cxn modelId="{8D98FC14-41DE-48AF-B996-8A4CB2B0438D}" srcId="{677DD688-8FDD-46FE-86BF-4F06353BE47C}" destId="{01DD268B-EC1F-4945-B736-114C6EAAEF7C}" srcOrd="2" destOrd="0" parTransId="{7332B403-EBF1-4C1F-959E-FE4252679C65}" sibTransId="{50832F63-B832-484E-BFF9-BFAE9698F0C7}"/>
    <dgm:cxn modelId="{71D5EC1D-EE98-4782-A456-784FDF0BE776}" type="presOf" srcId="{CF7E27A8-2690-496C-BBF5-372309EB0DDC}" destId="{BCFA8B5C-6D1F-4951-9DB1-3245BDB351CB}" srcOrd="0" destOrd="0" presId="urn:microsoft.com/office/officeart/2005/8/layout/vList5"/>
    <dgm:cxn modelId="{336F7D26-04F7-4966-9065-C8AEA7E68CBB}" srcId="{D5AAF1A6-6178-4633-B40A-DACB907C9556}" destId="{BA581013-DCD3-4CF6-A2E9-88AA9C656C01}" srcOrd="2" destOrd="0" parTransId="{6B69A924-B23C-4C0D-B0B1-4E57C2F82FE4}" sibTransId="{D3A6FEBB-2380-47E2-8C7A-36D47B999B0D}"/>
    <dgm:cxn modelId="{FA4B176D-4CC3-4569-B17F-CC66EF59913D}" srcId="{677DD688-8FDD-46FE-86BF-4F06353BE47C}" destId="{D5AAF1A6-6178-4633-B40A-DACB907C9556}" srcOrd="0" destOrd="0" parTransId="{78510374-6D17-4161-BEA8-4F8722516126}" sibTransId="{420419D9-DED5-42F5-A4C0-7C990A778382}"/>
    <dgm:cxn modelId="{39AB6255-94DA-4A79-9B7B-16341508FCF6}" type="presOf" srcId="{272A7427-37D1-4625-A262-5AB1851D2DA8}" destId="{4A4C307C-0A6E-4415-9641-46EECC159434}" srcOrd="0" destOrd="0" presId="urn:microsoft.com/office/officeart/2005/8/layout/vList5"/>
    <dgm:cxn modelId="{8D227C8C-583D-4639-AA13-76F0CB0E6FC4}" type="presOf" srcId="{01D87313-A60F-4E5B-9D4C-0F41BCC5AD6D}" destId="{4E12A174-5F74-435A-9507-E1476B9A0B49}" srcOrd="0" destOrd="1" presId="urn:microsoft.com/office/officeart/2005/8/layout/vList5"/>
    <dgm:cxn modelId="{43A88694-7F56-4C9A-978D-8E7A78E042B3}" srcId="{CF7E27A8-2690-496C-BBF5-372309EB0DDC}" destId="{01D87313-A60F-4E5B-9D4C-0F41BCC5AD6D}" srcOrd="1" destOrd="0" parTransId="{13592CE5-AE7A-4D5C-B0A7-8143EE83B030}" sibTransId="{68149343-FB99-48E1-9046-7E4CF7E59DE9}"/>
    <dgm:cxn modelId="{BDDF6EA3-23EB-4380-B89A-5E5E9CEB3982}" type="presOf" srcId="{D5AAF1A6-6178-4633-B40A-DACB907C9556}" destId="{411F346C-F5AB-4979-BD13-D2C7F1FA847E}" srcOrd="0" destOrd="0" presId="urn:microsoft.com/office/officeart/2005/8/layout/vList5"/>
    <dgm:cxn modelId="{D08F64A6-0E00-4649-A481-BD3F5041271A}" type="presOf" srcId="{677DD688-8FDD-46FE-86BF-4F06353BE47C}" destId="{D136140F-FC99-4CA6-8520-AE5541C484BE}" srcOrd="0" destOrd="0" presId="urn:microsoft.com/office/officeart/2005/8/layout/vList5"/>
    <dgm:cxn modelId="{566BC9BE-ECAE-464B-BFF0-D4819B961133}" srcId="{CF7E27A8-2690-496C-BBF5-372309EB0DDC}" destId="{4C777A20-557F-43C5-89C0-03D30DFB5A95}" srcOrd="0" destOrd="0" parTransId="{81ED5E4F-FE37-4559-B68C-27F3BFAEEB52}" sibTransId="{C875B5EC-5144-4F85-A30E-6F904F84A237}"/>
    <dgm:cxn modelId="{EB7446C9-1C74-4854-91AA-3FCFDD70427A}" type="presOf" srcId="{BF9271F8-5900-4445-B71D-412CE178C463}" destId="{93A98706-52FA-4E3A-BE7B-E172E0E17B13}" srcOrd="0" destOrd="0" presId="urn:microsoft.com/office/officeart/2005/8/layout/vList5"/>
    <dgm:cxn modelId="{FF22F8CF-BC67-4E26-ADED-83EF581880F2}" srcId="{677DD688-8FDD-46FE-86BF-4F06353BE47C}" destId="{CF7E27A8-2690-496C-BBF5-372309EB0DDC}" srcOrd="1" destOrd="0" parTransId="{554F3F9A-B215-440C-9CB7-D04840D5C575}" sibTransId="{8881F642-0E78-44C3-BA99-8219CAD63FA0}"/>
    <dgm:cxn modelId="{05A728D9-36E6-46F9-B7D5-98C57984AD04}" srcId="{D5AAF1A6-6178-4633-B40A-DACB907C9556}" destId="{272A7427-37D1-4625-A262-5AB1851D2DA8}" srcOrd="0" destOrd="0" parTransId="{75329ACB-AAA1-45F0-A759-160205F1DC5D}" sibTransId="{4A52FAD5-24C0-4888-B2C7-EB7B0C03AAE8}"/>
    <dgm:cxn modelId="{146254D9-BD76-4EBB-B38E-2190952BD657}" srcId="{D5AAF1A6-6178-4633-B40A-DACB907C9556}" destId="{52D67A2F-F524-4E39-8319-BADDB018527F}" srcOrd="1" destOrd="0" parTransId="{07C86688-FBB3-4AF4-A278-C709EFA2E2AC}" sibTransId="{4277330D-61D1-4BF9-8217-F3C7D1BE0649}"/>
    <dgm:cxn modelId="{57BC23ED-9A3C-4025-AF55-7FD87318A32E}" type="presOf" srcId="{01DD268B-EC1F-4945-B736-114C6EAAEF7C}" destId="{CF7938E1-A75D-41D4-A010-3A0C55FD6D0C}" srcOrd="0" destOrd="0" presId="urn:microsoft.com/office/officeart/2005/8/layout/vList5"/>
    <dgm:cxn modelId="{63FFDFEE-4881-4718-A27E-20E195720074}" type="presOf" srcId="{4C777A20-557F-43C5-89C0-03D30DFB5A95}" destId="{4E12A174-5F74-435A-9507-E1476B9A0B49}" srcOrd="0" destOrd="0" presId="urn:microsoft.com/office/officeart/2005/8/layout/vList5"/>
    <dgm:cxn modelId="{5941D4FA-5EF1-48A8-9078-53733580ADC7}" type="presOf" srcId="{BA581013-DCD3-4CF6-A2E9-88AA9C656C01}" destId="{4A4C307C-0A6E-4415-9641-46EECC159434}" srcOrd="0" destOrd="2" presId="urn:microsoft.com/office/officeart/2005/8/layout/vList5"/>
    <dgm:cxn modelId="{B49262FC-80F3-4A76-85DE-4305D5FFC2DC}" type="presOf" srcId="{52D67A2F-F524-4E39-8319-BADDB018527F}" destId="{4A4C307C-0A6E-4415-9641-46EECC159434}" srcOrd="0" destOrd="1" presId="urn:microsoft.com/office/officeart/2005/8/layout/vList5"/>
    <dgm:cxn modelId="{FE899159-5B12-4059-AF8C-6D335DDB6AF4}" type="presParOf" srcId="{D136140F-FC99-4CA6-8520-AE5541C484BE}" destId="{2897EAEE-1525-4950-9F85-9E6F490EC82F}" srcOrd="0" destOrd="0" presId="urn:microsoft.com/office/officeart/2005/8/layout/vList5"/>
    <dgm:cxn modelId="{F7FB08C8-D486-4DCB-9F80-24A2B1F84BD0}" type="presParOf" srcId="{2897EAEE-1525-4950-9F85-9E6F490EC82F}" destId="{411F346C-F5AB-4979-BD13-D2C7F1FA847E}" srcOrd="0" destOrd="0" presId="urn:microsoft.com/office/officeart/2005/8/layout/vList5"/>
    <dgm:cxn modelId="{AD164635-D80E-4E57-B4BC-EC2B51E1B155}" type="presParOf" srcId="{2897EAEE-1525-4950-9F85-9E6F490EC82F}" destId="{4A4C307C-0A6E-4415-9641-46EECC159434}" srcOrd="1" destOrd="0" presId="urn:microsoft.com/office/officeart/2005/8/layout/vList5"/>
    <dgm:cxn modelId="{ADEC95F8-F619-4473-9B25-913486FB7392}" type="presParOf" srcId="{D136140F-FC99-4CA6-8520-AE5541C484BE}" destId="{2031DAFD-7235-4D82-BB51-AACA3257F340}" srcOrd="1" destOrd="0" presId="urn:microsoft.com/office/officeart/2005/8/layout/vList5"/>
    <dgm:cxn modelId="{9B123C5A-73F4-48A3-B48D-A8F7901B4FA9}" type="presParOf" srcId="{D136140F-FC99-4CA6-8520-AE5541C484BE}" destId="{947FEC02-027D-415F-9228-A6EA8F480A93}" srcOrd="2" destOrd="0" presId="urn:microsoft.com/office/officeart/2005/8/layout/vList5"/>
    <dgm:cxn modelId="{67BDFD0A-7BF8-41BB-9913-1B495E29D406}" type="presParOf" srcId="{947FEC02-027D-415F-9228-A6EA8F480A93}" destId="{BCFA8B5C-6D1F-4951-9DB1-3245BDB351CB}" srcOrd="0" destOrd="0" presId="urn:microsoft.com/office/officeart/2005/8/layout/vList5"/>
    <dgm:cxn modelId="{19650CB3-4B4A-4C2F-BA0A-1C2BF9D9CFD8}" type="presParOf" srcId="{947FEC02-027D-415F-9228-A6EA8F480A93}" destId="{4E12A174-5F74-435A-9507-E1476B9A0B49}" srcOrd="1" destOrd="0" presId="urn:microsoft.com/office/officeart/2005/8/layout/vList5"/>
    <dgm:cxn modelId="{2AA09731-AADF-4967-8C40-C991D585CCC7}" type="presParOf" srcId="{D136140F-FC99-4CA6-8520-AE5541C484BE}" destId="{2C3CBE27-6684-4CBB-9964-B659F399236B}" srcOrd="3" destOrd="0" presId="urn:microsoft.com/office/officeart/2005/8/layout/vList5"/>
    <dgm:cxn modelId="{3D117152-365C-48EF-B5D6-89EEAEEB1122}" type="presParOf" srcId="{D136140F-FC99-4CA6-8520-AE5541C484BE}" destId="{4097E33F-0F58-4228-9F5A-7070B406E254}" srcOrd="4" destOrd="0" presId="urn:microsoft.com/office/officeart/2005/8/layout/vList5"/>
    <dgm:cxn modelId="{62A0EF44-5B3E-4B4E-B8FD-B6C99CDA3DC2}" type="presParOf" srcId="{4097E33F-0F58-4228-9F5A-7070B406E254}" destId="{CF7938E1-A75D-41D4-A010-3A0C55FD6D0C}" srcOrd="0" destOrd="0" presId="urn:microsoft.com/office/officeart/2005/8/layout/vList5"/>
    <dgm:cxn modelId="{4B391555-12B1-4FDF-98C8-16354325E791}" type="presParOf" srcId="{4097E33F-0F58-4228-9F5A-7070B406E254}" destId="{93A98706-52FA-4E3A-BE7B-E172E0E17B1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272A7427-37D1-4625-A262-5AB1851D2DA8}">
      <dgm:prSet phldrT="[Testo]" custT="1"/>
      <dgm:spPr>
        <a:solidFill>
          <a:schemeClr val="accent6">
            <a:lumMod val="20000"/>
            <a:lumOff val="80000"/>
            <a:alpha val="90000"/>
          </a:schemeClr>
        </a:solidFill>
      </dgm:spPr>
      <dgm:t>
        <a:bodyPr anchor="t"/>
        <a:lstStyle/>
        <a:p>
          <a:pPr marL="0" indent="0" algn="l">
            <a:buNone/>
          </a:pPr>
          <a:r>
            <a:rPr lang="it-IT" sz="1400" dirty="0"/>
            <a:t>Riconoscimento e istituzionalizzazione della realtà dei </a:t>
          </a:r>
          <a:r>
            <a:rPr lang="it-IT" sz="1400" b="1" dirty="0"/>
            <a:t>Centri Territoriali di Supporto </a:t>
          </a:r>
          <a:r>
            <a:rPr lang="it-IT" sz="1400" dirty="0"/>
            <a:t>e delle </a:t>
          </a:r>
          <a:r>
            <a:rPr lang="it-IT" sz="1400" b="1" dirty="0"/>
            <a:t>Scuole Polo </a:t>
          </a:r>
          <a:r>
            <a:rPr lang="it-IT" sz="1400" dirty="0"/>
            <a:t>come importante supporto per l’inclusione scolastica . Si dà il compito al GIT (Gruppo per l’Inclusione Territoriale) di “confermare” la richiesta del dirigente scolastico. GIT che diviene provinciale e assume una funzione piuttosto notarile e quindi sostanzialmente inutile.</a:t>
          </a:r>
        </a:p>
      </dgm:t>
    </dgm:pt>
    <dgm:pt modelId="{75329ACB-AAA1-45F0-A759-160205F1DC5D}" type="parTrans" cxnId="{05A728D9-36E6-46F9-B7D5-98C57984AD04}">
      <dgm:prSet/>
      <dgm:spPr/>
      <dgm:t>
        <a:bodyPr/>
        <a:lstStyle/>
        <a:p>
          <a:endParaRPr lang="it-IT"/>
        </a:p>
      </dgm:t>
    </dgm:pt>
    <dgm:pt modelId="{4A52FAD5-24C0-4888-B2C7-EB7B0C03AAE8}" type="sibTrans" cxnId="{05A728D9-36E6-46F9-B7D5-98C57984AD04}">
      <dgm:prSet/>
      <dgm:spPr/>
      <dgm:t>
        <a:bodyPr/>
        <a:lstStyle/>
        <a:p>
          <a:endParaRPr lang="it-IT"/>
        </a:p>
      </dgm:t>
    </dgm:pt>
    <dgm:pt modelId="{CF7E27A8-2690-496C-BBF5-372309EB0DDC}">
      <dgm:prSet phldrT="[Testo]" custT="1"/>
      <dgm:spPr>
        <a:solidFill>
          <a:schemeClr val="accent6">
            <a:lumMod val="60000"/>
            <a:lumOff val="40000"/>
          </a:schemeClr>
        </a:solidFill>
      </dgm:spPr>
      <dgm:t>
        <a:bodyPr/>
        <a:lstStyle/>
        <a:p>
          <a:pPr marL="0" lvl="0" indent="0" algn="l" defTabSz="914400">
            <a:lnSpc>
              <a:spcPct val="100000"/>
            </a:lnSpc>
            <a:spcBef>
              <a:spcPts val="0"/>
            </a:spcBef>
            <a:spcAft>
              <a:spcPts val="0"/>
            </a:spcAft>
            <a:buClrTx/>
            <a:buSzTx/>
            <a:buFontTx/>
            <a:buNone/>
          </a:pPr>
          <a:r>
            <a:rPr lang="en-US" sz="1600" dirty="0"/>
            <a:t>art. 8 commi 1-7</a:t>
          </a:r>
        </a:p>
        <a:p>
          <a:pPr marL="0" lvl="0" indent="0" algn="l" defTabSz="914400">
            <a:lnSpc>
              <a:spcPct val="100000"/>
            </a:lnSpc>
            <a:spcBef>
              <a:spcPts val="0"/>
            </a:spcBef>
            <a:spcAft>
              <a:spcPts val="0"/>
            </a:spcAft>
            <a:buClrTx/>
            <a:buSzTx/>
            <a:buFontTx/>
            <a:buNone/>
          </a:pPr>
          <a:r>
            <a:rPr lang="en-US" sz="1600" dirty="0"/>
            <a:t>D.lgs 96/2019 </a:t>
          </a:r>
          <a:endParaRPr lang="it-IT" sz="1600" dirty="0"/>
        </a:p>
      </dgm:t>
    </dgm:pt>
    <dgm:pt modelId="{554F3F9A-B215-440C-9CB7-D04840D5C575}" type="parTrans" cxnId="{FF22F8CF-BC67-4E26-ADED-83EF581880F2}">
      <dgm:prSet/>
      <dgm:spPr/>
      <dgm:t>
        <a:bodyPr/>
        <a:lstStyle/>
        <a:p>
          <a:endParaRPr lang="it-IT"/>
        </a:p>
      </dgm:t>
    </dgm:pt>
    <dgm:pt modelId="{8881F642-0E78-44C3-BA99-8219CAD63FA0}" type="sibTrans" cxnId="{FF22F8CF-BC67-4E26-ADED-83EF581880F2}">
      <dgm:prSet/>
      <dgm:spPr/>
      <dgm:t>
        <a:bodyPr/>
        <a:lstStyle/>
        <a:p>
          <a:endParaRPr lang="it-IT"/>
        </a:p>
      </dgm:t>
    </dgm:pt>
    <dgm:pt modelId="{4C777A20-557F-43C5-89C0-03D30DFB5A95}">
      <dgm:prSet phldrT="[Testo]" custT="1"/>
      <dgm:spPr>
        <a:solidFill>
          <a:schemeClr val="accent6">
            <a:lumMod val="20000"/>
            <a:lumOff val="80000"/>
            <a:alpha val="90000"/>
          </a:schemeClr>
        </a:solidFill>
      </dgm:spPr>
      <dgm:t>
        <a:bodyPr anchor="t"/>
        <a:lstStyle/>
        <a:p>
          <a:pPr marL="0" indent="0" algn="l">
            <a:buNone/>
          </a:pPr>
          <a:r>
            <a:rPr lang="it-IT" sz="1400" b="0" i="0" kern="1200" dirty="0">
              <a:solidFill>
                <a:srgbClr val="000000">
                  <a:hueOff val="0"/>
                  <a:satOff val="0"/>
                  <a:lumOff val="0"/>
                  <a:alphaOff val="0"/>
                </a:srgbClr>
              </a:solidFill>
              <a:latin typeface="Corbel" panose="020B0503020204020204"/>
              <a:ea typeface="+mn-ea"/>
              <a:cs typeface="+mn-cs"/>
            </a:rPr>
            <a:t>Definizione più precisa dei ruoli del </a:t>
          </a:r>
          <a:r>
            <a:rPr lang="it-IT" sz="1400" b="1" i="0" kern="1200" dirty="0">
              <a:solidFill>
                <a:srgbClr val="000000">
                  <a:hueOff val="0"/>
                  <a:satOff val="0"/>
                  <a:lumOff val="0"/>
                  <a:alphaOff val="0"/>
                </a:srgbClr>
              </a:solidFill>
              <a:latin typeface="Corbel" panose="020B0503020204020204"/>
              <a:ea typeface="+mn-ea"/>
              <a:cs typeface="+mn-cs"/>
            </a:rPr>
            <a:t>GIT:</a:t>
          </a:r>
          <a:endParaRPr lang="it-IT" sz="1400" b="0" i="0" kern="1200" dirty="0">
            <a:solidFill>
              <a:srgbClr val="000000">
                <a:hueOff val="0"/>
                <a:satOff val="0"/>
                <a:lumOff val="0"/>
                <a:alphaOff val="0"/>
              </a:srgbClr>
            </a:solidFill>
            <a:latin typeface="Corbel" panose="020B0503020204020204"/>
            <a:ea typeface="+mn-ea"/>
            <a:cs typeface="+mn-cs"/>
          </a:endParaRPr>
        </a:p>
      </dgm:t>
    </dgm:pt>
    <dgm:pt modelId="{81ED5E4F-FE37-4559-B68C-27F3BFAEEB52}" type="parTrans" cxnId="{566BC9BE-ECAE-464B-BFF0-D4819B961133}">
      <dgm:prSet/>
      <dgm:spPr/>
      <dgm:t>
        <a:bodyPr/>
        <a:lstStyle/>
        <a:p>
          <a:endParaRPr lang="it-IT"/>
        </a:p>
      </dgm:t>
    </dgm:pt>
    <dgm:pt modelId="{C875B5EC-5144-4F85-A30E-6F904F84A237}" type="sibTrans" cxnId="{566BC9BE-ECAE-464B-BFF0-D4819B961133}">
      <dgm:prSet/>
      <dgm:spPr/>
      <dgm:t>
        <a:bodyPr/>
        <a:lstStyle/>
        <a:p>
          <a:endParaRPr lang="it-IT"/>
        </a:p>
      </dgm:t>
    </dgm:pt>
    <dgm:pt modelId="{01DD268B-EC1F-4945-B736-114C6EAAEF7C}">
      <dgm:prSet custT="1"/>
      <dgm:spPr>
        <a:solidFill>
          <a:schemeClr val="accent6">
            <a:lumMod val="60000"/>
            <a:lumOff val="40000"/>
          </a:schemeClr>
        </a:solidFill>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it-IT" sz="1600" dirty="0"/>
            <a:t>art. 6  comma 2</a:t>
          </a:r>
        </a:p>
        <a:p>
          <a:pPr marL="0" marR="0" lvl="0" indent="0" algn="l" defTabSz="914400" eaLnBrk="1" fontAlgn="auto" latinLnBrk="0" hangingPunct="1">
            <a:lnSpc>
              <a:spcPct val="100000"/>
            </a:lnSpc>
            <a:spcBef>
              <a:spcPts val="0"/>
            </a:spcBef>
            <a:spcAft>
              <a:spcPts val="0"/>
            </a:spcAft>
            <a:buClrTx/>
            <a:buSzTx/>
            <a:buFontTx/>
            <a:buNone/>
            <a:tabLst/>
            <a:defRPr/>
          </a:pPr>
          <a:r>
            <a:rPr lang="it-IT" sz="1600" dirty="0"/>
            <a:t>D.lgs 66/2017, </a:t>
          </a:r>
        </a:p>
      </dgm:t>
    </dgm:pt>
    <dgm:pt modelId="{7332B403-EBF1-4C1F-959E-FE4252679C65}" type="parTrans" cxnId="{8D98FC14-41DE-48AF-B996-8A4CB2B0438D}">
      <dgm:prSet/>
      <dgm:spPr/>
      <dgm:t>
        <a:bodyPr/>
        <a:lstStyle/>
        <a:p>
          <a:endParaRPr lang="it-IT"/>
        </a:p>
      </dgm:t>
    </dgm:pt>
    <dgm:pt modelId="{50832F63-B832-484E-BFF9-BFAE9698F0C7}" type="sibTrans" cxnId="{8D98FC14-41DE-48AF-B996-8A4CB2B0438D}">
      <dgm:prSet/>
      <dgm:spPr/>
      <dgm:t>
        <a:bodyPr/>
        <a:lstStyle/>
        <a:p>
          <a:endParaRPr lang="it-IT"/>
        </a:p>
      </dgm:t>
    </dgm:pt>
    <dgm:pt modelId="{BF9271F8-5900-4445-B71D-412CE178C463}">
      <dgm:prSet phldrT="[Testo]" custT="1"/>
      <dgm:spPr>
        <a:solidFill>
          <a:schemeClr val="accent6">
            <a:lumMod val="20000"/>
            <a:lumOff val="80000"/>
            <a:alpha val="90000"/>
          </a:schemeClr>
        </a:solidFill>
      </dgm:spPr>
      <dgm:t>
        <a:bodyPr anchor="t"/>
        <a:lstStyle/>
        <a:p>
          <a:pPr marL="0" marR="0" lvl="0" indent="0" algn="l" defTabSz="914400" eaLnBrk="1" fontAlgn="auto" latinLnBrk="0" hangingPunct="1">
            <a:lnSpc>
              <a:spcPct val="100000"/>
            </a:lnSpc>
            <a:spcBef>
              <a:spcPts val="0"/>
            </a:spcBef>
            <a:spcAft>
              <a:spcPts val="0"/>
            </a:spcAft>
            <a:buClrTx/>
            <a:buSzTx/>
            <a:buFontTx/>
            <a:buNone/>
            <a:tabLst/>
            <a:defRPr/>
          </a:pPr>
          <a:r>
            <a:rPr lang="it-IT" sz="1400" b="0" i="0" dirty="0"/>
            <a:t>Maggiore rilievo all’interistituzionalità del progetto inclusivo. La maggior parte dei documenti per l’inclusione prevede la </a:t>
          </a:r>
          <a:r>
            <a:rPr lang="it-IT" sz="1400" b="1" i="0" dirty="0"/>
            <a:t>collaborazione</a:t>
          </a:r>
          <a:r>
            <a:rPr lang="it-IT" sz="1400" b="0" i="0" dirty="0"/>
            <a:t>, a diverso titolo, dei rappresentanti di almeno due delle diverse realtà territoriali </a:t>
          </a:r>
          <a:r>
            <a:rPr lang="it-IT" sz="1400" b="1" i="0" dirty="0"/>
            <a:t>(Sanità, Scuola, Ente Locale). </a:t>
          </a:r>
          <a:endParaRPr lang="it-IT" sz="1400" b="1" dirty="0"/>
        </a:p>
        <a:p>
          <a:pPr marL="0" lvl="1" indent="0" algn="just" defTabSz="622300">
            <a:lnSpc>
              <a:spcPct val="90000"/>
            </a:lnSpc>
            <a:spcBef>
              <a:spcPct val="0"/>
            </a:spcBef>
            <a:spcAft>
              <a:spcPct val="15000"/>
            </a:spcAft>
            <a:buNone/>
          </a:pPr>
          <a:endParaRPr lang="it-IT" sz="1400" dirty="0"/>
        </a:p>
      </dgm:t>
    </dgm:pt>
    <dgm:pt modelId="{89ABE72D-875E-4A51-A215-3A8952CE84C4}" type="sibTrans" cxnId="{C4C98D13-8DDF-4912-9A2F-760C424B2BCD}">
      <dgm:prSet/>
      <dgm:spPr/>
      <dgm:t>
        <a:bodyPr/>
        <a:lstStyle/>
        <a:p>
          <a:endParaRPr lang="it-IT"/>
        </a:p>
      </dgm:t>
    </dgm:pt>
    <dgm:pt modelId="{36DEFF3C-4036-4677-9185-6F9F72A75458}" type="parTrans" cxnId="{C4C98D13-8DDF-4912-9A2F-760C424B2BCD}">
      <dgm:prSet/>
      <dgm:spPr/>
      <dgm:t>
        <a:bodyPr/>
        <a:lstStyle/>
        <a:p>
          <a:endParaRPr lang="it-IT"/>
        </a:p>
      </dgm:t>
    </dgm:pt>
    <dgm:pt modelId="{D5AAF1A6-6178-4633-B40A-DACB907C9556}">
      <dgm:prSet custT="1"/>
      <dgm:spPr>
        <a:solidFill>
          <a:schemeClr val="accent6">
            <a:lumMod val="60000"/>
            <a:lumOff val="40000"/>
          </a:schemeClr>
        </a:solidFill>
      </dgm:spPr>
      <dgm:t>
        <a:bodyPr/>
        <a:lstStyle/>
        <a:p>
          <a:pPr algn="l">
            <a:buClrTx/>
            <a:buSzTx/>
            <a:buFontTx/>
            <a:buNone/>
          </a:pPr>
          <a:r>
            <a:rPr lang="it-IT" sz="1600" dirty="0"/>
            <a:t>art. 8 D.lgs 96/2019, Modifica all’art. 9 del D.lgs 66/2017, aggiunta dei commi 2-bis e 2-ter</a:t>
          </a:r>
        </a:p>
      </dgm:t>
    </dgm:pt>
    <dgm:pt modelId="{420419D9-DED5-42F5-A4C0-7C990A778382}" type="sibTrans" cxnId="{FA4B176D-4CC3-4569-B17F-CC66EF59913D}">
      <dgm:prSet/>
      <dgm:spPr/>
      <dgm:t>
        <a:bodyPr/>
        <a:lstStyle/>
        <a:p>
          <a:endParaRPr lang="it-IT"/>
        </a:p>
      </dgm:t>
    </dgm:pt>
    <dgm:pt modelId="{78510374-6D17-4161-BEA8-4F8722516126}" type="parTrans" cxnId="{FA4B176D-4CC3-4569-B17F-CC66EF59913D}">
      <dgm:prSet/>
      <dgm:spPr/>
      <dgm:t>
        <a:bodyPr/>
        <a:lstStyle/>
        <a:p>
          <a:endParaRPr lang="it-IT"/>
        </a:p>
      </dgm:t>
    </dgm:pt>
    <dgm:pt modelId="{25F90469-FD8E-4EB2-B594-E26A66328629}">
      <dgm:prSet custT="1"/>
      <dgm:spPr>
        <a:solidFill>
          <a:schemeClr val="accent6">
            <a:lumMod val="20000"/>
            <a:lumOff val="80000"/>
            <a:alpha val="90000"/>
          </a:schemeClr>
        </a:solidFill>
      </dgm:spPr>
      <dgm:t>
        <a:bodyPr/>
        <a:lstStyle/>
        <a:p>
          <a:pPr marL="0" indent="0" algn="just">
            <a:buNone/>
          </a:pPr>
          <a:endParaRPr lang="it-IT" sz="1600" b="0" i="0" kern="1200" dirty="0">
            <a:solidFill>
              <a:srgbClr val="000000">
                <a:hueOff val="0"/>
                <a:satOff val="0"/>
                <a:lumOff val="0"/>
                <a:alphaOff val="0"/>
              </a:srgbClr>
            </a:solidFill>
            <a:latin typeface="Corbel" panose="020B0503020204020204"/>
            <a:ea typeface="+mn-ea"/>
            <a:cs typeface="+mn-cs"/>
          </a:endParaRPr>
        </a:p>
      </dgm:t>
    </dgm:pt>
    <dgm:pt modelId="{49CCEDF4-F470-4DD1-90BA-34940E60FF55}" type="parTrans" cxnId="{3922F87A-BDE0-4634-9E31-E5BC1DA0F7E2}">
      <dgm:prSet/>
      <dgm:spPr/>
      <dgm:t>
        <a:bodyPr/>
        <a:lstStyle/>
        <a:p>
          <a:endParaRPr lang="it-IT"/>
        </a:p>
      </dgm:t>
    </dgm:pt>
    <dgm:pt modelId="{169A58C0-11F0-430E-B73D-A4615335F3B2}" type="sibTrans" cxnId="{3922F87A-BDE0-4634-9E31-E5BC1DA0F7E2}">
      <dgm:prSet/>
      <dgm:spPr/>
      <dgm:t>
        <a:bodyPr/>
        <a:lstStyle/>
        <a:p>
          <a:endParaRPr lang="it-IT"/>
        </a:p>
      </dgm:t>
    </dgm:pt>
    <dgm:pt modelId="{9586F863-D96F-4A71-9F78-D5E5F789E1B7}">
      <dgm:prSet custT="1"/>
      <dgm:spPr>
        <a:solidFill>
          <a:schemeClr val="accent6">
            <a:lumMod val="20000"/>
            <a:lumOff val="80000"/>
            <a:alpha val="90000"/>
          </a:schemeClr>
        </a:solidFill>
      </dgm:spPr>
      <dgm:t>
        <a:bodyPr/>
        <a:lstStyle/>
        <a:p>
          <a:pPr marL="0" indent="0" algn="just">
            <a:buNone/>
          </a:pPr>
          <a:endParaRPr lang="it-IT" sz="1400" dirty="0"/>
        </a:p>
      </dgm:t>
    </dgm:pt>
    <dgm:pt modelId="{0803DDF8-70A7-4D33-A708-B45558542751}" type="parTrans" cxnId="{5AFA7230-B376-48D0-8053-A681A485E242}">
      <dgm:prSet/>
      <dgm:spPr/>
      <dgm:t>
        <a:bodyPr/>
        <a:lstStyle/>
        <a:p>
          <a:endParaRPr lang="it-IT"/>
        </a:p>
      </dgm:t>
    </dgm:pt>
    <dgm:pt modelId="{96C6BF02-3270-47C6-A989-96B017F1B651}" type="sibTrans" cxnId="{5AFA7230-B376-48D0-8053-A681A485E242}">
      <dgm:prSet/>
      <dgm:spPr/>
      <dgm:t>
        <a:bodyPr/>
        <a:lstStyle/>
        <a:p>
          <a:endParaRPr lang="it-IT"/>
        </a:p>
      </dgm:t>
    </dgm:pt>
    <dgm:pt modelId="{E1CB16B4-3F82-4876-98D6-BFE99FF923FC}">
      <dgm:prSet phldrT="[Testo]" custT="1"/>
      <dgm:spPr>
        <a:solidFill>
          <a:schemeClr val="accent6">
            <a:lumMod val="20000"/>
            <a:lumOff val="80000"/>
            <a:alpha val="90000"/>
          </a:schemeClr>
        </a:solidFill>
      </dgm:spPr>
      <dgm:t>
        <a:bodyPr anchor="t"/>
        <a:lstStyle/>
        <a:p>
          <a:pPr marL="0" indent="0" algn="just">
            <a:buNone/>
          </a:pPr>
          <a:endParaRPr lang="it-IT" sz="1400" dirty="0"/>
        </a:p>
      </dgm:t>
    </dgm:pt>
    <dgm:pt modelId="{52A176DA-D5C6-4B5E-9787-1E4D6239F22C}" type="parTrans" cxnId="{1F146741-3118-4CE8-BA5D-CC51DC81233E}">
      <dgm:prSet/>
      <dgm:spPr/>
      <dgm:t>
        <a:bodyPr/>
        <a:lstStyle/>
        <a:p>
          <a:endParaRPr lang="it-IT"/>
        </a:p>
      </dgm:t>
    </dgm:pt>
    <dgm:pt modelId="{6C5B8B82-BF7A-40E0-B27A-ECA7E6565088}" type="sibTrans" cxnId="{1F146741-3118-4CE8-BA5D-CC51DC81233E}">
      <dgm:prSet/>
      <dgm:spPr/>
      <dgm:t>
        <a:bodyPr/>
        <a:lstStyle/>
        <a:p>
          <a:endParaRPr lang="it-IT"/>
        </a:p>
      </dgm:t>
    </dgm:pt>
    <dgm:pt modelId="{E69AFE1C-CA16-4E3D-94C9-299736C55F81}">
      <dgm:prSet phldrT="[Testo]" custT="1"/>
      <dgm:spPr>
        <a:solidFill>
          <a:schemeClr val="accent6">
            <a:lumMod val="20000"/>
            <a:lumOff val="80000"/>
            <a:alpha val="90000"/>
          </a:schemeClr>
        </a:solidFill>
      </dgm:spPr>
      <dgm:t>
        <a:bodyPr anchor="t"/>
        <a:lstStyle/>
        <a:p>
          <a:pPr marL="0" indent="0" algn="l">
            <a:buNone/>
          </a:pPr>
          <a:r>
            <a:rPr lang="it-IT" sz="1400" b="0" i="0" kern="1200" dirty="0">
              <a:solidFill>
                <a:srgbClr val="000000">
                  <a:hueOff val="0"/>
                  <a:satOff val="0"/>
                  <a:lumOff val="0"/>
                  <a:alphaOff val="0"/>
                </a:srgbClr>
              </a:solidFill>
              <a:latin typeface="Corbel" panose="020B0503020204020204"/>
              <a:ea typeface="+mn-ea"/>
              <a:cs typeface="+mn-cs"/>
            </a:rPr>
            <a:t>essi costituiscono da un lato  la cinghia di trasmissione a livello di ambito territoriale tra Istituzioni e Ufficio Scolastico Regionale e, dall’altro, sono un punto di riferimento e supporto per i gruppi per l’inclusione delle singole Istituzioni scolastiche </a:t>
          </a:r>
        </a:p>
      </dgm:t>
    </dgm:pt>
    <dgm:pt modelId="{005A40A2-147E-41D0-A39E-934F039183B3}" type="parTrans" cxnId="{CCAA71A6-D262-4D23-801A-303260FFEFF7}">
      <dgm:prSet/>
      <dgm:spPr/>
    </dgm:pt>
    <dgm:pt modelId="{455D94CD-5A41-41A4-999E-DE6EB5AC354D}" type="sibTrans" cxnId="{CCAA71A6-D262-4D23-801A-303260FFEFF7}">
      <dgm:prSet/>
      <dgm:spPr/>
    </dgm:pt>
    <dgm:pt modelId="{D136140F-FC99-4CA6-8520-AE5541C484BE}" type="pres">
      <dgm:prSet presAssocID="{677DD688-8FDD-46FE-86BF-4F06353BE47C}" presName="Name0" presStyleCnt="0">
        <dgm:presLayoutVars>
          <dgm:dir/>
          <dgm:animLvl val="lvl"/>
          <dgm:resizeHandles val="exact"/>
        </dgm:presLayoutVars>
      </dgm:prSet>
      <dgm:spPr/>
    </dgm:pt>
    <dgm:pt modelId="{2897EAEE-1525-4950-9F85-9E6F490EC82F}" type="pres">
      <dgm:prSet presAssocID="{D5AAF1A6-6178-4633-B40A-DACB907C9556}" presName="linNode" presStyleCnt="0"/>
      <dgm:spPr/>
    </dgm:pt>
    <dgm:pt modelId="{411F346C-F5AB-4979-BD13-D2C7F1FA847E}" type="pres">
      <dgm:prSet presAssocID="{D5AAF1A6-6178-4633-B40A-DACB907C9556}" presName="parentText" presStyleLbl="node1" presStyleIdx="0" presStyleCnt="3" custScaleY="35636" custLinFactNeighborX="-3429" custLinFactNeighborY="-35870">
        <dgm:presLayoutVars>
          <dgm:chMax val="1"/>
          <dgm:bulletEnabled val="1"/>
        </dgm:presLayoutVars>
      </dgm:prSet>
      <dgm:spPr/>
    </dgm:pt>
    <dgm:pt modelId="{4A4C307C-0A6E-4415-9641-46EECC159434}" type="pres">
      <dgm:prSet presAssocID="{D5AAF1A6-6178-4633-B40A-DACB907C9556}" presName="descendantText" presStyleLbl="alignAccFollowNode1" presStyleIdx="0" presStyleCnt="3" custScaleY="55083" custLinFactNeighborX="620" custLinFactNeighborY="-15819">
        <dgm:presLayoutVars>
          <dgm:bulletEnabled val="1"/>
        </dgm:presLayoutVars>
      </dgm:prSet>
      <dgm:spPr/>
    </dgm:pt>
    <dgm:pt modelId="{2031DAFD-7235-4D82-BB51-AACA3257F340}" type="pres">
      <dgm:prSet presAssocID="{420419D9-DED5-42F5-A4C0-7C990A778382}" presName="sp" presStyleCnt="0"/>
      <dgm:spPr/>
    </dgm:pt>
    <dgm:pt modelId="{947FEC02-027D-415F-9228-A6EA8F480A93}" type="pres">
      <dgm:prSet presAssocID="{CF7E27A8-2690-496C-BBF5-372309EB0DDC}" presName="linNode" presStyleCnt="0"/>
      <dgm:spPr/>
    </dgm:pt>
    <dgm:pt modelId="{BCFA8B5C-6D1F-4951-9DB1-3245BDB351CB}" type="pres">
      <dgm:prSet presAssocID="{CF7E27A8-2690-496C-BBF5-372309EB0DDC}" presName="parentText" presStyleLbl="node1" presStyleIdx="1" presStyleCnt="3" custScaleY="20515" custLinFactNeighborX="-609" custLinFactNeighborY="-1305">
        <dgm:presLayoutVars>
          <dgm:chMax val="1"/>
          <dgm:bulletEnabled val="1"/>
        </dgm:presLayoutVars>
      </dgm:prSet>
      <dgm:spPr/>
    </dgm:pt>
    <dgm:pt modelId="{4E12A174-5F74-435A-9507-E1476B9A0B49}" type="pres">
      <dgm:prSet presAssocID="{CF7E27A8-2690-496C-BBF5-372309EB0DDC}" presName="descendantText" presStyleLbl="alignAccFollowNode1" presStyleIdx="1" presStyleCnt="3" custScaleY="45374" custLinFactNeighborX="-2661" custLinFactNeighborY="-702">
        <dgm:presLayoutVars>
          <dgm:bulletEnabled val="1"/>
        </dgm:presLayoutVars>
      </dgm:prSet>
      <dgm:spPr/>
    </dgm:pt>
    <dgm:pt modelId="{2C3CBE27-6684-4CBB-9964-B659F399236B}" type="pres">
      <dgm:prSet presAssocID="{8881F642-0E78-44C3-BA99-8219CAD63FA0}" presName="sp" presStyleCnt="0"/>
      <dgm:spPr/>
    </dgm:pt>
    <dgm:pt modelId="{4097E33F-0F58-4228-9F5A-7070B406E254}" type="pres">
      <dgm:prSet presAssocID="{01DD268B-EC1F-4945-B736-114C6EAAEF7C}" presName="linNode" presStyleCnt="0"/>
      <dgm:spPr/>
    </dgm:pt>
    <dgm:pt modelId="{CF7938E1-A75D-41D4-A010-3A0C55FD6D0C}" type="pres">
      <dgm:prSet presAssocID="{01DD268B-EC1F-4945-B736-114C6EAAEF7C}" presName="parentText" presStyleLbl="node1" presStyleIdx="2" presStyleCnt="3" custScaleY="18885" custLinFactNeighborX="-610" custLinFactNeighborY="-2997">
        <dgm:presLayoutVars>
          <dgm:chMax val="1"/>
          <dgm:bulletEnabled val="1"/>
        </dgm:presLayoutVars>
      </dgm:prSet>
      <dgm:spPr/>
    </dgm:pt>
    <dgm:pt modelId="{93A98706-52FA-4E3A-BE7B-E172E0E17B13}" type="pres">
      <dgm:prSet presAssocID="{01DD268B-EC1F-4945-B736-114C6EAAEF7C}" presName="descendantText" presStyleLbl="alignAccFollowNode1" presStyleIdx="2" presStyleCnt="3" custScaleX="100299" custScaleY="48604" custLinFactNeighborX="817" custLinFactNeighborY="-3683">
        <dgm:presLayoutVars>
          <dgm:bulletEnabled val="1"/>
        </dgm:presLayoutVars>
      </dgm:prSet>
      <dgm:spPr/>
    </dgm:pt>
  </dgm:ptLst>
  <dgm:cxnLst>
    <dgm:cxn modelId="{C4C98D13-8DDF-4912-9A2F-760C424B2BCD}" srcId="{01DD268B-EC1F-4945-B736-114C6EAAEF7C}" destId="{BF9271F8-5900-4445-B71D-412CE178C463}" srcOrd="0" destOrd="0" parTransId="{36DEFF3C-4036-4677-9185-6F9F72A75458}" sibTransId="{89ABE72D-875E-4A51-A215-3A8952CE84C4}"/>
    <dgm:cxn modelId="{8D98FC14-41DE-48AF-B996-8A4CB2B0438D}" srcId="{677DD688-8FDD-46FE-86BF-4F06353BE47C}" destId="{01DD268B-EC1F-4945-B736-114C6EAAEF7C}" srcOrd="2" destOrd="0" parTransId="{7332B403-EBF1-4C1F-959E-FE4252679C65}" sibTransId="{50832F63-B832-484E-BFF9-BFAE9698F0C7}"/>
    <dgm:cxn modelId="{71D5EC1D-EE98-4782-A456-784FDF0BE776}" type="presOf" srcId="{CF7E27A8-2690-496C-BBF5-372309EB0DDC}" destId="{BCFA8B5C-6D1F-4951-9DB1-3245BDB351CB}" srcOrd="0" destOrd="0" presId="urn:microsoft.com/office/officeart/2005/8/layout/vList5"/>
    <dgm:cxn modelId="{3203B82D-2BE8-482B-B105-9E63D26CC2C6}" type="presOf" srcId="{25F90469-FD8E-4EB2-B594-E26A66328629}" destId="{4E12A174-5F74-435A-9507-E1476B9A0B49}" srcOrd="0" destOrd="2" presId="urn:microsoft.com/office/officeart/2005/8/layout/vList5"/>
    <dgm:cxn modelId="{5AFA7230-B376-48D0-8053-A681A485E242}" srcId="{D5AAF1A6-6178-4633-B40A-DACB907C9556}" destId="{9586F863-D96F-4A71-9F78-D5E5F789E1B7}" srcOrd="2" destOrd="0" parTransId="{0803DDF8-70A7-4D33-A708-B45558542751}" sibTransId="{96C6BF02-3270-47C6-A989-96B017F1B651}"/>
    <dgm:cxn modelId="{1F146741-3118-4CE8-BA5D-CC51DC81233E}" srcId="{D5AAF1A6-6178-4633-B40A-DACB907C9556}" destId="{E1CB16B4-3F82-4876-98D6-BFE99FF923FC}" srcOrd="1" destOrd="0" parTransId="{52A176DA-D5C6-4B5E-9787-1E4D6239F22C}" sibTransId="{6C5B8B82-BF7A-40E0-B27A-ECA7E6565088}"/>
    <dgm:cxn modelId="{FA4B176D-4CC3-4569-B17F-CC66EF59913D}" srcId="{677DD688-8FDD-46FE-86BF-4F06353BE47C}" destId="{D5AAF1A6-6178-4633-B40A-DACB907C9556}" srcOrd="0" destOrd="0" parTransId="{78510374-6D17-4161-BEA8-4F8722516126}" sibTransId="{420419D9-DED5-42F5-A4C0-7C990A778382}"/>
    <dgm:cxn modelId="{9CA3CF6D-F082-4DAC-B001-79DB13196150}" type="presOf" srcId="{E69AFE1C-CA16-4E3D-94C9-299736C55F81}" destId="{4E12A174-5F74-435A-9507-E1476B9A0B49}" srcOrd="0" destOrd="1" presId="urn:microsoft.com/office/officeart/2005/8/layout/vList5"/>
    <dgm:cxn modelId="{39AB6255-94DA-4A79-9B7B-16341508FCF6}" type="presOf" srcId="{272A7427-37D1-4625-A262-5AB1851D2DA8}" destId="{4A4C307C-0A6E-4415-9641-46EECC159434}" srcOrd="0" destOrd="0" presId="urn:microsoft.com/office/officeart/2005/8/layout/vList5"/>
    <dgm:cxn modelId="{3922F87A-BDE0-4634-9E31-E5BC1DA0F7E2}" srcId="{CF7E27A8-2690-496C-BBF5-372309EB0DDC}" destId="{25F90469-FD8E-4EB2-B594-E26A66328629}" srcOrd="2" destOrd="0" parTransId="{49CCEDF4-F470-4DD1-90BA-34940E60FF55}" sibTransId="{169A58C0-11F0-430E-B73D-A4615335F3B2}"/>
    <dgm:cxn modelId="{B4C35A9A-9A89-4637-A0F2-6E53E96A608A}" type="presOf" srcId="{9586F863-D96F-4A71-9F78-D5E5F789E1B7}" destId="{4A4C307C-0A6E-4415-9641-46EECC159434}" srcOrd="0" destOrd="2" presId="urn:microsoft.com/office/officeart/2005/8/layout/vList5"/>
    <dgm:cxn modelId="{BDDF6EA3-23EB-4380-B89A-5E5E9CEB3982}" type="presOf" srcId="{D5AAF1A6-6178-4633-B40A-DACB907C9556}" destId="{411F346C-F5AB-4979-BD13-D2C7F1FA847E}" srcOrd="0" destOrd="0" presId="urn:microsoft.com/office/officeart/2005/8/layout/vList5"/>
    <dgm:cxn modelId="{D08F64A6-0E00-4649-A481-BD3F5041271A}" type="presOf" srcId="{677DD688-8FDD-46FE-86BF-4F06353BE47C}" destId="{D136140F-FC99-4CA6-8520-AE5541C484BE}" srcOrd="0" destOrd="0" presId="urn:microsoft.com/office/officeart/2005/8/layout/vList5"/>
    <dgm:cxn modelId="{CCAA71A6-D262-4D23-801A-303260FFEFF7}" srcId="{CF7E27A8-2690-496C-BBF5-372309EB0DDC}" destId="{E69AFE1C-CA16-4E3D-94C9-299736C55F81}" srcOrd="1" destOrd="0" parTransId="{005A40A2-147E-41D0-A39E-934F039183B3}" sibTransId="{455D94CD-5A41-41A4-999E-DE6EB5AC354D}"/>
    <dgm:cxn modelId="{566BC9BE-ECAE-464B-BFF0-D4819B961133}" srcId="{CF7E27A8-2690-496C-BBF5-372309EB0DDC}" destId="{4C777A20-557F-43C5-89C0-03D30DFB5A95}" srcOrd="0" destOrd="0" parTransId="{81ED5E4F-FE37-4559-B68C-27F3BFAEEB52}" sibTransId="{C875B5EC-5144-4F85-A30E-6F904F84A237}"/>
    <dgm:cxn modelId="{EB7446C9-1C74-4854-91AA-3FCFDD70427A}" type="presOf" srcId="{BF9271F8-5900-4445-B71D-412CE178C463}" destId="{93A98706-52FA-4E3A-BE7B-E172E0E17B13}" srcOrd="0" destOrd="0" presId="urn:microsoft.com/office/officeart/2005/8/layout/vList5"/>
    <dgm:cxn modelId="{EAA8A4C9-E74B-4E71-9F35-8ABBA3D33E39}" type="presOf" srcId="{E1CB16B4-3F82-4876-98D6-BFE99FF923FC}" destId="{4A4C307C-0A6E-4415-9641-46EECC159434}" srcOrd="0" destOrd="1" presId="urn:microsoft.com/office/officeart/2005/8/layout/vList5"/>
    <dgm:cxn modelId="{FF22F8CF-BC67-4E26-ADED-83EF581880F2}" srcId="{677DD688-8FDD-46FE-86BF-4F06353BE47C}" destId="{CF7E27A8-2690-496C-BBF5-372309EB0DDC}" srcOrd="1" destOrd="0" parTransId="{554F3F9A-B215-440C-9CB7-D04840D5C575}" sibTransId="{8881F642-0E78-44C3-BA99-8219CAD63FA0}"/>
    <dgm:cxn modelId="{05A728D9-36E6-46F9-B7D5-98C57984AD04}" srcId="{D5AAF1A6-6178-4633-B40A-DACB907C9556}" destId="{272A7427-37D1-4625-A262-5AB1851D2DA8}" srcOrd="0" destOrd="0" parTransId="{75329ACB-AAA1-45F0-A759-160205F1DC5D}" sibTransId="{4A52FAD5-24C0-4888-B2C7-EB7B0C03AAE8}"/>
    <dgm:cxn modelId="{57BC23ED-9A3C-4025-AF55-7FD87318A32E}" type="presOf" srcId="{01DD268B-EC1F-4945-B736-114C6EAAEF7C}" destId="{CF7938E1-A75D-41D4-A010-3A0C55FD6D0C}" srcOrd="0" destOrd="0" presId="urn:microsoft.com/office/officeart/2005/8/layout/vList5"/>
    <dgm:cxn modelId="{63FFDFEE-4881-4718-A27E-20E195720074}" type="presOf" srcId="{4C777A20-557F-43C5-89C0-03D30DFB5A95}" destId="{4E12A174-5F74-435A-9507-E1476B9A0B49}" srcOrd="0" destOrd="0" presId="urn:microsoft.com/office/officeart/2005/8/layout/vList5"/>
    <dgm:cxn modelId="{FE899159-5B12-4059-AF8C-6D335DDB6AF4}" type="presParOf" srcId="{D136140F-FC99-4CA6-8520-AE5541C484BE}" destId="{2897EAEE-1525-4950-9F85-9E6F490EC82F}" srcOrd="0" destOrd="0" presId="urn:microsoft.com/office/officeart/2005/8/layout/vList5"/>
    <dgm:cxn modelId="{F7FB08C8-D486-4DCB-9F80-24A2B1F84BD0}" type="presParOf" srcId="{2897EAEE-1525-4950-9F85-9E6F490EC82F}" destId="{411F346C-F5AB-4979-BD13-D2C7F1FA847E}" srcOrd="0" destOrd="0" presId="urn:microsoft.com/office/officeart/2005/8/layout/vList5"/>
    <dgm:cxn modelId="{AD164635-D80E-4E57-B4BC-EC2B51E1B155}" type="presParOf" srcId="{2897EAEE-1525-4950-9F85-9E6F490EC82F}" destId="{4A4C307C-0A6E-4415-9641-46EECC159434}" srcOrd="1" destOrd="0" presId="urn:microsoft.com/office/officeart/2005/8/layout/vList5"/>
    <dgm:cxn modelId="{ADEC95F8-F619-4473-9B25-913486FB7392}" type="presParOf" srcId="{D136140F-FC99-4CA6-8520-AE5541C484BE}" destId="{2031DAFD-7235-4D82-BB51-AACA3257F340}" srcOrd="1" destOrd="0" presId="urn:microsoft.com/office/officeart/2005/8/layout/vList5"/>
    <dgm:cxn modelId="{9B123C5A-73F4-48A3-B48D-A8F7901B4FA9}" type="presParOf" srcId="{D136140F-FC99-4CA6-8520-AE5541C484BE}" destId="{947FEC02-027D-415F-9228-A6EA8F480A93}" srcOrd="2" destOrd="0" presId="urn:microsoft.com/office/officeart/2005/8/layout/vList5"/>
    <dgm:cxn modelId="{67BDFD0A-7BF8-41BB-9913-1B495E29D406}" type="presParOf" srcId="{947FEC02-027D-415F-9228-A6EA8F480A93}" destId="{BCFA8B5C-6D1F-4951-9DB1-3245BDB351CB}" srcOrd="0" destOrd="0" presId="urn:microsoft.com/office/officeart/2005/8/layout/vList5"/>
    <dgm:cxn modelId="{19650CB3-4B4A-4C2F-BA0A-1C2BF9D9CFD8}" type="presParOf" srcId="{947FEC02-027D-415F-9228-A6EA8F480A93}" destId="{4E12A174-5F74-435A-9507-E1476B9A0B49}" srcOrd="1" destOrd="0" presId="urn:microsoft.com/office/officeart/2005/8/layout/vList5"/>
    <dgm:cxn modelId="{2AA09731-AADF-4967-8C40-C991D585CCC7}" type="presParOf" srcId="{D136140F-FC99-4CA6-8520-AE5541C484BE}" destId="{2C3CBE27-6684-4CBB-9964-B659F399236B}" srcOrd="3" destOrd="0" presId="urn:microsoft.com/office/officeart/2005/8/layout/vList5"/>
    <dgm:cxn modelId="{3D117152-365C-48EF-B5D6-89EEAEEB1122}" type="presParOf" srcId="{D136140F-FC99-4CA6-8520-AE5541C484BE}" destId="{4097E33F-0F58-4228-9F5A-7070B406E254}" srcOrd="4" destOrd="0" presId="urn:microsoft.com/office/officeart/2005/8/layout/vList5"/>
    <dgm:cxn modelId="{62A0EF44-5B3E-4B4E-B8FD-B6C99CDA3DC2}" type="presParOf" srcId="{4097E33F-0F58-4228-9F5A-7070B406E254}" destId="{CF7938E1-A75D-41D4-A010-3A0C55FD6D0C}" srcOrd="0" destOrd="0" presId="urn:microsoft.com/office/officeart/2005/8/layout/vList5"/>
    <dgm:cxn modelId="{4B391555-12B1-4FDF-98C8-16354325E791}" type="presParOf" srcId="{4097E33F-0F58-4228-9F5A-7070B406E254}" destId="{93A98706-52FA-4E3A-BE7B-E172E0E17B1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272A7427-37D1-4625-A262-5AB1851D2DA8}">
      <dgm:prSet phldrT="[Testo]" custT="1"/>
      <dgm:spPr>
        <a:solidFill>
          <a:schemeClr val="accent6">
            <a:lumMod val="20000"/>
            <a:lumOff val="80000"/>
            <a:alpha val="90000"/>
          </a:schemeClr>
        </a:solidFill>
      </dgm:spPr>
      <dgm:t>
        <a:bodyPr anchor="t"/>
        <a:lstStyle/>
        <a:p>
          <a:pPr marL="0" indent="0" algn="l">
            <a:buNone/>
          </a:pPr>
          <a:r>
            <a:rPr lang="it-IT" sz="1600" dirty="0"/>
            <a:t>Il dirigente scolastico richiede le </a:t>
          </a:r>
          <a:r>
            <a:rPr lang="it-IT" sz="1600" b="1" dirty="0"/>
            <a:t>ore di sostegno</a:t>
          </a:r>
          <a:r>
            <a:rPr lang="it-IT" sz="1600" dirty="0"/>
            <a:t> come risultano dai singoli PEI.</a:t>
          </a:r>
        </a:p>
      </dgm:t>
    </dgm:pt>
    <dgm:pt modelId="{75329ACB-AAA1-45F0-A759-160205F1DC5D}" type="parTrans" cxnId="{05A728D9-36E6-46F9-B7D5-98C57984AD04}">
      <dgm:prSet/>
      <dgm:spPr/>
      <dgm:t>
        <a:bodyPr/>
        <a:lstStyle/>
        <a:p>
          <a:endParaRPr lang="it-IT"/>
        </a:p>
      </dgm:t>
    </dgm:pt>
    <dgm:pt modelId="{4A52FAD5-24C0-4888-B2C7-EB7B0C03AAE8}" type="sibTrans" cxnId="{05A728D9-36E6-46F9-B7D5-98C57984AD04}">
      <dgm:prSet/>
      <dgm:spPr/>
      <dgm:t>
        <a:bodyPr/>
        <a:lstStyle/>
        <a:p>
          <a:endParaRPr lang="it-IT"/>
        </a:p>
      </dgm:t>
    </dgm:pt>
    <dgm:pt modelId="{CF7E27A8-2690-496C-BBF5-372309EB0DDC}">
      <dgm:prSet phldrT="[Testo]" custT="1"/>
      <dgm:spPr>
        <a:solidFill>
          <a:schemeClr val="accent6">
            <a:lumMod val="60000"/>
            <a:lumOff val="40000"/>
          </a:schemeClr>
        </a:solidFill>
      </dgm:spPr>
      <dgm:t>
        <a:bodyPr/>
        <a:lstStyle/>
        <a:p>
          <a:pPr marL="0" lvl="0" indent="0" algn="l" defTabSz="914400">
            <a:lnSpc>
              <a:spcPct val="100000"/>
            </a:lnSpc>
            <a:spcBef>
              <a:spcPts val="0"/>
            </a:spcBef>
            <a:spcAft>
              <a:spcPts val="0"/>
            </a:spcAft>
            <a:buClrTx/>
            <a:buSzTx/>
            <a:buFontTx/>
            <a:buNone/>
          </a:pPr>
          <a:r>
            <a:rPr lang="en-US" sz="1600" dirty="0"/>
            <a:t>art. 9 D.lgs 96/2019, aggiunta comma 10</a:t>
          </a:r>
          <a:endParaRPr lang="it-IT" sz="1600" dirty="0"/>
        </a:p>
      </dgm:t>
    </dgm:pt>
    <dgm:pt modelId="{554F3F9A-B215-440C-9CB7-D04840D5C575}" type="parTrans" cxnId="{FF22F8CF-BC67-4E26-ADED-83EF581880F2}">
      <dgm:prSet/>
      <dgm:spPr/>
      <dgm:t>
        <a:bodyPr/>
        <a:lstStyle/>
        <a:p>
          <a:endParaRPr lang="it-IT"/>
        </a:p>
      </dgm:t>
    </dgm:pt>
    <dgm:pt modelId="{8881F642-0E78-44C3-BA99-8219CAD63FA0}" type="sibTrans" cxnId="{FF22F8CF-BC67-4E26-ADED-83EF581880F2}">
      <dgm:prSet/>
      <dgm:spPr/>
      <dgm:t>
        <a:bodyPr/>
        <a:lstStyle/>
        <a:p>
          <a:endParaRPr lang="it-IT"/>
        </a:p>
      </dgm:t>
    </dgm:pt>
    <dgm:pt modelId="{4C777A20-557F-43C5-89C0-03D30DFB5A95}">
      <dgm:prSet phldrT="[Testo]" custT="1"/>
      <dgm:spPr>
        <a:solidFill>
          <a:schemeClr val="accent6">
            <a:lumMod val="20000"/>
            <a:lumOff val="80000"/>
            <a:alpha val="90000"/>
          </a:schemeClr>
        </a:solidFill>
      </dgm:spPr>
      <dgm:t>
        <a:bodyPr anchor="t"/>
        <a:lstStyle/>
        <a:p>
          <a:pPr marL="0" indent="0" algn="l">
            <a:buNone/>
          </a:pPr>
          <a:r>
            <a:rPr lang="it-IT" sz="1600" b="0" i="0" kern="1200" dirty="0">
              <a:solidFill>
                <a:srgbClr val="000000">
                  <a:hueOff val="0"/>
                  <a:satOff val="0"/>
                  <a:lumOff val="0"/>
                  <a:alphaOff val="0"/>
                </a:srgbClr>
              </a:solidFill>
              <a:latin typeface="Corbel" panose="020B0503020204020204"/>
              <a:ea typeface="+mn-ea"/>
              <a:cs typeface="+mn-cs"/>
            </a:rPr>
            <a:t>«</a:t>
          </a:r>
          <a:r>
            <a:rPr lang="it-IT" sz="1600" b="0" i="1" kern="1200" dirty="0">
              <a:solidFill>
                <a:srgbClr val="000000">
                  <a:hueOff val="0"/>
                  <a:satOff val="0"/>
                  <a:lumOff val="0"/>
                  <a:alphaOff val="0"/>
                </a:srgbClr>
              </a:solidFill>
              <a:latin typeface="Corbel" panose="020B0503020204020204"/>
              <a:ea typeface="+mn-ea"/>
              <a:cs typeface="+mn-cs"/>
            </a:rPr>
            <a:t>Al fine della definizione dei PEI e della verifica del processo di inclusione, compresa la proposta di quantificazione di ore di sostegno e delle altre misure di sostegno, tenuto conto del profilo di funzionamento, </a:t>
          </a:r>
          <a:r>
            <a:rPr lang="it-IT" sz="1600" b="1" i="1" kern="1200" dirty="0">
              <a:solidFill>
                <a:srgbClr val="000000">
                  <a:hueOff val="0"/>
                  <a:satOff val="0"/>
                  <a:lumOff val="0"/>
                  <a:alphaOff val="0"/>
                </a:srgbClr>
              </a:solidFill>
              <a:latin typeface="Corbel" panose="020B0503020204020204"/>
              <a:ea typeface="+mn-ea"/>
              <a:cs typeface="+mn-cs"/>
            </a:rPr>
            <a:t>presso ogni Istituzione scolastica sono costituiti i Gruppi di lavoro operativo per l’inclusione dei singoli alunni con accertata condizione di disabilità </a:t>
          </a:r>
          <a:r>
            <a:rPr lang="it-IT" sz="1600" b="0" i="1" kern="1200" dirty="0">
              <a:solidFill>
                <a:srgbClr val="000000">
                  <a:hueOff val="0"/>
                  <a:satOff val="0"/>
                  <a:lumOff val="0"/>
                  <a:alphaOff val="0"/>
                </a:srgbClr>
              </a:solidFill>
              <a:latin typeface="Corbel" panose="020B0503020204020204"/>
              <a:ea typeface="+mn-ea"/>
              <a:cs typeface="+mn-cs"/>
            </a:rPr>
            <a:t>ai fini dell’inclusione scolastica</a:t>
          </a:r>
          <a:r>
            <a:rPr lang="it-IT" sz="1600" b="0" i="0" kern="1200" dirty="0">
              <a:solidFill>
                <a:srgbClr val="000000">
                  <a:hueOff val="0"/>
                  <a:satOff val="0"/>
                  <a:lumOff val="0"/>
                  <a:alphaOff val="0"/>
                </a:srgbClr>
              </a:solidFill>
              <a:latin typeface="Corbel" panose="020B0503020204020204"/>
              <a:ea typeface="+mn-ea"/>
              <a:cs typeface="+mn-cs"/>
            </a:rPr>
            <a:t>.” Resta la partecipazione dei genitori, di figure professionali, il supporto dell’Unità Multidisciplinare. Di fatto non cambia nulla rispetto alla situazione attuale.</a:t>
          </a:r>
          <a:endParaRPr lang="it-IT" sz="1200" b="0" i="0" kern="1200" dirty="0">
            <a:solidFill>
              <a:srgbClr val="000000">
                <a:hueOff val="0"/>
                <a:satOff val="0"/>
                <a:lumOff val="0"/>
                <a:alphaOff val="0"/>
              </a:srgbClr>
            </a:solidFill>
            <a:latin typeface="Corbel" panose="020B0503020204020204"/>
            <a:ea typeface="+mn-ea"/>
            <a:cs typeface="+mn-cs"/>
          </a:endParaRPr>
        </a:p>
      </dgm:t>
    </dgm:pt>
    <dgm:pt modelId="{81ED5E4F-FE37-4559-B68C-27F3BFAEEB52}" type="parTrans" cxnId="{566BC9BE-ECAE-464B-BFF0-D4819B961133}">
      <dgm:prSet/>
      <dgm:spPr/>
      <dgm:t>
        <a:bodyPr/>
        <a:lstStyle/>
        <a:p>
          <a:endParaRPr lang="it-IT"/>
        </a:p>
      </dgm:t>
    </dgm:pt>
    <dgm:pt modelId="{C875B5EC-5144-4F85-A30E-6F904F84A237}" type="sibTrans" cxnId="{566BC9BE-ECAE-464B-BFF0-D4819B961133}">
      <dgm:prSet/>
      <dgm:spPr/>
      <dgm:t>
        <a:bodyPr/>
        <a:lstStyle/>
        <a:p>
          <a:endParaRPr lang="it-IT"/>
        </a:p>
      </dgm:t>
    </dgm:pt>
    <dgm:pt modelId="{D5AAF1A6-6178-4633-B40A-DACB907C9556}">
      <dgm:prSet custT="1"/>
      <dgm:spPr>
        <a:solidFill>
          <a:schemeClr val="accent6">
            <a:lumMod val="60000"/>
            <a:lumOff val="40000"/>
          </a:schemeClr>
        </a:solidFill>
      </dgm:spPr>
      <dgm:t>
        <a:bodyPr/>
        <a:lstStyle/>
        <a:p>
          <a:pPr algn="l">
            <a:buClrTx/>
            <a:buSzTx/>
            <a:buFontTx/>
            <a:buNone/>
          </a:pPr>
          <a:r>
            <a:rPr lang="it-IT" sz="1600" dirty="0"/>
            <a:t>art. 9 D.lgs 96/2019, Modifica all’art. 10 del D.lgs 66/2017</a:t>
          </a:r>
        </a:p>
      </dgm:t>
    </dgm:pt>
    <dgm:pt modelId="{420419D9-DED5-42F5-A4C0-7C990A778382}" type="sibTrans" cxnId="{FA4B176D-4CC3-4569-B17F-CC66EF59913D}">
      <dgm:prSet/>
      <dgm:spPr/>
      <dgm:t>
        <a:bodyPr/>
        <a:lstStyle/>
        <a:p>
          <a:endParaRPr lang="it-IT"/>
        </a:p>
      </dgm:t>
    </dgm:pt>
    <dgm:pt modelId="{78510374-6D17-4161-BEA8-4F8722516126}" type="parTrans" cxnId="{FA4B176D-4CC3-4569-B17F-CC66EF59913D}">
      <dgm:prSet/>
      <dgm:spPr/>
      <dgm:t>
        <a:bodyPr/>
        <a:lstStyle/>
        <a:p>
          <a:endParaRPr lang="it-IT"/>
        </a:p>
      </dgm:t>
    </dgm:pt>
    <dgm:pt modelId="{25F90469-FD8E-4EB2-B594-E26A66328629}">
      <dgm:prSet custT="1"/>
      <dgm:spPr>
        <a:solidFill>
          <a:schemeClr val="accent6">
            <a:lumMod val="20000"/>
            <a:lumOff val="80000"/>
            <a:alpha val="90000"/>
          </a:schemeClr>
        </a:solidFill>
      </dgm:spPr>
      <dgm:t>
        <a:bodyPr/>
        <a:lstStyle/>
        <a:p>
          <a:pPr marL="0" indent="0" algn="just">
            <a:buNone/>
          </a:pPr>
          <a:endParaRPr lang="it-IT" sz="1600" b="0" i="0" kern="1200" dirty="0">
            <a:solidFill>
              <a:srgbClr val="000000">
                <a:hueOff val="0"/>
                <a:satOff val="0"/>
                <a:lumOff val="0"/>
                <a:alphaOff val="0"/>
              </a:srgbClr>
            </a:solidFill>
            <a:latin typeface="Corbel" panose="020B0503020204020204"/>
            <a:ea typeface="+mn-ea"/>
            <a:cs typeface="+mn-cs"/>
          </a:endParaRPr>
        </a:p>
      </dgm:t>
    </dgm:pt>
    <dgm:pt modelId="{49CCEDF4-F470-4DD1-90BA-34940E60FF55}" type="parTrans" cxnId="{3922F87A-BDE0-4634-9E31-E5BC1DA0F7E2}">
      <dgm:prSet/>
      <dgm:spPr/>
      <dgm:t>
        <a:bodyPr/>
        <a:lstStyle/>
        <a:p>
          <a:endParaRPr lang="it-IT"/>
        </a:p>
      </dgm:t>
    </dgm:pt>
    <dgm:pt modelId="{169A58C0-11F0-430E-B73D-A4615335F3B2}" type="sibTrans" cxnId="{3922F87A-BDE0-4634-9E31-E5BC1DA0F7E2}">
      <dgm:prSet/>
      <dgm:spPr/>
      <dgm:t>
        <a:bodyPr/>
        <a:lstStyle/>
        <a:p>
          <a:endParaRPr lang="it-IT"/>
        </a:p>
      </dgm:t>
    </dgm:pt>
    <dgm:pt modelId="{9586F863-D96F-4A71-9F78-D5E5F789E1B7}">
      <dgm:prSet custT="1"/>
      <dgm:spPr>
        <a:solidFill>
          <a:schemeClr val="accent6">
            <a:lumMod val="20000"/>
            <a:lumOff val="80000"/>
            <a:alpha val="90000"/>
          </a:schemeClr>
        </a:solidFill>
      </dgm:spPr>
      <dgm:t>
        <a:bodyPr/>
        <a:lstStyle/>
        <a:p>
          <a:pPr marL="0" indent="0" algn="just">
            <a:buNone/>
          </a:pPr>
          <a:endParaRPr lang="it-IT" sz="1400" dirty="0"/>
        </a:p>
      </dgm:t>
    </dgm:pt>
    <dgm:pt modelId="{0803DDF8-70A7-4D33-A708-B45558542751}" type="parTrans" cxnId="{5AFA7230-B376-48D0-8053-A681A485E242}">
      <dgm:prSet/>
      <dgm:spPr/>
      <dgm:t>
        <a:bodyPr/>
        <a:lstStyle/>
        <a:p>
          <a:endParaRPr lang="it-IT"/>
        </a:p>
      </dgm:t>
    </dgm:pt>
    <dgm:pt modelId="{96C6BF02-3270-47C6-A989-96B017F1B651}" type="sibTrans" cxnId="{5AFA7230-B376-48D0-8053-A681A485E242}">
      <dgm:prSet/>
      <dgm:spPr/>
      <dgm:t>
        <a:bodyPr/>
        <a:lstStyle/>
        <a:p>
          <a:endParaRPr lang="it-IT"/>
        </a:p>
      </dgm:t>
    </dgm:pt>
    <dgm:pt modelId="{D136140F-FC99-4CA6-8520-AE5541C484BE}" type="pres">
      <dgm:prSet presAssocID="{677DD688-8FDD-46FE-86BF-4F06353BE47C}" presName="Name0" presStyleCnt="0">
        <dgm:presLayoutVars>
          <dgm:dir/>
          <dgm:animLvl val="lvl"/>
          <dgm:resizeHandles val="exact"/>
        </dgm:presLayoutVars>
      </dgm:prSet>
      <dgm:spPr/>
    </dgm:pt>
    <dgm:pt modelId="{2897EAEE-1525-4950-9F85-9E6F490EC82F}" type="pres">
      <dgm:prSet presAssocID="{D5AAF1A6-6178-4633-B40A-DACB907C9556}" presName="linNode" presStyleCnt="0"/>
      <dgm:spPr/>
    </dgm:pt>
    <dgm:pt modelId="{411F346C-F5AB-4979-BD13-D2C7F1FA847E}" type="pres">
      <dgm:prSet presAssocID="{D5AAF1A6-6178-4633-B40A-DACB907C9556}" presName="parentText" presStyleLbl="node1" presStyleIdx="0" presStyleCnt="2" custScaleY="21645" custLinFactNeighborX="-3429" custLinFactNeighborY="-35870">
        <dgm:presLayoutVars>
          <dgm:chMax val="1"/>
          <dgm:bulletEnabled val="1"/>
        </dgm:presLayoutVars>
      </dgm:prSet>
      <dgm:spPr/>
    </dgm:pt>
    <dgm:pt modelId="{4A4C307C-0A6E-4415-9641-46EECC159434}" type="pres">
      <dgm:prSet presAssocID="{D5AAF1A6-6178-4633-B40A-DACB907C9556}" presName="descendantText" presStyleLbl="alignAccFollowNode1" presStyleIdx="0" presStyleCnt="2" custScaleY="17497" custLinFactNeighborX="620" custLinFactNeighborY="-15819">
        <dgm:presLayoutVars>
          <dgm:bulletEnabled val="1"/>
        </dgm:presLayoutVars>
      </dgm:prSet>
      <dgm:spPr/>
    </dgm:pt>
    <dgm:pt modelId="{2031DAFD-7235-4D82-BB51-AACA3257F340}" type="pres">
      <dgm:prSet presAssocID="{420419D9-DED5-42F5-A4C0-7C990A778382}" presName="sp" presStyleCnt="0"/>
      <dgm:spPr/>
    </dgm:pt>
    <dgm:pt modelId="{947FEC02-027D-415F-9228-A6EA8F480A93}" type="pres">
      <dgm:prSet presAssocID="{CF7E27A8-2690-496C-BBF5-372309EB0DDC}" presName="linNode" presStyleCnt="0"/>
      <dgm:spPr/>
    </dgm:pt>
    <dgm:pt modelId="{BCFA8B5C-6D1F-4951-9DB1-3245BDB351CB}" type="pres">
      <dgm:prSet presAssocID="{CF7E27A8-2690-496C-BBF5-372309EB0DDC}" presName="parentText" presStyleLbl="node1" presStyleIdx="1" presStyleCnt="2" custScaleY="20515" custLinFactNeighborX="-609" custLinFactNeighborY="-1305">
        <dgm:presLayoutVars>
          <dgm:chMax val="1"/>
          <dgm:bulletEnabled val="1"/>
        </dgm:presLayoutVars>
      </dgm:prSet>
      <dgm:spPr/>
    </dgm:pt>
    <dgm:pt modelId="{4E12A174-5F74-435A-9507-E1476B9A0B49}" type="pres">
      <dgm:prSet presAssocID="{CF7E27A8-2690-496C-BBF5-372309EB0DDC}" presName="descendantText" presStyleLbl="alignAccFollowNode1" presStyleIdx="1" presStyleCnt="2" custScaleY="99334" custLinFactNeighborX="620" custLinFactNeighborY="-7323">
        <dgm:presLayoutVars>
          <dgm:bulletEnabled val="1"/>
        </dgm:presLayoutVars>
      </dgm:prSet>
      <dgm:spPr/>
    </dgm:pt>
  </dgm:ptLst>
  <dgm:cxnLst>
    <dgm:cxn modelId="{71D5EC1D-EE98-4782-A456-784FDF0BE776}" type="presOf" srcId="{CF7E27A8-2690-496C-BBF5-372309EB0DDC}" destId="{BCFA8B5C-6D1F-4951-9DB1-3245BDB351CB}" srcOrd="0" destOrd="0" presId="urn:microsoft.com/office/officeart/2005/8/layout/vList5"/>
    <dgm:cxn modelId="{3203B82D-2BE8-482B-B105-9E63D26CC2C6}" type="presOf" srcId="{25F90469-FD8E-4EB2-B594-E26A66328629}" destId="{4E12A174-5F74-435A-9507-E1476B9A0B49}" srcOrd="0" destOrd="1" presId="urn:microsoft.com/office/officeart/2005/8/layout/vList5"/>
    <dgm:cxn modelId="{5AFA7230-B376-48D0-8053-A681A485E242}" srcId="{D5AAF1A6-6178-4633-B40A-DACB907C9556}" destId="{9586F863-D96F-4A71-9F78-D5E5F789E1B7}" srcOrd="1" destOrd="0" parTransId="{0803DDF8-70A7-4D33-A708-B45558542751}" sibTransId="{96C6BF02-3270-47C6-A989-96B017F1B651}"/>
    <dgm:cxn modelId="{FA4B176D-4CC3-4569-B17F-CC66EF59913D}" srcId="{677DD688-8FDD-46FE-86BF-4F06353BE47C}" destId="{D5AAF1A6-6178-4633-B40A-DACB907C9556}" srcOrd="0" destOrd="0" parTransId="{78510374-6D17-4161-BEA8-4F8722516126}" sibTransId="{420419D9-DED5-42F5-A4C0-7C990A778382}"/>
    <dgm:cxn modelId="{39AB6255-94DA-4A79-9B7B-16341508FCF6}" type="presOf" srcId="{272A7427-37D1-4625-A262-5AB1851D2DA8}" destId="{4A4C307C-0A6E-4415-9641-46EECC159434}" srcOrd="0" destOrd="0" presId="urn:microsoft.com/office/officeart/2005/8/layout/vList5"/>
    <dgm:cxn modelId="{3922F87A-BDE0-4634-9E31-E5BC1DA0F7E2}" srcId="{CF7E27A8-2690-496C-BBF5-372309EB0DDC}" destId="{25F90469-FD8E-4EB2-B594-E26A66328629}" srcOrd="1" destOrd="0" parTransId="{49CCEDF4-F470-4DD1-90BA-34940E60FF55}" sibTransId="{169A58C0-11F0-430E-B73D-A4615335F3B2}"/>
    <dgm:cxn modelId="{B4C35A9A-9A89-4637-A0F2-6E53E96A608A}" type="presOf" srcId="{9586F863-D96F-4A71-9F78-D5E5F789E1B7}" destId="{4A4C307C-0A6E-4415-9641-46EECC159434}" srcOrd="0" destOrd="1" presId="urn:microsoft.com/office/officeart/2005/8/layout/vList5"/>
    <dgm:cxn modelId="{BDDF6EA3-23EB-4380-B89A-5E5E9CEB3982}" type="presOf" srcId="{D5AAF1A6-6178-4633-B40A-DACB907C9556}" destId="{411F346C-F5AB-4979-BD13-D2C7F1FA847E}" srcOrd="0" destOrd="0" presId="urn:microsoft.com/office/officeart/2005/8/layout/vList5"/>
    <dgm:cxn modelId="{D08F64A6-0E00-4649-A481-BD3F5041271A}" type="presOf" srcId="{677DD688-8FDD-46FE-86BF-4F06353BE47C}" destId="{D136140F-FC99-4CA6-8520-AE5541C484BE}" srcOrd="0" destOrd="0" presId="urn:microsoft.com/office/officeart/2005/8/layout/vList5"/>
    <dgm:cxn modelId="{566BC9BE-ECAE-464B-BFF0-D4819B961133}" srcId="{CF7E27A8-2690-496C-BBF5-372309EB0DDC}" destId="{4C777A20-557F-43C5-89C0-03D30DFB5A95}" srcOrd="0" destOrd="0" parTransId="{81ED5E4F-FE37-4559-B68C-27F3BFAEEB52}" sibTransId="{C875B5EC-5144-4F85-A30E-6F904F84A237}"/>
    <dgm:cxn modelId="{FF22F8CF-BC67-4E26-ADED-83EF581880F2}" srcId="{677DD688-8FDD-46FE-86BF-4F06353BE47C}" destId="{CF7E27A8-2690-496C-BBF5-372309EB0DDC}" srcOrd="1" destOrd="0" parTransId="{554F3F9A-B215-440C-9CB7-D04840D5C575}" sibTransId="{8881F642-0E78-44C3-BA99-8219CAD63FA0}"/>
    <dgm:cxn modelId="{05A728D9-36E6-46F9-B7D5-98C57984AD04}" srcId="{D5AAF1A6-6178-4633-B40A-DACB907C9556}" destId="{272A7427-37D1-4625-A262-5AB1851D2DA8}" srcOrd="0" destOrd="0" parTransId="{75329ACB-AAA1-45F0-A759-160205F1DC5D}" sibTransId="{4A52FAD5-24C0-4888-B2C7-EB7B0C03AAE8}"/>
    <dgm:cxn modelId="{63FFDFEE-4881-4718-A27E-20E195720074}" type="presOf" srcId="{4C777A20-557F-43C5-89C0-03D30DFB5A95}" destId="{4E12A174-5F74-435A-9507-E1476B9A0B49}" srcOrd="0" destOrd="0" presId="urn:microsoft.com/office/officeart/2005/8/layout/vList5"/>
    <dgm:cxn modelId="{FE899159-5B12-4059-AF8C-6D335DDB6AF4}" type="presParOf" srcId="{D136140F-FC99-4CA6-8520-AE5541C484BE}" destId="{2897EAEE-1525-4950-9F85-9E6F490EC82F}" srcOrd="0" destOrd="0" presId="urn:microsoft.com/office/officeart/2005/8/layout/vList5"/>
    <dgm:cxn modelId="{F7FB08C8-D486-4DCB-9F80-24A2B1F84BD0}" type="presParOf" srcId="{2897EAEE-1525-4950-9F85-9E6F490EC82F}" destId="{411F346C-F5AB-4979-BD13-D2C7F1FA847E}" srcOrd="0" destOrd="0" presId="urn:microsoft.com/office/officeart/2005/8/layout/vList5"/>
    <dgm:cxn modelId="{AD164635-D80E-4E57-B4BC-EC2B51E1B155}" type="presParOf" srcId="{2897EAEE-1525-4950-9F85-9E6F490EC82F}" destId="{4A4C307C-0A6E-4415-9641-46EECC159434}" srcOrd="1" destOrd="0" presId="urn:microsoft.com/office/officeart/2005/8/layout/vList5"/>
    <dgm:cxn modelId="{ADEC95F8-F619-4473-9B25-913486FB7392}" type="presParOf" srcId="{D136140F-FC99-4CA6-8520-AE5541C484BE}" destId="{2031DAFD-7235-4D82-BB51-AACA3257F340}" srcOrd="1" destOrd="0" presId="urn:microsoft.com/office/officeart/2005/8/layout/vList5"/>
    <dgm:cxn modelId="{9B123C5A-73F4-48A3-B48D-A8F7901B4FA9}" type="presParOf" srcId="{D136140F-FC99-4CA6-8520-AE5541C484BE}" destId="{947FEC02-027D-415F-9228-A6EA8F480A93}" srcOrd="2" destOrd="0" presId="urn:microsoft.com/office/officeart/2005/8/layout/vList5"/>
    <dgm:cxn modelId="{67BDFD0A-7BF8-41BB-9913-1B495E29D406}" type="presParOf" srcId="{947FEC02-027D-415F-9228-A6EA8F480A93}" destId="{BCFA8B5C-6D1F-4951-9DB1-3245BDB351CB}" srcOrd="0" destOrd="0" presId="urn:microsoft.com/office/officeart/2005/8/layout/vList5"/>
    <dgm:cxn modelId="{19650CB3-4B4A-4C2F-BA0A-1C2BF9D9CFD8}" type="presParOf" srcId="{947FEC02-027D-415F-9228-A6EA8F480A93}" destId="{4E12A174-5F74-435A-9507-E1476B9A0B4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272A7427-37D1-4625-A262-5AB1851D2DA8}">
      <dgm:prSet phldrT="[Testo]" custT="1"/>
      <dgm:spPr>
        <a:solidFill>
          <a:schemeClr val="accent3">
            <a:lumMod val="40000"/>
            <a:lumOff val="60000"/>
            <a:alpha val="90000"/>
          </a:schemeClr>
        </a:solidFill>
      </dgm:spPr>
      <dgm:t>
        <a:bodyPr anchor="t"/>
        <a:lstStyle/>
        <a:p>
          <a:pPr marL="0" indent="0" algn="l">
            <a:buNone/>
          </a:pPr>
          <a:r>
            <a:rPr lang="it-IT" sz="1400" b="0" i="0" dirty="0">
              <a:solidFill>
                <a:srgbClr val="2B2B2B"/>
              </a:solidFill>
              <a:effectLst/>
              <a:latin typeface="Lato"/>
            </a:rPr>
            <a:t>Fino a quando il GIT non sarà formato e operativo, </a:t>
          </a:r>
          <a:r>
            <a:rPr lang="it-IT" sz="1400" b="1" i="0" dirty="0">
              <a:solidFill>
                <a:srgbClr val="2B2B2B"/>
              </a:solidFill>
              <a:effectLst/>
              <a:latin typeface="Lato"/>
            </a:rPr>
            <a:t>il Dirigente Scolastico potrà interloquire direttamente con l’USR </a:t>
          </a:r>
          <a:r>
            <a:rPr lang="it-IT" sz="1400" b="0" i="0" dirty="0">
              <a:solidFill>
                <a:srgbClr val="2B2B2B"/>
              </a:solidFill>
              <a:effectLst/>
              <a:latin typeface="Lato"/>
            </a:rPr>
            <a:t>per richiedere l’assegnazione delle ore per il sostegno</a:t>
          </a:r>
          <a:endParaRPr lang="it-IT" sz="1400" dirty="0"/>
        </a:p>
      </dgm:t>
    </dgm:pt>
    <dgm:pt modelId="{75329ACB-AAA1-45F0-A759-160205F1DC5D}" type="parTrans" cxnId="{05A728D9-36E6-46F9-B7D5-98C57984AD04}">
      <dgm:prSet/>
      <dgm:spPr/>
      <dgm:t>
        <a:bodyPr/>
        <a:lstStyle/>
        <a:p>
          <a:endParaRPr lang="it-IT"/>
        </a:p>
      </dgm:t>
    </dgm:pt>
    <dgm:pt modelId="{4A52FAD5-24C0-4888-B2C7-EB7B0C03AAE8}" type="sibTrans" cxnId="{05A728D9-36E6-46F9-B7D5-98C57984AD04}">
      <dgm:prSet/>
      <dgm:spPr/>
      <dgm:t>
        <a:bodyPr/>
        <a:lstStyle/>
        <a:p>
          <a:endParaRPr lang="it-IT"/>
        </a:p>
      </dgm:t>
    </dgm:pt>
    <dgm:pt modelId="{CF7E27A8-2690-496C-BBF5-372309EB0DDC}">
      <dgm:prSet phldrT="[Testo]" custT="1"/>
      <dgm:spPr>
        <a:solidFill>
          <a:schemeClr val="accent3">
            <a:lumMod val="75000"/>
          </a:schemeClr>
        </a:solidFill>
      </dgm:spPr>
      <dgm:t>
        <a:bodyPr/>
        <a:lstStyle/>
        <a:p>
          <a:pPr marL="0" lvl="0" indent="0" algn="l" defTabSz="914400">
            <a:lnSpc>
              <a:spcPct val="100000"/>
            </a:lnSpc>
            <a:spcBef>
              <a:spcPts val="0"/>
            </a:spcBef>
            <a:spcAft>
              <a:spcPts val="0"/>
            </a:spcAft>
            <a:buClrTx/>
            <a:buSzTx/>
            <a:buFontTx/>
            <a:buNone/>
          </a:pPr>
          <a:r>
            <a:rPr lang="en-US" sz="1600" dirty="0"/>
            <a:t>D.lgs 96/2019</a:t>
          </a:r>
          <a:endParaRPr lang="it-IT" sz="1600" dirty="0"/>
        </a:p>
      </dgm:t>
    </dgm:pt>
    <dgm:pt modelId="{554F3F9A-B215-440C-9CB7-D04840D5C575}" type="parTrans" cxnId="{FF22F8CF-BC67-4E26-ADED-83EF581880F2}">
      <dgm:prSet/>
      <dgm:spPr/>
      <dgm:t>
        <a:bodyPr/>
        <a:lstStyle/>
        <a:p>
          <a:endParaRPr lang="it-IT"/>
        </a:p>
      </dgm:t>
    </dgm:pt>
    <dgm:pt modelId="{8881F642-0E78-44C3-BA99-8219CAD63FA0}" type="sibTrans" cxnId="{FF22F8CF-BC67-4E26-ADED-83EF581880F2}">
      <dgm:prSet/>
      <dgm:spPr/>
      <dgm:t>
        <a:bodyPr/>
        <a:lstStyle/>
        <a:p>
          <a:endParaRPr lang="it-IT"/>
        </a:p>
      </dgm:t>
    </dgm:pt>
    <dgm:pt modelId="{4C777A20-557F-43C5-89C0-03D30DFB5A95}">
      <dgm:prSet phldrT="[Testo]" custT="1"/>
      <dgm:spPr>
        <a:solidFill>
          <a:schemeClr val="accent3">
            <a:lumMod val="40000"/>
            <a:lumOff val="60000"/>
            <a:alpha val="90000"/>
          </a:schemeClr>
        </a:solidFill>
      </dgm:spPr>
      <dgm:t>
        <a:bodyPr anchor="t"/>
        <a:lstStyle/>
        <a:p>
          <a:pPr marL="0" indent="0" algn="l">
            <a:buNone/>
          </a:pPr>
          <a:r>
            <a:rPr lang="it-IT" sz="1400" b="0" i="0" kern="1200" dirty="0">
              <a:solidFill>
                <a:srgbClr val="303030"/>
              </a:solidFill>
              <a:effectLst/>
              <a:latin typeface="+mn-lt"/>
            </a:rPr>
            <a:t>A causa delle forti disparità tra le Aziende Sanitarie Locali delle diverse Regioni e, soprattutto, in assenza di opportune Linee Guida, ad oggi ancora da emanare, è stata </a:t>
          </a:r>
          <a:r>
            <a:rPr lang="it-IT" sz="1400" b="1" i="0" kern="1200" dirty="0">
              <a:solidFill>
                <a:srgbClr val="303030"/>
              </a:solidFill>
              <a:effectLst/>
              <a:latin typeface="+mn-lt"/>
            </a:rPr>
            <a:t>rinviata la stesura della documentazione per l’inclusione secondo i criteri dell’ICF</a:t>
          </a:r>
          <a:r>
            <a:rPr lang="it-IT" sz="1400" b="1" i="0" kern="1200" dirty="0">
              <a:solidFill>
                <a:srgbClr val="303030"/>
              </a:solidFill>
              <a:effectLst/>
              <a:latin typeface="Lato"/>
            </a:rPr>
            <a:t>. </a:t>
          </a:r>
          <a:endParaRPr lang="it-IT" sz="1400" b="1" i="0" kern="1200" dirty="0">
            <a:solidFill>
              <a:srgbClr val="000000">
                <a:hueOff val="0"/>
                <a:satOff val="0"/>
                <a:lumOff val="0"/>
                <a:alphaOff val="0"/>
              </a:srgbClr>
            </a:solidFill>
            <a:latin typeface="Corbel" panose="020B0503020204020204"/>
            <a:ea typeface="+mn-ea"/>
            <a:cs typeface="+mn-cs"/>
          </a:endParaRPr>
        </a:p>
      </dgm:t>
    </dgm:pt>
    <dgm:pt modelId="{81ED5E4F-FE37-4559-B68C-27F3BFAEEB52}" type="parTrans" cxnId="{566BC9BE-ECAE-464B-BFF0-D4819B961133}">
      <dgm:prSet/>
      <dgm:spPr/>
      <dgm:t>
        <a:bodyPr/>
        <a:lstStyle/>
        <a:p>
          <a:endParaRPr lang="it-IT"/>
        </a:p>
      </dgm:t>
    </dgm:pt>
    <dgm:pt modelId="{C875B5EC-5144-4F85-A30E-6F904F84A237}" type="sibTrans" cxnId="{566BC9BE-ECAE-464B-BFF0-D4819B961133}">
      <dgm:prSet/>
      <dgm:spPr/>
      <dgm:t>
        <a:bodyPr/>
        <a:lstStyle/>
        <a:p>
          <a:endParaRPr lang="it-IT"/>
        </a:p>
      </dgm:t>
    </dgm:pt>
    <dgm:pt modelId="{01DD268B-EC1F-4945-B736-114C6EAAEF7C}">
      <dgm:prSet custT="1"/>
      <dgm:spPr>
        <a:solidFill>
          <a:schemeClr val="accent3">
            <a:lumMod val="75000"/>
          </a:schemeClr>
        </a:solidFill>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it-IT" sz="1600" dirty="0"/>
            <a:t>art. 15</a:t>
          </a:r>
        </a:p>
        <a:p>
          <a:pPr marL="0" marR="0" lvl="0" indent="0" algn="l" defTabSz="914400" eaLnBrk="1" fontAlgn="auto" latinLnBrk="0" hangingPunct="1">
            <a:lnSpc>
              <a:spcPct val="100000"/>
            </a:lnSpc>
            <a:spcBef>
              <a:spcPts val="0"/>
            </a:spcBef>
            <a:spcAft>
              <a:spcPts val="0"/>
            </a:spcAft>
            <a:buClrTx/>
            <a:buSzTx/>
            <a:buFontTx/>
            <a:buNone/>
            <a:tabLst/>
            <a:defRPr/>
          </a:pPr>
          <a:r>
            <a:rPr lang="it-IT" sz="1600" dirty="0"/>
            <a:t>D.lgs 66/2017 </a:t>
          </a:r>
        </a:p>
        <a:p>
          <a:pPr marL="0" marR="0" lvl="0" indent="0" algn="l" defTabSz="914400" eaLnBrk="1" fontAlgn="auto" latinLnBrk="0" hangingPunct="1">
            <a:lnSpc>
              <a:spcPct val="100000"/>
            </a:lnSpc>
            <a:spcBef>
              <a:spcPts val="0"/>
            </a:spcBef>
            <a:spcAft>
              <a:spcPts val="0"/>
            </a:spcAft>
            <a:buClrTx/>
            <a:buSzTx/>
            <a:buFontTx/>
            <a:buNone/>
            <a:tabLst/>
            <a:defRPr/>
          </a:pPr>
          <a:endParaRPr lang="it-IT" sz="1600" dirty="0"/>
        </a:p>
      </dgm:t>
    </dgm:pt>
    <dgm:pt modelId="{7332B403-EBF1-4C1F-959E-FE4252679C65}" type="parTrans" cxnId="{8D98FC14-41DE-48AF-B996-8A4CB2B0438D}">
      <dgm:prSet/>
      <dgm:spPr/>
      <dgm:t>
        <a:bodyPr/>
        <a:lstStyle/>
        <a:p>
          <a:endParaRPr lang="it-IT"/>
        </a:p>
      </dgm:t>
    </dgm:pt>
    <dgm:pt modelId="{50832F63-B832-484E-BFF9-BFAE9698F0C7}" type="sibTrans" cxnId="{8D98FC14-41DE-48AF-B996-8A4CB2B0438D}">
      <dgm:prSet/>
      <dgm:spPr/>
      <dgm:t>
        <a:bodyPr/>
        <a:lstStyle/>
        <a:p>
          <a:endParaRPr lang="it-IT"/>
        </a:p>
      </dgm:t>
    </dgm:pt>
    <dgm:pt modelId="{BF9271F8-5900-4445-B71D-412CE178C463}">
      <dgm:prSet phldrT="[Testo]" custT="1"/>
      <dgm:spPr>
        <a:solidFill>
          <a:schemeClr val="accent3">
            <a:lumMod val="40000"/>
            <a:lumOff val="60000"/>
            <a:alpha val="90000"/>
          </a:schemeClr>
        </a:solidFill>
      </dgm:spPr>
      <dgm:t>
        <a:bodyPr anchor="t"/>
        <a:lstStyle/>
        <a:p>
          <a:pPr marL="0" marR="0" lvl="0" indent="0" algn="l" defTabSz="914400" eaLnBrk="1" fontAlgn="auto" latinLnBrk="0" hangingPunct="1">
            <a:lnSpc>
              <a:spcPct val="100000"/>
            </a:lnSpc>
            <a:spcBef>
              <a:spcPts val="0"/>
            </a:spcBef>
            <a:spcAft>
              <a:spcPts val="0"/>
            </a:spcAft>
            <a:buClrTx/>
            <a:buSzTx/>
            <a:buFontTx/>
            <a:buNone/>
            <a:tabLst/>
            <a:defRPr/>
          </a:pPr>
          <a:r>
            <a:rPr lang="it-IT" sz="1400" b="0" i="0" kern="1200" dirty="0">
              <a:solidFill>
                <a:srgbClr val="303030"/>
              </a:solidFill>
              <a:effectLst/>
              <a:latin typeface="+mn-lt"/>
              <a:ea typeface="+mn-ea"/>
              <a:cs typeface="+mn-cs"/>
            </a:rPr>
            <a:t>Le misure di accompagnamento definite all’art. 15, infatti, stabiliscono, senza precisarle, le necessarie misure di accompagnamento per assicurare la formazione in materia di inclusione scolastica</a:t>
          </a:r>
        </a:p>
      </dgm:t>
    </dgm:pt>
    <dgm:pt modelId="{89ABE72D-875E-4A51-A215-3A8952CE84C4}" type="sibTrans" cxnId="{C4C98D13-8DDF-4912-9A2F-760C424B2BCD}">
      <dgm:prSet/>
      <dgm:spPr/>
      <dgm:t>
        <a:bodyPr/>
        <a:lstStyle/>
        <a:p>
          <a:endParaRPr lang="it-IT"/>
        </a:p>
      </dgm:t>
    </dgm:pt>
    <dgm:pt modelId="{36DEFF3C-4036-4677-9185-6F9F72A75458}" type="parTrans" cxnId="{C4C98D13-8DDF-4912-9A2F-760C424B2BCD}">
      <dgm:prSet/>
      <dgm:spPr/>
      <dgm:t>
        <a:bodyPr/>
        <a:lstStyle/>
        <a:p>
          <a:endParaRPr lang="it-IT"/>
        </a:p>
      </dgm:t>
    </dgm:pt>
    <dgm:pt modelId="{D5AAF1A6-6178-4633-B40A-DACB907C9556}">
      <dgm:prSet custT="1"/>
      <dgm:spPr>
        <a:solidFill>
          <a:schemeClr val="accent3">
            <a:lumMod val="75000"/>
          </a:schemeClr>
        </a:solidFill>
      </dgm:spPr>
      <dgm:t>
        <a:bodyPr/>
        <a:lstStyle/>
        <a:p>
          <a:pPr algn="l">
            <a:buClrTx/>
            <a:buSzTx/>
            <a:buFontTx/>
            <a:buNone/>
          </a:pPr>
          <a:r>
            <a:rPr lang="it-IT" sz="1600" dirty="0"/>
            <a:t>artt. 9 e 16</a:t>
          </a:r>
        </a:p>
        <a:p>
          <a:pPr algn="l">
            <a:buClrTx/>
            <a:buSzTx/>
            <a:buFontTx/>
            <a:buNone/>
          </a:pPr>
          <a:r>
            <a:rPr lang="pt-BR" sz="1600" dirty="0"/>
            <a:t>D.Lgs 96/2019 </a:t>
          </a:r>
          <a:endParaRPr lang="it-IT" sz="1600" dirty="0"/>
        </a:p>
      </dgm:t>
    </dgm:pt>
    <dgm:pt modelId="{420419D9-DED5-42F5-A4C0-7C990A778382}" type="sibTrans" cxnId="{FA4B176D-4CC3-4569-B17F-CC66EF59913D}">
      <dgm:prSet/>
      <dgm:spPr/>
      <dgm:t>
        <a:bodyPr/>
        <a:lstStyle/>
        <a:p>
          <a:endParaRPr lang="it-IT"/>
        </a:p>
      </dgm:t>
    </dgm:pt>
    <dgm:pt modelId="{78510374-6D17-4161-BEA8-4F8722516126}" type="parTrans" cxnId="{FA4B176D-4CC3-4569-B17F-CC66EF59913D}">
      <dgm:prSet/>
      <dgm:spPr/>
      <dgm:t>
        <a:bodyPr/>
        <a:lstStyle/>
        <a:p>
          <a:endParaRPr lang="it-IT"/>
        </a:p>
      </dgm:t>
    </dgm:pt>
    <dgm:pt modelId="{25F90469-FD8E-4EB2-B594-E26A66328629}">
      <dgm:prSet custT="1"/>
      <dgm:spPr>
        <a:solidFill>
          <a:schemeClr val="accent3">
            <a:lumMod val="40000"/>
            <a:lumOff val="60000"/>
            <a:alpha val="90000"/>
          </a:schemeClr>
        </a:solidFill>
      </dgm:spPr>
      <dgm:t>
        <a:bodyPr/>
        <a:lstStyle/>
        <a:p>
          <a:pPr marL="0" indent="0" algn="just">
            <a:buNone/>
          </a:pPr>
          <a:endParaRPr lang="it-IT" sz="1600" b="0" i="0" kern="1200" dirty="0">
            <a:solidFill>
              <a:srgbClr val="000000">
                <a:hueOff val="0"/>
                <a:satOff val="0"/>
                <a:lumOff val="0"/>
                <a:alphaOff val="0"/>
              </a:srgbClr>
            </a:solidFill>
            <a:latin typeface="Corbel" panose="020B0503020204020204"/>
            <a:ea typeface="+mn-ea"/>
            <a:cs typeface="+mn-cs"/>
          </a:endParaRPr>
        </a:p>
      </dgm:t>
    </dgm:pt>
    <dgm:pt modelId="{49CCEDF4-F470-4DD1-90BA-34940E60FF55}" type="parTrans" cxnId="{3922F87A-BDE0-4634-9E31-E5BC1DA0F7E2}">
      <dgm:prSet/>
      <dgm:spPr/>
      <dgm:t>
        <a:bodyPr/>
        <a:lstStyle/>
        <a:p>
          <a:endParaRPr lang="it-IT"/>
        </a:p>
      </dgm:t>
    </dgm:pt>
    <dgm:pt modelId="{169A58C0-11F0-430E-B73D-A4615335F3B2}" type="sibTrans" cxnId="{3922F87A-BDE0-4634-9E31-E5BC1DA0F7E2}">
      <dgm:prSet/>
      <dgm:spPr/>
      <dgm:t>
        <a:bodyPr/>
        <a:lstStyle/>
        <a:p>
          <a:endParaRPr lang="it-IT"/>
        </a:p>
      </dgm:t>
    </dgm:pt>
    <dgm:pt modelId="{35FE5BAE-7FD7-40F7-A64F-DE99406501F1}">
      <dgm:prSet custT="1"/>
      <dgm:spPr>
        <a:solidFill>
          <a:schemeClr val="accent3">
            <a:lumMod val="75000"/>
          </a:schemeClr>
        </a:solidFill>
      </dgm:spPr>
      <dgm:t>
        <a:bodyPr/>
        <a:lstStyle/>
        <a:p>
          <a:pPr algn="l">
            <a:buClrTx/>
            <a:buSzTx/>
            <a:buFontTx/>
            <a:buNone/>
          </a:pPr>
          <a:r>
            <a:rPr lang="pt-BR" sz="1600" dirty="0"/>
            <a:t>artt. 9 e 16</a:t>
          </a:r>
        </a:p>
        <a:p>
          <a:pPr algn="l">
            <a:buClrTx/>
            <a:buSzTx/>
            <a:buFontTx/>
            <a:buNone/>
          </a:pPr>
          <a:r>
            <a:rPr lang="pt-BR" sz="1600" dirty="0"/>
            <a:t>D.Lgs 96/2019, </a:t>
          </a:r>
          <a:endParaRPr lang="it-IT" sz="1600" dirty="0"/>
        </a:p>
      </dgm:t>
    </dgm:pt>
    <dgm:pt modelId="{1D0B2CE3-C365-40E0-A945-3869FC95C8C7}" type="parTrans" cxnId="{936631E3-265A-4803-BDF0-99A1A5EB60BA}">
      <dgm:prSet/>
      <dgm:spPr/>
      <dgm:t>
        <a:bodyPr/>
        <a:lstStyle/>
        <a:p>
          <a:endParaRPr lang="it-IT"/>
        </a:p>
      </dgm:t>
    </dgm:pt>
    <dgm:pt modelId="{D653C369-C230-4325-A1B0-63CDCD414D45}" type="sibTrans" cxnId="{936631E3-265A-4803-BDF0-99A1A5EB60BA}">
      <dgm:prSet/>
      <dgm:spPr/>
      <dgm:t>
        <a:bodyPr/>
        <a:lstStyle/>
        <a:p>
          <a:endParaRPr lang="it-IT"/>
        </a:p>
      </dgm:t>
    </dgm:pt>
    <dgm:pt modelId="{E623078F-ABD2-44BA-A192-B238DD551B95}">
      <dgm:prSet/>
      <dgm:spPr>
        <a:solidFill>
          <a:schemeClr val="accent3">
            <a:lumMod val="40000"/>
            <a:lumOff val="60000"/>
          </a:schemeClr>
        </a:solidFill>
      </dgm:spPr>
      <dgm:t>
        <a:bodyPr/>
        <a:lstStyle/>
        <a:p>
          <a:pPr marL="171450" indent="0" algn="ctr">
            <a:buClrTx/>
            <a:buSzTx/>
            <a:buFontTx/>
            <a:buNone/>
          </a:pPr>
          <a:endParaRPr lang="it-IT" sz="1800" kern="1200" dirty="0"/>
        </a:p>
      </dgm:t>
    </dgm:pt>
    <dgm:pt modelId="{E959F313-1FA3-438E-A673-2F20503DB0E9}" type="parTrans" cxnId="{346BCE37-C89E-48C8-917B-BD33E313F8EA}">
      <dgm:prSet/>
      <dgm:spPr/>
      <dgm:t>
        <a:bodyPr/>
        <a:lstStyle/>
        <a:p>
          <a:endParaRPr lang="it-IT"/>
        </a:p>
      </dgm:t>
    </dgm:pt>
    <dgm:pt modelId="{9D6B87BD-17AC-4FDD-9BB7-C04E7A3D91B9}" type="sibTrans" cxnId="{346BCE37-C89E-48C8-917B-BD33E313F8EA}">
      <dgm:prSet/>
      <dgm:spPr/>
      <dgm:t>
        <a:bodyPr/>
        <a:lstStyle/>
        <a:p>
          <a:endParaRPr lang="it-IT"/>
        </a:p>
      </dgm:t>
    </dgm:pt>
    <dgm:pt modelId="{3FC074EC-424A-4C14-BB57-9A0ED92FF33E}">
      <dgm:prSet custT="1"/>
      <dgm:spPr/>
      <dgm:t>
        <a:bodyPr/>
        <a:lstStyle/>
        <a:p>
          <a:pPr marL="0" indent="0" algn="l">
            <a:buClrTx/>
            <a:buSzTx/>
            <a:buFontTx/>
            <a:buNone/>
          </a:pPr>
          <a:r>
            <a:rPr lang="it-IT" sz="1400" b="0" i="0" kern="1200" dirty="0">
              <a:solidFill>
                <a:srgbClr val="000000">
                  <a:hueOff val="0"/>
                  <a:satOff val="0"/>
                  <a:lumOff val="0"/>
                  <a:alphaOff val="0"/>
                </a:srgbClr>
              </a:solidFill>
              <a:latin typeface="+mn-lt"/>
              <a:ea typeface="+mn-ea"/>
              <a:cs typeface="+mn-cs"/>
            </a:rPr>
            <a:t>La certificazione andrà sempre richiesta </a:t>
          </a:r>
          <a:r>
            <a:rPr lang="it-IT" sz="1400" b="0" i="0" kern="1200" dirty="0">
              <a:solidFill>
                <a:srgbClr val="303030"/>
              </a:solidFill>
              <a:effectLst/>
              <a:latin typeface="+mn-lt"/>
              <a:ea typeface="+mn-ea"/>
              <a:cs typeface="+mn-cs"/>
            </a:rPr>
            <a:t>all’Inps, secondo la legge 104 del 1992 e per quanto concerne la scuola questa è propedeutica per poter richiedere le misure di supporto e il docente di sostegno, l’assistenza specialistica.</a:t>
          </a:r>
        </a:p>
      </dgm:t>
    </dgm:pt>
    <dgm:pt modelId="{944AC679-603A-452D-838C-6153A426D296}" type="parTrans" cxnId="{2E274A06-29DD-4311-A9B8-34DEF2181DF1}">
      <dgm:prSet/>
      <dgm:spPr/>
      <dgm:t>
        <a:bodyPr/>
        <a:lstStyle/>
        <a:p>
          <a:endParaRPr lang="it-IT"/>
        </a:p>
      </dgm:t>
    </dgm:pt>
    <dgm:pt modelId="{7F5BD898-6B60-4527-8DD3-09CE91DF8DA4}" type="sibTrans" cxnId="{2E274A06-29DD-4311-A9B8-34DEF2181DF1}">
      <dgm:prSet/>
      <dgm:spPr/>
      <dgm:t>
        <a:bodyPr/>
        <a:lstStyle/>
        <a:p>
          <a:endParaRPr lang="it-IT"/>
        </a:p>
      </dgm:t>
    </dgm:pt>
    <dgm:pt modelId="{E44729F1-7849-46E9-9C47-F9AA5DA30E79}">
      <dgm:prSet/>
      <dgm:spPr/>
      <dgm:t>
        <a:bodyPr/>
        <a:lstStyle/>
        <a:p>
          <a:pPr marL="171450" indent="0" algn="ctr">
            <a:buClrTx/>
            <a:buSzTx/>
            <a:buFontTx/>
            <a:buNone/>
          </a:pPr>
          <a:endParaRPr lang="it-IT" sz="1800" kern="1200" dirty="0"/>
        </a:p>
      </dgm:t>
    </dgm:pt>
    <dgm:pt modelId="{73260F79-3341-4E7F-AE92-26FB1361EC58}" type="parTrans" cxnId="{56024A6A-1ED5-4289-B043-B0EB8D0E45B4}">
      <dgm:prSet/>
      <dgm:spPr/>
      <dgm:t>
        <a:bodyPr/>
        <a:lstStyle/>
        <a:p>
          <a:endParaRPr lang="it-IT"/>
        </a:p>
      </dgm:t>
    </dgm:pt>
    <dgm:pt modelId="{66F5E0BD-BC59-4005-8E2B-3B2B1ED22202}" type="sibTrans" cxnId="{56024A6A-1ED5-4289-B043-B0EB8D0E45B4}">
      <dgm:prSet/>
      <dgm:spPr/>
      <dgm:t>
        <a:bodyPr/>
        <a:lstStyle/>
        <a:p>
          <a:endParaRPr lang="it-IT"/>
        </a:p>
      </dgm:t>
    </dgm:pt>
    <dgm:pt modelId="{D136140F-FC99-4CA6-8520-AE5541C484BE}" type="pres">
      <dgm:prSet presAssocID="{677DD688-8FDD-46FE-86BF-4F06353BE47C}" presName="Name0" presStyleCnt="0">
        <dgm:presLayoutVars>
          <dgm:dir/>
          <dgm:animLvl val="lvl"/>
          <dgm:resizeHandles val="exact"/>
        </dgm:presLayoutVars>
      </dgm:prSet>
      <dgm:spPr/>
    </dgm:pt>
    <dgm:pt modelId="{2897EAEE-1525-4950-9F85-9E6F490EC82F}" type="pres">
      <dgm:prSet presAssocID="{D5AAF1A6-6178-4633-B40A-DACB907C9556}" presName="linNode" presStyleCnt="0"/>
      <dgm:spPr/>
    </dgm:pt>
    <dgm:pt modelId="{411F346C-F5AB-4979-BD13-D2C7F1FA847E}" type="pres">
      <dgm:prSet presAssocID="{D5AAF1A6-6178-4633-B40A-DACB907C9556}" presName="parentText" presStyleLbl="node1" presStyleIdx="0" presStyleCnt="4" custScaleY="23965" custLinFactNeighborY="-76">
        <dgm:presLayoutVars>
          <dgm:chMax val="1"/>
          <dgm:bulletEnabled val="1"/>
        </dgm:presLayoutVars>
      </dgm:prSet>
      <dgm:spPr/>
    </dgm:pt>
    <dgm:pt modelId="{4A4C307C-0A6E-4415-9641-46EECC159434}" type="pres">
      <dgm:prSet presAssocID="{D5AAF1A6-6178-4633-B40A-DACB907C9556}" presName="descendantText" presStyleLbl="alignAccFollowNode1" presStyleIdx="0" presStyleCnt="4" custScaleY="71907" custLinFactNeighborX="-1579" custLinFactNeighborY="-13320">
        <dgm:presLayoutVars>
          <dgm:bulletEnabled val="1"/>
        </dgm:presLayoutVars>
      </dgm:prSet>
      <dgm:spPr/>
    </dgm:pt>
    <dgm:pt modelId="{2031DAFD-7235-4D82-BB51-AACA3257F340}" type="pres">
      <dgm:prSet presAssocID="{420419D9-DED5-42F5-A4C0-7C990A778382}" presName="sp" presStyleCnt="0"/>
      <dgm:spPr/>
    </dgm:pt>
    <dgm:pt modelId="{947FEC02-027D-415F-9228-A6EA8F480A93}" type="pres">
      <dgm:prSet presAssocID="{CF7E27A8-2690-496C-BBF5-372309EB0DDC}" presName="linNode" presStyleCnt="0"/>
      <dgm:spPr/>
    </dgm:pt>
    <dgm:pt modelId="{BCFA8B5C-6D1F-4951-9DB1-3245BDB351CB}" type="pres">
      <dgm:prSet presAssocID="{CF7E27A8-2690-496C-BBF5-372309EB0DDC}" presName="parentText" presStyleLbl="node1" presStyleIdx="1" presStyleCnt="4" custScaleY="28758" custLinFactNeighborY="-1284">
        <dgm:presLayoutVars>
          <dgm:chMax val="1"/>
          <dgm:bulletEnabled val="1"/>
        </dgm:presLayoutVars>
      </dgm:prSet>
      <dgm:spPr/>
    </dgm:pt>
    <dgm:pt modelId="{4E12A174-5F74-435A-9507-E1476B9A0B49}" type="pres">
      <dgm:prSet presAssocID="{CF7E27A8-2690-496C-BBF5-372309EB0DDC}" presName="descendantText" presStyleLbl="alignAccFollowNode1" presStyleIdx="1" presStyleCnt="4" custScaleY="82858" custLinFactNeighborX="-1579" custLinFactNeighborY="-1267">
        <dgm:presLayoutVars>
          <dgm:bulletEnabled val="1"/>
        </dgm:presLayoutVars>
      </dgm:prSet>
      <dgm:spPr/>
    </dgm:pt>
    <dgm:pt modelId="{2C3CBE27-6684-4CBB-9964-B659F399236B}" type="pres">
      <dgm:prSet presAssocID="{8881F642-0E78-44C3-BA99-8219CAD63FA0}" presName="sp" presStyleCnt="0"/>
      <dgm:spPr/>
    </dgm:pt>
    <dgm:pt modelId="{4097E33F-0F58-4228-9F5A-7070B406E254}" type="pres">
      <dgm:prSet presAssocID="{01DD268B-EC1F-4945-B736-114C6EAAEF7C}" presName="linNode" presStyleCnt="0"/>
      <dgm:spPr/>
    </dgm:pt>
    <dgm:pt modelId="{CF7938E1-A75D-41D4-A010-3A0C55FD6D0C}" type="pres">
      <dgm:prSet presAssocID="{01DD268B-EC1F-4945-B736-114C6EAAEF7C}" presName="parentText" presStyleLbl="node1" presStyleIdx="2" presStyleCnt="4" custScaleY="35654" custLinFactNeighborY="-3295">
        <dgm:presLayoutVars>
          <dgm:chMax val="1"/>
          <dgm:bulletEnabled val="1"/>
        </dgm:presLayoutVars>
      </dgm:prSet>
      <dgm:spPr/>
    </dgm:pt>
    <dgm:pt modelId="{93A98706-52FA-4E3A-BE7B-E172E0E17B13}" type="pres">
      <dgm:prSet presAssocID="{01DD268B-EC1F-4945-B736-114C6EAAEF7C}" presName="descendantText" presStyleLbl="alignAccFollowNode1" presStyleIdx="2" presStyleCnt="4" custScaleX="100299" custScaleY="81400" custLinFactNeighborX="-1386" custLinFactNeighborY="-4165">
        <dgm:presLayoutVars>
          <dgm:bulletEnabled val="1"/>
        </dgm:presLayoutVars>
      </dgm:prSet>
      <dgm:spPr/>
    </dgm:pt>
    <dgm:pt modelId="{A816F862-7DDB-40A8-A462-4413329574E9}" type="pres">
      <dgm:prSet presAssocID="{50832F63-B832-484E-BFF9-BFAE9698F0C7}" presName="sp" presStyleCnt="0"/>
      <dgm:spPr/>
    </dgm:pt>
    <dgm:pt modelId="{F31F921C-F0BF-4CA0-A782-57296E4F4567}" type="pres">
      <dgm:prSet presAssocID="{35FE5BAE-7FD7-40F7-A64F-DE99406501F1}" presName="linNode" presStyleCnt="0"/>
      <dgm:spPr/>
    </dgm:pt>
    <dgm:pt modelId="{F6BEBA94-384D-4D15-BCA9-E3F400E3D283}" type="pres">
      <dgm:prSet presAssocID="{35FE5BAE-7FD7-40F7-A64F-DE99406501F1}" presName="parentText" presStyleLbl="node1" presStyleIdx="3" presStyleCnt="4" custScaleY="42778" custLinFactNeighborY="-3422">
        <dgm:presLayoutVars>
          <dgm:chMax val="1"/>
          <dgm:bulletEnabled val="1"/>
        </dgm:presLayoutVars>
      </dgm:prSet>
      <dgm:spPr/>
    </dgm:pt>
    <dgm:pt modelId="{94B99D42-1A99-4406-BAAE-67E14A4FA1E3}" type="pres">
      <dgm:prSet presAssocID="{35FE5BAE-7FD7-40F7-A64F-DE99406501F1}" presName="descendantText" presStyleLbl="alignAccFollowNode1" presStyleIdx="3" presStyleCnt="4" custScaleY="69089" custLinFactNeighborX="-1579" custLinFactNeighborY="1615">
        <dgm:presLayoutVars>
          <dgm:bulletEnabled val="1"/>
        </dgm:presLayoutVars>
      </dgm:prSet>
      <dgm:spPr/>
    </dgm:pt>
  </dgm:ptLst>
  <dgm:cxnLst>
    <dgm:cxn modelId="{2E274A06-29DD-4311-A9B8-34DEF2181DF1}" srcId="{35FE5BAE-7FD7-40F7-A64F-DE99406501F1}" destId="{3FC074EC-424A-4C14-BB57-9A0ED92FF33E}" srcOrd="1" destOrd="0" parTransId="{944AC679-603A-452D-838C-6153A426D296}" sibTransId="{7F5BD898-6B60-4527-8DD3-09CE91DF8DA4}"/>
    <dgm:cxn modelId="{C4C98D13-8DDF-4912-9A2F-760C424B2BCD}" srcId="{01DD268B-EC1F-4945-B736-114C6EAAEF7C}" destId="{BF9271F8-5900-4445-B71D-412CE178C463}" srcOrd="0" destOrd="0" parTransId="{36DEFF3C-4036-4677-9185-6F9F72A75458}" sibTransId="{89ABE72D-875E-4A51-A215-3A8952CE84C4}"/>
    <dgm:cxn modelId="{8D98FC14-41DE-48AF-B996-8A4CB2B0438D}" srcId="{677DD688-8FDD-46FE-86BF-4F06353BE47C}" destId="{01DD268B-EC1F-4945-B736-114C6EAAEF7C}" srcOrd="2" destOrd="0" parTransId="{7332B403-EBF1-4C1F-959E-FE4252679C65}" sibTransId="{50832F63-B832-484E-BFF9-BFAE9698F0C7}"/>
    <dgm:cxn modelId="{71D5EC1D-EE98-4782-A456-784FDF0BE776}" type="presOf" srcId="{CF7E27A8-2690-496C-BBF5-372309EB0DDC}" destId="{BCFA8B5C-6D1F-4951-9DB1-3245BDB351CB}" srcOrd="0" destOrd="0" presId="urn:microsoft.com/office/officeart/2005/8/layout/vList5"/>
    <dgm:cxn modelId="{3203B82D-2BE8-482B-B105-9E63D26CC2C6}" type="presOf" srcId="{25F90469-FD8E-4EB2-B594-E26A66328629}" destId="{4E12A174-5F74-435A-9507-E1476B9A0B49}" srcOrd="0" destOrd="1" presId="urn:microsoft.com/office/officeart/2005/8/layout/vList5"/>
    <dgm:cxn modelId="{346BCE37-C89E-48C8-917B-BD33E313F8EA}" srcId="{35FE5BAE-7FD7-40F7-A64F-DE99406501F1}" destId="{E623078F-ABD2-44BA-A192-B238DD551B95}" srcOrd="0" destOrd="0" parTransId="{E959F313-1FA3-438E-A673-2F20503DB0E9}" sibTransId="{9D6B87BD-17AC-4FDD-9BB7-C04E7A3D91B9}"/>
    <dgm:cxn modelId="{74337660-968C-4A8C-80C1-CB956BD33ABB}" type="presOf" srcId="{E623078F-ABD2-44BA-A192-B238DD551B95}" destId="{94B99D42-1A99-4406-BAAE-67E14A4FA1E3}" srcOrd="0" destOrd="0" presId="urn:microsoft.com/office/officeart/2005/8/layout/vList5"/>
    <dgm:cxn modelId="{56024A6A-1ED5-4289-B043-B0EB8D0E45B4}" srcId="{35FE5BAE-7FD7-40F7-A64F-DE99406501F1}" destId="{E44729F1-7849-46E9-9C47-F9AA5DA30E79}" srcOrd="2" destOrd="0" parTransId="{73260F79-3341-4E7F-AE92-26FB1361EC58}" sibTransId="{66F5E0BD-BC59-4005-8E2B-3B2B1ED22202}"/>
    <dgm:cxn modelId="{FA4B176D-4CC3-4569-B17F-CC66EF59913D}" srcId="{677DD688-8FDD-46FE-86BF-4F06353BE47C}" destId="{D5AAF1A6-6178-4633-B40A-DACB907C9556}" srcOrd="0" destOrd="0" parTransId="{78510374-6D17-4161-BEA8-4F8722516126}" sibTransId="{420419D9-DED5-42F5-A4C0-7C990A778382}"/>
    <dgm:cxn modelId="{665E1153-35DE-40E3-9594-FB6DAFD0B630}" type="presOf" srcId="{35FE5BAE-7FD7-40F7-A64F-DE99406501F1}" destId="{F6BEBA94-384D-4D15-BCA9-E3F400E3D283}" srcOrd="0" destOrd="0" presId="urn:microsoft.com/office/officeart/2005/8/layout/vList5"/>
    <dgm:cxn modelId="{39AB6255-94DA-4A79-9B7B-16341508FCF6}" type="presOf" srcId="{272A7427-37D1-4625-A262-5AB1851D2DA8}" destId="{4A4C307C-0A6E-4415-9641-46EECC159434}" srcOrd="0" destOrd="0" presId="urn:microsoft.com/office/officeart/2005/8/layout/vList5"/>
    <dgm:cxn modelId="{3922F87A-BDE0-4634-9E31-E5BC1DA0F7E2}" srcId="{CF7E27A8-2690-496C-BBF5-372309EB0DDC}" destId="{25F90469-FD8E-4EB2-B594-E26A66328629}" srcOrd="1" destOrd="0" parTransId="{49CCEDF4-F470-4DD1-90BA-34940E60FF55}" sibTransId="{169A58C0-11F0-430E-B73D-A4615335F3B2}"/>
    <dgm:cxn modelId="{954F6C9A-3D56-4F9C-B607-0A4C4C349022}" type="presOf" srcId="{3FC074EC-424A-4C14-BB57-9A0ED92FF33E}" destId="{94B99D42-1A99-4406-BAAE-67E14A4FA1E3}" srcOrd="0" destOrd="1" presId="urn:microsoft.com/office/officeart/2005/8/layout/vList5"/>
    <dgm:cxn modelId="{EF458D9E-7652-4E84-B247-0846C1A6C859}" type="presOf" srcId="{E44729F1-7849-46E9-9C47-F9AA5DA30E79}" destId="{94B99D42-1A99-4406-BAAE-67E14A4FA1E3}" srcOrd="0" destOrd="2" presId="urn:microsoft.com/office/officeart/2005/8/layout/vList5"/>
    <dgm:cxn modelId="{BDDF6EA3-23EB-4380-B89A-5E5E9CEB3982}" type="presOf" srcId="{D5AAF1A6-6178-4633-B40A-DACB907C9556}" destId="{411F346C-F5AB-4979-BD13-D2C7F1FA847E}" srcOrd="0" destOrd="0" presId="urn:microsoft.com/office/officeart/2005/8/layout/vList5"/>
    <dgm:cxn modelId="{D08F64A6-0E00-4649-A481-BD3F5041271A}" type="presOf" srcId="{677DD688-8FDD-46FE-86BF-4F06353BE47C}" destId="{D136140F-FC99-4CA6-8520-AE5541C484BE}" srcOrd="0" destOrd="0" presId="urn:microsoft.com/office/officeart/2005/8/layout/vList5"/>
    <dgm:cxn modelId="{566BC9BE-ECAE-464B-BFF0-D4819B961133}" srcId="{CF7E27A8-2690-496C-BBF5-372309EB0DDC}" destId="{4C777A20-557F-43C5-89C0-03D30DFB5A95}" srcOrd="0" destOrd="0" parTransId="{81ED5E4F-FE37-4559-B68C-27F3BFAEEB52}" sibTransId="{C875B5EC-5144-4F85-A30E-6F904F84A237}"/>
    <dgm:cxn modelId="{EB7446C9-1C74-4854-91AA-3FCFDD70427A}" type="presOf" srcId="{BF9271F8-5900-4445-B71D-412CE178C463}" destId="{93A98706-52FA-4E3A-BE7B-E172E0E17B13}" srcOrd="0" destOrd="0" presId="urn:microsoft.com/office/officeart/2005/8/layout/vList5"/>
    <dgm:cxn modelId="{FF22F8CF-BC67-4E26-ADED-83EF581880F2}" srcId="{677DD688-8FDD-46FE-86BF-4F06353BE47C}" destId="{CF7E27A8-2690-496C-BBF5-372309EB0DDC}" srcOrd="1" destOrd="0" parTransId="{554F3F9A-B215-440C-9CB7-D04840D5C575}" sibTransId="{8881F642-0E78-44C3-BA99-8219CAD63FA0}"/>
    <dgm:cxn modelId="{05A728D9-36E6-46F9-B7D5-98C57984AD04}" srcId="{D5AAF1A6-6178-4633-B40A-DACB907C9556}" destId="{272A7427-37D1-4625-A262-5AB1851D2DA8}" srcOrd="0" destOrd="0" parTransId="{75329ACB-AAA1-45F0-A759-160205F1DC5D}" sibTransId="{4A52FAD5-24C0-4888-B2C7-EB7B0C03AAE8}"/>
    <dgm:cxn modelId="{936631E3-265A-4803-BDF0-99A1A5EB60BA}" srcId="{677DD688-8FDD-46FE-86BF-4F06353BE47C}" destId="{35FE5BAE-7FD7-40F7-A64F-DE99406501F1}" srcOrd="3" destOrd="0" parTransId="{1D0B2CE3-C365-40E0-A945-3869FC95C8C7}" sibTransId="{D653C369-C230-4325-A1B0-63CDCD414D45}"/>
    <dgm:cxn modelId="{57BC23ED-9A3C-4025-AF55-7FD87318A32E}" type="presOf" srcId="{01DD268B-EC1F-4945-B736-114C6EAAEF7C}" destId="{CF7938E1-A75D-41D4-A010-3A0C55FD6D0C}" srcOrd="0" destOrd="0" presId="urn:microsoft.com/office/officeart/2005/8/layout/vList5"/>
    <dgm:cxn modelId="{63FFDFEE-4881-4718-A27E-20E195720074}" type="presOf" srcId="{4C777A20-557F-43C5-89C0-03D30DFB5A95}" destId="{4E12A174-5F74-435A-9507-E1476B9A0B49}" srcOrd="0" destOrd="0" presId="urn:microsoft.com/office/officeart/2005/8/layout/vList5"/>
    <dgm:cxn modelId="{FE899159-5B12-4059-AF8C-6D335DDB6AF4}" type="presParOf" srcId="{D136140F-FC99-4CA6-8520-AE5541C484BE}" destId="{2897EAEE-1525-4950-9F85-9E6F490EC82F}" srcOrd="0" destOrd="0" presId="urn:microsoft.com/office/officeart/2005/8/layout/vList5"/>
    <dgm:cxn modelId="{F7FB08C8-D486-4DCB-9F80-24A2B1F84BD0}" type="presParOf" srcId="{2897EAEE-1525-4950-9F85-9E6F490EC82F}" destId="{411F346C-F5AB-4979-BD13-D2C7F1FA847E}" srcOrd="0" destOrd="0" presId="urn:microsoft.com/office/officeart/2005/8/layout/vList5"/>
    <dgm:cxn modelId="{AD164635-D80E-4E57-B4BC-EC2B51E1B155}" type="presParOf" srcId="{2897EAEE-1525-4950-9F85-9E6F490EC82F}" destId="{4A4C307C-0A6E-4415-9641-46EECC159434}" srcOrd="1" destOrd="0" presId="urn:microsoft.com/office/officeart/2005/8/layout/vList5"/>
    <dgm:cxn modelId="{ADEC95F8-F619-4473-9B25-913486FB7392}" type="presParOf" srcId="{D136140F-FC99-4CA6-8520-AE5541C484BE}" destId="{2031DAFD-7235-4D82-BB51-AACA3257F340}" srcOrd="1" destOrd="0" presId="urn:microsoft.com/office/officeart/2005/8/layout/vList5"/>
    <dgm:cxn modelId="{9B123C5A-73F4-48A3-B48D-A8F7901B4FA9}" type="presParOf" srcId="{D136140F-FC99-4CA6-8520-AE5541C484BE}" destId="{947FEC02-027D-415F-9228-A6EA8F480A93}" srcOrd="2" destOrd="0" presId="urn:microsoft.com/office/officeart/2005/8/layout/vList5"/>
    <dgm:cxn modelId="{67BDFD0A-7BF8-41BB-9913-1B495E29D406}" type="presParOf" srcId="{947FEC02-027D-415F-9228-A6EA8F480A93}" destId="{BCFA8B5C-6D1F-4951-9DB1-3245BDB351CB}" srcOrd="0" destOrd="0" presId="urn:microsoft.com/office/officeart/2005/8/layout/vList5"/>
    <dgm:cxn modelId="{19650CB3-4B4A-4C2F-BA0A-1C2BF9D9CFD8}" type="presParOf" srcId="{947FEC02-027D-415F-9228-A6EA8F480A93}" destId="{4E12A174-5F74-435A-9507-E1476B9A0B49}" srcOrd="1" destOrd="0" presId="urn:microsoft.com/office/officeart/2005/8/layout/vList5"/>
    <dgm:cxn modelId="{2AA09731-AADF-4967-8C40-C991D585CCC7}" type="presParOf" srcId="{D136140F-FC99-4CA6-8520-AE5541C484BE}" destId="{2C3CBE27-6684-4CBB-9964-B659F399236B}" srcOrd="3" destOrd="0" presId="urn:microsoft.com/office/officeart/2005/8/layout/vList5"/>
    <dgm:cxn modelId="{3D117152-365C-48EF-B5D6-89EEAEEB1122}" type="presParOf" srcId="{D136140F-FC99-4CA6-8520-AE5541C484BE}" destId="{4097E33F-0F58-4228-9F5A-7070B406E254}" srcOrd="4" destOrd="0" presId="urn:microsoft.com/office/officeart/2005/8/layout/vList5"/>
    <dgm:cxn modelId="{62A0EF44-5B3E-4B4E-B8FD-B6C99CDA3DC2}" type="presParOf" srcId="{4097E33F-0F58-4228-9F5A-7070B406E254}" destId="{CF7938E1-A75D-41D4-A010-3A0C55FD6D0C}" srcOrd="0" destOrd="0" presId="urn:microsoft.com/office/officeart/2005/8/layout/vList5"/>
    <dgm:cxn modelId="{4B391555-12B1-4FDF-98C8-16354325E791}" type="presParOf" srcId="{4097E33F-0F58-4228-9F5A-7070B406E254}" destId="{93A98706-52FA-4E3A-BE7B-E172E0E17B13}" srcOrd="1" destOrd="0" presId="urn:microsoft.com/office/officeart/2005/8/layout/vList5"/>
    <dgm:cxn modelId="{7C602353-5478-4B3A-A927-E8EF7F45E092}" type="presParOf" srcId="{D136140F-FC99-4CA6-8520-AE5541C484BE}" destId="{A816F862-7DDB-40A8-A462-4413329574E9}" srcOrd="5" destOrd="0" presId="urn:microsoft.com/office/officeart/2005/8/layout/vList5"/>
    <dgm:cxn modelId="{23FC4966-A4F8-47A9-A3EF-65EB019DEE12}" type="presParOf" srcId="{D136140F-FC99-4CA6-8520-AE5541C484BE}" destId="{F31F921C-F0BF-4CA0-A782-57296E4F4567}" srcOrd="6" destOrd="0" presId="urn:microsoft.com/office/officeart/2005/8/layout/vList5"/>
    <dgm:cxn modelId="{B358679A-7158-4D3C-B35F-F8B9026F548F}" type="presParOf" srcId="{F31F921C-F0BF-4CA0-A782-57296E4F4567}" destId="{F6BEBA94-384D-4D15-BCA9-E3F400E3D283}" srcOrd="0" destOrd="0" presId="urn:microsoft.com/office/officeart/2005/8/layout/vList5"/>
    <dgm:cxn modelId="{EB202FA3-17CA-4550-8B44-157FC93C92B5}" type="presParOf" srcId="{F31F921C-F0BF-4CA0-A782-57296E4F4567}" destId="{94B99D42-1A99-4406-BAAE-67E14A4FA1E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272A7427-37D1-4625-A262-5AB1851D2DA8}">
      <dgm:prSet phldrT="[Testo]" custT="1"/>
      <dgm:spPr>
        <a:solidFill>
          <a:srgbClr val="BFABF7">
            <a:alpha val="89804"/>
          </a:srgbClr>
        </a:solidFill>
      </dgm:spPr>
      <dgm:t>
        <a:bodyPr anchor="t"/>
        <a:lstStyle/>
        <a:p>
          <a:pPr marL="0" indent="0" algn="just">
            <a:buNone/>
          </a:pPr>
          <a:r>
            <a:rPr lang="it-IT" sz="1500" b="1" dirty="0"/>
            <a:t>Composizione e Funzionamento del GLO</a:t>
          </a:r>
          <a:endParaRPr lang="it-IT" sz="1500" dirty="0"/>
        </a:p>
      </dgm:t>
    </dgm:pt>
    <dgm:pt modelId="{75329ACB-AAA1-45F0-A759-160205F1DC5D}" type="parTrans" cxnId="{05A728D9-36E6-46F9-B7D5-98C57984AD04}">
      <dgm:prSet/>
      <dgm:spPr/>
      <dgm:t>
        <a:bodyPr/>
        <a:lstStyle/>
        <a:p>
          <a:endParaRPr lang="it-IT"/>
        </a:p>
      </dgm:t>
    </dgm:pt>
    <dgm:pt modelId="{4A52FAD5-24C0-4888-B2C7-EB7B0C03AAE8}" type="sibTrans" cxnId="{05A728D9-36E6-46F9-B7D5-98C57984AD04}">
      <dgm:prSet/>
      <dgm:spPr/>
      <dgm:t>
        <a:bodyPr/>
        <a:lstStyle/>
        <a:p>
          <a:endParaRPr lang="it-IT"/>
        </a:p>
      </dgm:t>
    </dgm:pt>
    <dgm:pt modelId="{D5AAF1A6-6178-4633-B40A-DACB907C9556}">
      <dgm:prSet custT="1"/>
      <dgm:spPr>
        <a:solidFill>
          <a:srgbClr val="7030A0"/>
        </a:solidFill>
      </dgm:spPr>
      <dgm:t>
        <a:bodyPr/>
        <a:lstStyle/>
        <a:p>
          <a:pPr algn="l"/>
          <a:r>
            <a:rPr lang="it-IT" sz="1600" b="0" i="0" dirty="0"/>
            <a:t>artt. 3-4 </a:t>
          </a:r>
        </a:p>
        <a:p>
          <a:pPr algn="l"/>
          <a:r>
            <a:rPr lang="it-IT" sz="1600" b="0" i="0" dirty="0"/>
            <a:t>D.I. n. 182/2020</a:t>
          </a:r>
          <a:endParaRPr lang="it-IT" sz="1600" b="0" dirty="0"/>
        </a:p>
      </dgm:t>
    </dgm:pt>
    <dgm:pt modelId="{420419D9-DED5-42F5-A4C0-7C990A778382}" type="sibTrans" cxnId="{FA4B176D-4CC3-4569-B17F-CC66EF59913D}">
      <dgm:prSet/>
      <dgm:spPr/>
      <dgm:t>
        <a:bodyPr/>
        <a:lstStyle/>
        <a:p>
          <a:endParaRPr lang="it-IT"/>
        </a:p>
      </dgm:t>
    </dgm:pt>
    <dgm:pt modelId="{78510374-6D17-4161-BEA8-4F8722516126}" type="parTrans" cxnId="{FA4B176D-4CC3-4569-B17F-CC66EF59913D}">
      <dgm:prSet/>
      <dgm:spPr/>
      <dgm:t>
        <a:bodyPr/>
        <a:lstStyle/>
        <a:p>
          <a:endParaRPr lang="it-IT"/>
        </a:p>
      </dgm:t>
    </dgm:pt>
    <dgm:pt modelId="{F19BEEDB-C640-4EA6-B1F8-564BE7BE5DA8}">
      <dgm:prSet custT="1"/>
      <dgm:spPr/>
      <dgm:t>
        <a:bodyPr/>
        <a:lstStyle/>
        <a:p>
          <a:pPr marL="0" indent="0" algn="just">
            <a:buNone/>
          </a:pPr>
          <a:r>
            <a:rPr lang="it-IT" sz="1500" b="0" dirty="0"/>
            <a:t>Esso è composto da:</a:t>
          </a:r>
        </a:p>
      </dgm:t>
    </dgm:pt>
    <dgm:pt modelId="{886CE877-361D-4972-AFF6-13FC6E6565AB}" type="parTrans" cxnId="{4180E426-C13D-41C4-870A-059BF2540247}">
      <dgm:prSet/>
      <dgm:spPr/>
      <dgm:t>
        <a:bodyPr/>
        <a:lstStyle/>
        <a:p>
          <a:endParaRPr lang="it-IT"/>
        </a:p>
      </dgm:t>
    </dgm:pt>
    <dgm:pt modelId="{94B75127-7476-4D9D-881A-A46F7861DF9D}" type="sibTrans" cxnId="{4180E426-C13D-41C4-870A-059BF2540247}">
      <dgm:prSet/>
      <dgm:spPr/>
      <dgm:t>
        <a:bodyPr/>
        <a:lstStyle/>
        <a:p>
          <a:endParaRPr lang="it-IT"/>
        </a:p>
      </dgm:t>
    </dgm:pt>
    <dgm:pt modelId="{23D8A72D-7B7F-4FAA-A25A-4955C40E0085}">
      <dgm:prSet custT="1"/>
      <dgm:spPr/>
      <dgm:t>
        <a:bodyPr/>
        <a:lstStyle/>
        <a:p>
          <a:pPr marL="176213" indent="-176213" algn="l">
            <a:buFont typeface="Arial" panose="020B0604020202020204" pitchFamily="34" charset="0"/>
            <a:buChar char="•"/>
          </a:pPr>
          <a:r>
            <a:rPr lang="it-IT" sz="1500" b="0" dirty="0"/>
            <a:t>Il consiglio di classe o team docenti, compresi gli insegnanti di sostegno (il legislatore tiene a specificarlo al c. 1), </a:t>
          </a:r>
        </a:p>
      </dgm:t>
    </dgm:pt>
    <dgm:pt modelId="{F9EA2EC8-6EBE-4F8B-A02E-5365CF668CC9}" type="parTrans" cxnId="{5AD79B3F-A5FD-41DC-8063-BB1A76A6A6D0}">
      <dgm:prSet/>
      <dgm:spPr/>
      <dgm:t>
        <a:bodyPr/>
        <a:lstStyle/>
        <a:p>
          <a:endParaRPr lang="it-IT"/>
        </a:p>
      </dgm:t>
    </dgm:pt>
    <dgm:pt modelId="{E593B07A-4F94-4A66-8C3C-DC39B8CC4F1D}" type="sibTrans" cxnId="{5AD79B3F-A5FD-41DC-8063-BB1A76A6A6D0}">
      <dgm:prSet/>
      <dgm:spPr/>
      <dgm:t>
        <a:bodyPr/>
        <a:lstStyle/>
        <a:p>
          <a:endParaRPr lang="it-IT"/>
        </a:p>
      </dgm:t>
    </dgm:pt>
    <dgm:pt modelId="{365EBC0A-26FD-43B5-8A6C-0BFDD8AB20C2}">
      <dgm:prSet custT="1"/>
      <dgm:spPr/>
      <dgm:t>
        <a:bodyPr/>
        <a:lstStyle/>
        <a:p>
          <a:pPr marL="176213" indent="-176213" algn="l">
            <a:buFont typeface="Arial" panose="020B0604020202020204" pitchFamily="34" charset="0"/>
            <a:buChar char="•"/>
          </a:pPr>
          <a:r>
            <a:rPr lang="it-IT" sz="1500" b="0" dirty="0"/>
            <a:t>Le figure professionali interne ed esterne alla scuola, </a:t>
          </a:r>
        </a:p>
      </dgm:t>
    </dgm:pt>
    <dgm:pt modelId="{3977FB4B-B522-40CC-98FF-11D31DA0312A}" type="parTrans" cxnId="{AD0FDA50-4C57-4A8B-BEBD-412C9EF15795}">
      <dgm:prSet/>
      <dgm:spPr/>
      <dgm:t>
        <a:bodyPr/>
        <a:lstStyle/>
        <a:p>
          <a:endParaRPr lang="it-IT"/>
        </a:p>
      </dgm:t>
    </dgm:pt>
    <dgm:pt modelId="{C13CCE14-BD25-4447-A8C5-007CB47E1399}" type="sibTrans" cxnId="{AD0FDA50-4C57-4A8B-BEBD-412C9EF15795}">
      <dgm:prSet/>
      <dgm:spPr/>
      <dgm:t>
        <a:bodyPr/>
        <a:lstStyle/>
        <a:p>
          <a:endParaRPr lang="it-IT"/>
        </a:p>
      </dgm:t>
    </dgm:pt>
    <dgm:pt modelId="{0D9DF3BE-3E78-468C-98C1-44158042D43C}">
      <dgm:prSet custT="1"/>
      <dgm:spPr/>
      <dgm:t>
        <a:bodyPr/>
        <a:lstStyle/>
        <a:p>
          <a:pPr marL="176213" indent="-176213" algn="l">
            <a:buFont typeface="Arial" panose="020B0604020202020204" pitchFamily="34" charset="0"/>
            <a:buChar char="•"/>
          </a:pPr>
          <a:r>
            <a:rPr lang="it-IT" sz="1500" b="0" dirty="0"/>
            <a:t>I genitori dell’alunno con disabilità, </a:t>
          </a:r>
        </a:p>
      </dgm:t>
    </dgm:pt>
    <dgm:pt modelId="{6835D41C-7CEF-4A93-A8A8-6B3823334780}" type="parTrans" cxnId="{CD4FFB3E-2D04-470C-B63E-B6B02A697804}">
      <dgm:prSet/>
      <dgm:spPr/>
      <dgm:t>
        <a:bodyPr/>
        <a:lstStyle/>
        <a:p>
          <a:endParaRPr lang="it-IT"/>
        </a:p>
      </dgm:t>
    </dgm:pt>
    <dgm:pt modelId="{A6E74FAA-A303-41F2-96DF-2AAC752DDFB1}" type="sibTrans" cxnId="{CD4FFB3E-2D04-470C-B63E-B6B02A697804}">
      <dgm:prSet/>
      <dgm:spPr/>
      <dgm:t>
        <a:bodyPr/>
        <a:lstStyle/>
        <a:p>
          <a:endParaRPr lang="it-IT"/>
        </a:p>
      </dgm:t>
    </dgm:pt>
    <dgm:pt modelId="{478FB6DA-6824-4B5F-8906-E1C075DD2125}">
      <dgm:prSet custT="1"/>
      <dgm:spPr/>
      <dgm:t>
        <a:bodyPr/>
        <a:lstStyle/>
        <a:p>
          <a:pPr marL="176213" indent="-176213" algn="l">
            <a:buFont typeface="Arial" panose="020B0604020202020204" pitchFamily="34" charset="0"/>
            <a:buChar char="•"/>
          </a:pPr>
          <a:r>
            <a:rPr lang="it-IT" sz="1500" b="0" dirty="0"/>
            <a:t>L’Unità di Valutazione Multidisciplinare (UVM, citata come UMV nel decreto in esame) dell’Azienda Sanitaria Locale (ASL) di residenza dell’alunno con disabilità, che “prende in carico l’alunno dal momento della visita medica” (art. 3, c. 3), </a:t>
          </a:r>
        </a:p>
      </dgm:t>
    </dgm:pt>
    <dgm:pt modelId="{F7661482-A3AC-4C56-9EF8-2E78D85C4B16}" type="parTrans" cxnId="{C26483F7-8A6B-4AE1-ACC6-AA95ED4C72A3}">
      <dgm:prSet/>
      <dgm:spPr/>
      <dgm:t>
        <a:bodyPr/>
        <a:lstStyle/>
        <a:p>
          <a:endParaRPr lang="it-IT"/>
        </a:p>
      </dgm:t>
    </dgm:pt>
    <dgm:pt modelId="{B9409431-70DF-4D98-A045-7AC08602F89E}" type="sibTrans" cxnId="{C26483F7-8A6B-4AE1-ACC6-AA95ED4C72A3}">
      <dgm:prSet/>
      <dgm:spPr/>
      <dgm:t>
        <a:bodyPr/>
        <a:lstStyle/>
        <a:p>
          <a:endParaRPr lang="it-IT"/>
        </a:p>
      </dgm:t>
    </dgm:pt>
    <dgm:pt modelId="{538F670C-8914-4DF5-8F28-98C7B6DAA186}">
      <dgm:prSet custT="1"/>
      <dgm:spPr/>
      <dgm:t>
        <a:bodyPr/>
        <a:lstStyle/>
        <a:p>
          <a:pPr marL="176213" indent="-176213" algn="l">
            <a:buFont typeface="Arial" panose="020B0604020202020204" pitchFamily="34" charset="0"/>
            <a:buChar char="•"/>
          </a:pPr>
          <a:r>
            <a:rPr lang="it-IT" sz="1500" b="0" dirty="0"/>
            <a:t>ed è assicurata la partecipazione dell’alunno con disabilità in virtù del principio di autodeterminazione (c. 4). </a:t>
          </a:r>
        </a:p>
      </dgm:t>
    </dgm:pt>
    <dgm:pt modelId="{5A195E38-263B-460D-A283-3BBAA9376227}" type="parTrans" cxnId="{83EB38E3-5662-4D98-B358-C791F9A26679}">
      <dgm:prSet/>
      <dgm:spPr/>
      <dgm:t>
        <a:bodyPr/>
        <a:lstStyle/>
        <a:p>
          <a:endParaRPr lang="it-IT"/>
        </a:p>
      </dgm:t>
    </dgm:pt>
    <dgm:pt modelId="{F0E17E6B-1A4C-4322-98A2-585F5D111A8D}" type="sibTrans" cxnId="{83EB38E3-5662-4D98-B358-C791F9A26679}">
      <dgm:prSet/>
      <dgm:spPr/>
      <dgm:t>
        <a:bodyPr/>
        <a:lstStyle/>
        <a:p>
          <a:endParaRPr lang="it-IT"/>
        </a:p>
      </dgm:t>
    </dgm:pt>
    <dgm:pt modelId="{D136140F-FC99-4CA6-8520-AE5541C484BE}" type="pres">
      <dgm:prSet presAssocID="{677DD688-8FDD-46FE-86BF-4F06353BE47C}" presName="Name0" presStyleCnt="0">
        <dgm:presLayoutVars>
          <dgm:dir/>
          <dgm:animLvl val="lvl"/>
          <dgm:resizeHandles val="exact"/>
        </dgm:presLayoutVars>
      </dgm:prSet>
      <dgm:spPr/>
    </dgm:pt>
    <dgm:pt modelId="{2897EAEE-1525-4950-9F85-9E6F490EC82F}" type="pres">
      <dgm:prSet presAssocID="{D5AAF1A6-6178-4633-B40A-DACB907C9556}" presName="linNode" presStyleCnt="0"/>
      <dgm:spPr/>
    </dgm:pt>
    <dgm:pt modelId="{411F346C-F5AB-4979-BD13-D2C7F1FA847E}" type="pres">
      <dgm:prSet presAssocID="{D5AAF1A6-6178-4633-B40A-DACB907C9556}" presName="parentText" presStyleLbl="node1" presStyleIdx="0" presStyleCnt="1" custScaleY="18561" custLinFactNeighborY="-14519">
        <dgm:presLayoutVars>
          <dgm:chMax val="1"/>
          <dgm:bulletEnabled val="1"/>
        </dgm:presLayoutVars>
      </dgm:prSet>
      <dgm:spPr/>
    </dgm:pt>
    <dgm:pt modelId="{23139CCD-B04F-45B2-943A-169332053998}" type="pres">
      <dgm:prSet presAssocID="{D5AAF1A6-6178-4633-B40A-DACB907C9556}" presName="descendantText" presStyleLbl="alignAccFollowNode1" presStyleIdx="0" presStyleCnt="1" custScaleY="117207" custLinFactNeighborX="1702" custLinFactNeighborY="214">
        <dgm:presLayoutVars>
          <dgm:bulletEnabled val="1"/>
        </dgm:presLayoutVars>
      </dgm:prSet>
      <dgm:spPr/>
    </dgm:pt>
  </dgm:ptLst>
  <dgm:cxnLst>
    <dgm:cxn modelId="{35BBC606-44F7-4686-9007-2D3BD3E213CD}" type="presOf" srcId="{F19BEEDB-C640-4EA6-B1F8-564BE7BE5DA8}" destId="{23139CCD-B04F-45B2-943A-169332053998}" srcOrd="0" destOrd="1" presId="urn:microsoft.com/office/officeart/2005/8/layout/vList5"/>
    <dgm:cxn modelId="{6BF49226-FCB3-4F43-911A-1D962BB3EBF6}" type="presOf" srcId="{23D8A72D-7B7F-4FAA-A25A-4955C40E0085}" destId="{23139CCD-B04F-45B2-943A-169332053998}" srcOrd="0" destOrd="2" presId="urn:microsoft.com/office/officeart/2005/8/layout/vList5"/>
    <dgm:cxn modelId="{4180E426-C13D-41C4-870A-059BF2540247}" srcId="{D5AAF1A6-6178-4633-B40A-DACB907C9556}" destId="{F19BEEDB-C640-4EA6-B1F8-564BE7BE5DA8}" srcOrd="1" destOrd="0" parTransId="{886CE877-361D-4972-AFF6-13FC6E6565AB}" sibTransId="{94B75127-7476-4D9D-881A-A46F7861DF9D}"/>
    <dgm:cxn modelId="{CD4FFB3E-2D04-470C-B63E-B6B02A697804}" srcId="{D5AAF1A6-6178-4633-B40A-DACB907C9556}" destId="{0D9DF3BE-3E78-468C-98C1-44158042D43C}" srcOrd="4" destOrd="0" parTransId="{6835D41C-7CEF-4A93-A8A8-6B3823334780}" sibTransId="{A6E74FAA-A303-41F2-96DF-2AAC752DDFB1}"/>
    <dgm:cxn modelId="{5AD79B3F-A5FD-41DC-8063-BB1A76A6A6D0}" srcId="{D5AAF1A6-6178-4633-B40A-DACB907C9556}" destId="{23D8A72D-7B7F-4FAA-A25A-4955C40E0085}" srcOrd="2" destOrd="0" parTransId="{F9EA2EC8-6EBE-4F8B-A02E-5365CF668CC9}" sibTransId="{E593B07A-4F94-4A66-8C3C-DC39B8CC4F1D}"/>
    <dgm:cxn modelId="{05BC8463-0BB5-4B41-8EE3-94BE3DA3F005}" type="presOf" srcId="{365EBC0A-26FD-43B5-8A6C-0BFDD8AB20C2}" destId="{23139CCD-B04F-45B2-943A-169332053998}" srcOrd="0" destOrd="3" presId="urn:microsoft.com/office/officeart/2005/8/layout/vList5"/>
    <dgm:cxn modelId="{DF27226B-DB5F-4307-BE61-5753571E0470}" type="presOf" srcId="{538F670C-8914-4DF5-8F28-98C7B6DAA186}" destId="{23139CCD-B04F-45B2-943A-169332053998}" srcOrd="0" destOrd="6" presId="urn:microsoft.com/office/officeart/2005/8/layout/vList5"/>
    <dgm:cxn modelId="{FA4B176D-4CC3-4569-B17F-CC66EF59913D}" srcId="{677DD688-8FDD-46FE-86BF-4F06353BE47C}" destId="{D5AAF1A6-6178-4633-B40A-DACB907C9556}" srcOrd="0" destOrd="0" parTransId="{78510374-6D17-4161-BEA8-4F8722516126}" sibTransId="{420419D9-DED5-42F5-A4C0-7C990A778382}"/>
    <dgm:cxn modelId="{AD0FDA50-4C57-4A8B-BEBD-412C9EF15795}" srcId="{D5AAF1A6-6178-4633-B40A-DACB907C9556}" destId="{365EBC0A-26FD-43B5-8A6C-0BFDD8AB20C2}" srcOrd="3" destOrd="0" parTransId="{3977FB4B-B522-40CC-98FF-11D31DA0312A}" sibTransId="{C13CCE14-BD25-4447-A8C5-007CB47E1399}"/>
    <dgm:cxn modelId="{D2A7BB58-9E55-42B4-80FE-8CF4AB0A456D}" type="presOf" srcId="{0D9DF3BE-3E78-468C-98C1-44158042D43C}" destId="{23139CCD-B04F-45B2-943A-169332053998}" srcOrd="0" destOrd="4" presId="urn:microsoft.com/office/officeart/2005/8/layout/vList5"/>
    <dgm:cxn modelId="{BDDF6EA3-23EB-4380-B89A-5E5E9CEB3982}" type="presOf" srcId="{D5AAF1A6-6178-4633-B40A-DACB907C9556}" destId="{411F346C-F5AB-4979-BD13-D2C7F1FA847E}" srcOrd="0" destOrd="0" presId="urn:microsoft.com/office/officeart/2005/8/layout/vList5"/>
    <dgm:cxn modelId="{D08F64A6-0E00-4649-A481-BD3F5041271A}" type="presOf" srcId="{677DD688-8FDD-46FE-86BF-4F06353BE47C}" destId="{D136140F-FC99-4CA6-8520-AE5541C484BE}" srcOrd="0" destOrd="0" presId="urn:microsoft.com/office/officeart/2005/8/layout/vList5"/>
    <dgm:cxn modelId="{F0DAF5D3-58DF-407C-94D5-238212C1C726}" type="presOf" srcId="{272A7427-37D1-4625-A262-5AB1851D2DA8}" destId="{23139CCD-B04F-45B2-943A-169332053998}" srcOrd="0" destOrd="0" presId="urn:microsoft.com/office/officeart/2005/8/layout/vList5"/>
    <dgm:cxn modelId="{05A728D9-36E6-46F9-B7D5-98C57984AD04}" srcId="{D5AAF1A6-6178-4633-B40A-DACB907C9556}" destId="{272A7427-37D1-4625-A262-5AB1851D2DA8}" srcOrd="0" destOrd="0" parTransId="{75329ACB-AAA1-45F0-A759-160205F1DC5D}" sibTransId="{4A52FAD5-24C0-4888-B2C7-EB7B0C03AAE8}"/>
    <dgm:cxn modelId="{83EB38E3-5662-4D98-B358-C791F9A26679}" srcId="{D5AAF1A6-6178-4633-B40A-DACB907C9556}" destId="{538F670C-8914-4DF5-8F28-98C7B6DAA186}" srcOrd="6" destOrd="0" parTransId="{5A195E38-263B-460D-A283-3BBAA9376227}" sibTransId="{F0E17E6B-1A4C-4322-98A2-585F5D111A8D}"/>
    <dgm:cxn modelId="{C26483F7-8A6B-4AE1-ACC6-AA95ED4C72A3}" srcId="{D5AAF1A6-6178-4633-B40A-DACB907C9556}" destId="{478FB6DA-6824-4B5F-8906-E1C075DD2125}" srcOrd="5" destOrd="0" parTransId="{F7661482-A3AC-4C56-9EF8-2E78D85C4B16}" sibTransId="{B9409431-70DF-4D98-A045-7AC08602F89E}"/>
    <dgm:cxn modelId="{DB6F90FA-F640-4207-8C93-D8CCE8598DF7}" type="presOf" srcId="{478FB6DA-6824-4B5F-8906-E1C075DD2125}" destId="{23139CCD-B04F-45B2-943A-169332053998}" srcOrd="0" destOrd="5" presId="urn:microsoft.com/office/officeart/2005/8/layout/vList5"/>
    <dgm:cxn modelId="{FE899159-5B12-4059-AF8C-6D335DDB6AF4}" type="presParOf" srcId="{D136140F-FC99-4CA6-8520-AE5541C484BE}" destId="{2897EAEE-1525-4950-9F85-9E6F490EC82F}" srcOrd="0" destOrd="0" presId="urn:microsoft.com/office/officeart/2005/8/layout/vList5"/>
    <dgm:cxn modelId="{F7FB08C8-D486-4DCB-9F80-24A2B1F84BD0}" type="presParOf" srcId="{2897EAEE-1525-4950-9F85-9E6F490EC82F}" destId="{411F346C-F5AB-4979-BD13-D2C7F1FA847E}" srcOrd="0" destOrd="0" presId="urn:microsoft.com/office/officeart/2005/8/layout/vList5"/>
    <dgm:cxn modelId="{EA601E55-2C8E-47F2-A261-84043968A6F2}" type="presParOf" srcId="{2897EAEE-1525-4950-9F85-9E6F490EC82F}" destId="{23139CCD-B04F-45B2-943A-16933205399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272A7427-37D1-4625-A262-5AB1851D2DA8}">
      <dgm:prSet phldrT="[Testo]" custT="1"/>
      <dgm:spPr>
        <a:solidFill>
          <a:srgbClr val="BFABF7">
            <a:alpha val="89804"/>
          </a:srgbClr>
        </a:solidFill>
      </dgm:spPr>
      <dgm:t>
        <a:bodyPr anchor="t"/>
        <a:lstStyle/>
        <a:p>
          <a:pPr marL="0" indent="0" algn="l">
            <a:buNone/>
          </a:pPr>
          <a:r>
            <a:rPr lang="it-IT" sz="1300" b="0" dirty="0"/>
            <a:t>L’articolo aggiunge </a:t>
          </a:r>
          <a:r>
            <a:rPr lang="it-IT" sz="1300" b="1" dirty="0"/>
            <a:t>alcune precisazioni in merito a composizione del gruppo,</a:t>
          </a:r>
          <a:r>
            <a:rPr lang="it-IT" sz="1300" b="0" dirty="0"/>
            <a:t> </a:t>
          </a:r>
          <a:r>
            <a:rPr lang="it-IT" sz="1300" b="1" dirty="0"/>
            <a:t>competenze dei membri del GLO </a:t>
          </a:r>
          <a:r>
            <a:rPr lang="it-IT" sz="1300" b="0" dirty="0"/>
            <a:t>e casi particolari:</a:t>
          </a:r>
          <a:endParaRPr lang="it-IT" sz="1300" dirty="0"/>
        </a:p>
      </dgm:t>
    </dgm:pt>
    <dgm:pt modelId="{75329ACB-AAA1-45F0-A759-160205F1DC5D}" type="parTrans" cxnId="{05A728D9-36E6-46F9-B7D5-98C57984AD04}">
      <dgm:prSet/>
      <dgm:spPr/>
      <dgm:t>
        <a:bodyPr/>
        <a:lstStyle/>
        <a:p>
          <a:endParaRPr lang="it-IT"/>
        </a:p>
      </dgm:t>
    </dgm:pt>
    <dgm:pt modelId="{4A52FAD5-24C0-4888-B2C7-EB7B0C03AAE8}" type="sibTrans" cxnId="{05A728D9-36E6-46F9-B7D5-98C57984AD04}">
      <dgm:prSet/>
      <dgm:spPr/>
      <dgm:t>
        <a:bodyPr/>
        <a:lstStyle/>
        <a:p>
          <a:endParaRPr lang="it-IT"/>
        </a:p>
      </dgm:t>
    </dgm:pt>
    <dgm:pt modelId="{D5AAF1A6-6178-4633-B40A-DACB907C9556}">
      <dgm:prSet custT="1"/>
      <dgm:spPr>
        <a:solidFill>
          <a:srgbClr val="7030A0"/>
        </a:solidFill>
      </dgm:spPr>
      <dgm:t>
        <a:bodyPr/>
        <a:lstStyle/>
        <a:p>
          <a:pPr algn="l"/>
          <a:r>
            <a:rPr lang="it-IT" sz="1600" b="0" i="0" dirty="0"/>
            <a:t>artt. 3-4 </a:t>
          </a:r>
        </a:p>
        <a:p>
          <a:pPr algn="l"/>
          <a:r>
            <a:rPr lang="it-IT" sz="1600" b="0" i="0" dirty="0"/>
            <a:t>D.I. n. 182/2020</a:t>
          </a:r>
          <a:endParaRPr lang="it-IT" sz="1600" b="0" dirty="0"/>
        </a:p>
      </dgm:t>
    </dgm:pt>
    <dgm:pt modelId="{420419D9-DED5-42F5-A4C0-7C990A778382}" type="sibTrans" cxnId="{FA4B176D-4CC3-4569-B17F-CC66EF59913D}">
      <dgm:prSet/>
      <dgm:spPr/>
      <dgm:t>
        <a:bodyPr/>
        <a:lstStyle/>
        <a:p>
          <a:endParaRPr lang="it-IT"/>
        </a:p>
      </dgm:t>
    </dgm:pt>
    <dgm:pt modelId="{78510374-6D17-4161-BEA8-4F8722516126}" type="parTrans" cxnId="{FA4B176D-4CC3-4569-B17F-CC66EF59913D}">
      <dgm:prSet/>
      <dgm:spPr/>
      <dgm:t>
        <a:bodyPr/>
        <a:lstStyle/>
        <a:p>
          <a:endParaRPr lang="it-IT"/>
        </a:p>
      </dgm:t>
    </dgm:pt>
    <dgm:pt modelId="{93B20934-20B5-4553-8543-FD233BD391AD}">
      <dgm:prSet custT="1"/>
      <dgm:spPr/>
      <dgm:t>
        <a:bodyPr/>
        <a:lstStyle/>
        <a:p>
          <a:pPr marL="176213" indent="-176213" algn="l">
            <a:buFont typeface="Arial" panose="020B0604020202020204" pitchFamily="34" charset="0"/>
            <a:buChar char="•"/>
            <a:tabLst>
              <a:tab pos="265113" algn="l"/>
            </a:tabLst>
          </a:pPr>
          <a:r>
            <a:rPr lang="it-IT" sz="1300" b="1" i="0" dirty="0">
              <a:solidFill>
                <a:srgbClr val="2B2B2B"/>
              </a:solidFill>
              <a:effectLst/>
              <a:latin typeface="inherit"/>
            </a:rPr>
            <a:t>I genitori </a:t>
          </a:r>
          <a:r>
            <a:rPr lang="it-IT" sz="1300" b="0" i="0" dirty="0">
              <a:solidFill>
                <a:srgbClr val="2B2B2B"/>
              </a:solidFill>
              <a:effectLst/>
              <a:latin typeface="inherit"/>
            </a:rPr>
            <a:t>interagiscono con corpo docente e UVM “ai fini del necessario supporto” (art. 3, c. 2), sottolineando il ruolo chiave della famiglia all’interno della co-progettazione educativa e didattica. I genitori, inoltre, possono addirittura indicare la partecipazione al GLO di “non più di un esperto”, previa autorizzazione da parte del Dirigente Scolastico (art. 3, c. 6).</a:t>
          </a:r>
          <a:endParaRPr lang="it-IT" sz="1300" b="0" dirty="0"/>
        </a:p>
      </dgm:t>
    </dgm:pt>
    <dgm:pt modelId="{8E3AF642-FAF0-45BD-B061-F7806FDE76D3}" type="sibTrans" cxnId="{B9C5AF20-B829-414B-9895-F5E3388A718A}">
      <dgm:prSet/>
      <dgm:spPr/>
      <dgm:t>
        <a:bodyPr/>
        <a:lstStyle/>
        <a:p>
          <a:endParaRPr lang="it-IT"/>
        </a:p>
      </dgm:t>
    </dgm:pt>
    <dgm:pt modelId="{E15E6676-4568-4576-9340-10707DA3F320}" type="parTrans" cxnId="{B9C5AF20-B829-414B-9895-F5E3388A718A}">
      <dgm:prSet/>
      <dgm:spPr/>
      <dgm:t>
        <a:bodyPr/>
        <a:lstStyle/>
        <a:p>
          <a:endParaRPr lang="it-IT"/>
        </a:p>
      </dgm:t>
    </dgm:pt>
    <dgm:pt modelId="{1EFC5F82-77FD-4F3F-9B6C-70AB479EBA56}">
      <dgm:prSet custT="1"/>
      <dgm:spPr/>
      <dgm:t>
        <a:bodyPr/>
        <a:lstStyle/>
        <a:p>
          <a:pPr marL="176213" indent="-176213" algn="l">
            <a:buFont typeface="Arial" panose="020B0604020202020204" pitchFamily="34" charset="0"/>
            <a:buChar char="•"/>
            <a:tabLst>
              <a:tab pos="265113" algn="l"/>
            </a:tabLst>
          </a:pPr>
          <a:r>
            <a:rPr lang="it-IT" sz="1300" b="1" dirty="0"/>
            <a:t>L’ASL</a:t>
          </a:r>
          <a:r>
            <a:rPr lang="it-IT" sz="1300" b="0" dirty="0"/>
            <a:t> partecipa tramite un rappresentante designato dal Direttore sanitario della stessa; nel caso l’ASL non coincida con quella di residenza, la nuova unità raccoglie la presa in carico a partire dalla visita medica tramite consegna del fascicolo personale dall’ASL di residenza (art. 3, c. 3). Questa sezione getta luce sulle effettive modalità di rappresentanza del personale sanitario e sul passaggio di presa in carico tra aziende sanitarie.</a:t>
          </a:r>
        </a:p>
      </dgm:t>
    </dgm:pt>
    <dgm:pt modelId="{83C953A7-9918-498B-BE01-9329254EEB49}" type="sibTrans" cxnId="{02856E1D-58BF-4382-92B2-1AE5EE4721EC}">
      <dgm:prSet/>
      <dgm:spPr/>
      <dgm:t>
        <a:bodyPr/>
        <a:lstStyle/>
        <a:p>
          <a:endParaRPr lang="it-IT"/>
        </a:p>
      </dgm:t>
    </dgm:pt>
    <dgm:pt modelId="{6BDED93F-CDA9-4267-A67F-C949E8F4DC57}" type="parTrans" cxnId="{02856E1D-58BF-4382-92B2-1AE5EE4721EC}">
      <dgm:prSet/>
      <dgm:spPr/>
      <dgm:t>
        <a:bodyPr/>
        <a:lstStyle/>
        <a:p>
          <a:endParaRPr lang="it-IT"/>
        </a:p>
      </dgm:t>
    </dgm:pt>
    <dgm:pt modelId="{74D23AD4-7D3D-47D6-95EF-22946B7E8A66}">
      <dgm:prSet custT="1"/>
      <dgm:spPr/>
      <dgm:t>
        <a:bodyPr/>
        <a:lstStyle/>
        <a:p>
          <a:pPr marL="176213" indent="-176213" algn="l">
            <a:buFont typeface="Arial" panose="020B0604020202020204" pitchFamily="34" charset="0"/>
            <a:buChar char="•"/>
            <a:tabLst>
              <a:tab pos="265113" algn="l"/>
            </a:tabLst>
          </a:pPr>
          <a:r>
            <a:rPr lang="it-IT" sz="1300" b="0" dirty="0"/>
            <a:t>Con </a:t>
          </a:r>
          <a:r>
            <a:rPr lang="it-IT" sz="1300" b="1" dirty="0"/>
            <a:t>figure esterne </a:t>
          </a:r>
          <a:r>
            <a:rPr lang="it-IT" sz="1300" b="0" dirty="0"/>
            <a:t>alla scuola ci si riferisce all’assistente all’autonomia e alla comunicazione oppure, in caso esso non sia stato richiesto, un rappresentante del Gruppo per l’inclusione Territoriale (art. 3, c. 5).</a:t>
          </a:r>
        </a:p>
      </dgm:t>
    </dgm:pt>
    <dgm:pt modelId="{CF3D7EA3-9D1C-46EE-9517-21A67892C8C0}" type="sibTrans" cxnId="{0DEB0582-50B8-4001-AC42-9B8543F9DF0B}">
      <dgm:prSet/>
      <dgm:spPr/>
      <dgm:t>
        <a:bodyPr/>
        <a:lstStyle/>
        <a:p>
          <a:endParaRPr lang="it-IT"/>
        </a:p>
      </dgm:t>
    </dgm:pt>
    <dgm:pt modelId="{3D6B4643-3067-4D69-88FA-DE0F8DED0573}" type="parTrans" cxnId="{0DEB0582-50B8-4001-AC42-9B8543F9DF0B}">
      <dgm:prSet/>
      <dgm:spPr/>
      <dgm:t>
        <a:bodyPr/>
        <a:lstStyle/>
        <a:p>
          <a:endParaRPr lang="it-IT"/>
        </a:p>
      </dgm:t>
    </dgm:pt>
    <dgm:pt modelId="{D136140F-FC99-4CA6-8520-AE5541C484BE}" type="pres">
      <dgm:prSet presAssocID="{677DD688-8FDD-46FE-86BF-4F06353BE47C}" presName="Name0" presStyleCnt="0">
        <dgm:presLayoutVars>
          <dgm:dir/>
          <dgm:animLvl val="lvl"/>
          <dgm:resizeHandles val="exact"/>
        </dgm:presLayoutVars>
      </dgm:prSet>
      <dgm:spPr/>
    </dgm:pt>
    <dgm:pt modelId="{2897EAEE-1525-4950-9F85-9E6F490EC82F}" type="pres">
      <dgm:prSet presAssocID="{D5AAF1A6-6178-4633-B40A-DACB907C9556}" presName="linNode" presStyleCnt="0"/>
      <dgm:spPr/>
    </dgm:pt>
    <dgm:pt modelId="{411F346C-F5AB-4979-BD13-D2C7F1FA847E}" type="pres">
      <dgm:prSet presAssocID="{D5AAF1A6-6178-4633-B40A-DACB907C9556}" presName="parentText" presStyleLbl="node1" presStyleIdx="0" presStyleCnt="1" custScaleY="18561" custLinFactNeighborY="-14519">
        <dgm:presLayoutVars>
          <dgm:chMax val="1"/>
          <dgm:bulletEnabled val="1"/>
        </dgm:presLayoutVars>
      </dgm:prSet>
      <dgm:spPr/>
    </dgm:pt>
    <dgm:pt modelId="{23139CCD-B04F-45B2-943A-169332053998}" type="pres">
      <dgm:prSet presAssocID="{D5AAF1A6-6178-4633-B40A-DACB907C9556}" presName="descendantText" presStyleLbl="alignAccFollowNode1" presStyleIdx="0" presStyleCnt="1" custScaleY="125122" custLinFactNeighborX="-2001" custLinFactNeighborY="-10455">
        <dgm:presLayoutVars>
          <dgm:bulletEnabled val="1"/>
        </dgm:presLayoutVars>
      </dgm:prSet>
      <dgm:spPr/>
    </dgm:pt>
  </dgm:ptLst>
  <dgm:cxnLst>
    <dgm:cxn modelId="{3E60F113-9F57-46B7-85A8-37884808C490}" type="presOf" srcId="{93B20934-20B5-4553-8543-FD233BD391AD}" destId="{23139CCD-B04F-45B2-943A-169332053998}" srcOrd="0" destOrd="1" presId="urn:microsoft.com/office/officeart/2005/8/layout/vList5"/>
    <dgm:cxn modelId="{02856E1D-58BF-4382-92B2-1AE5EE4721EC}" srcId="{D5AAF1A6-6178-4633-B40A-DACB907C9556}" destId="{1EFC5F82-77FD-4F3F-9B6C-70AB479EBA56}" srcOrd="2" destOrd="0" parTransId="{6BDED93F-CDA9-4267-A67F-C949E8F4DC57}" sibTransId="{83C953A7-9918-498B-BE01-9329254EEB49}"/>
    <dgm:cxn modelId="{B9C5AF20-B829-414B-9895-F5E3388A718A}" srcId="{D5AAF1A6-6178-4633-B40A-DACB907C9556}" destId="{93B20934-20B5-4553-8543-FD233BD391AD}" srcOrd="1" destOrd="0" parTransId="{E15E6676-4568-4576-9340-10707DA3F320}" sibTransId="{8E3AF642-FAF0-45BD-B061-F7806FDE76D3}"/>
    <dgm:cxn modelId="{36F47C5C-1B6C-44AE-956A-4C8A96BF0E9E}" type="presOf" srcId="{74D23AD4-7D3D-47D6-95EF-22946B7E8A66}" destId="{23139CCD-B04F-45B2-943A-169332053998}" srcOrd="0" destOrd="3" presId="urn:microsoft.com/office/officeart/2005/8/layout/vList5"/>
    <dgm:cxn modelId="{FA4B176D-4CC3-4569-B17F-CC66EF59913D}" srcId="{677DD688-8FDD-46FE-86BF-4F06353BE47C}" destId="{D5AAF1A6-6178-4633-B40A-DACB907C9556}" srcOrd="0" destOrd="0" parTransId="{78510374-6D17-4161-BEA8-4F8722516126}" sibTransId="{420419D9-DED5-42F5-A4C0-7C990A778382}"/>
    <dgm:cxn modelId="{0DEB0582-50B8-4001-AC42-9B8543F9DF0B}" srcId="{D5AAF1A6-6178-4633-B40A-DACB907C9556}" destId="{74D23AD4-7D3D-47D6-95EF-22946B7E8A66}" srcOrd="3" destOrd="0" parTransId="{3D6B4643-3067-4D69-88FA-DE0F8DED0573}" sibTransId="{CF3D7EA3-9D1C-46EE-9517-21A67892C8C0}"/>
    <dgm:cxn modelId="{BDDF6EA3-23EB-4380-B89A-5E5E9CEB3982}" type="presOf" srcId="{D5AAF1A6-6178-4633-B40A-DACB907C9556}" destId="{411F346C-F5AB-4979-BD13-D2C7F1FA847E}" srcOrd="0" destOrd="0" presId="urn:microsoft.com/office/officeart/2005/8/layout/vList5"/>
    <dgm:cxn modelId="{D08F64A6-0E00-4649-A481-BD3F5041271A}" type="presOf" srcId="{677DD688-8FDD-46FE-86BF-4F06353BE47C}" destId="{D136140F-FC99-4CA6-8520-AE5541C484BE}" srcOrd="0" destOrd="0" presId="urn:microsoft.com/office/officeart/2005/8/layout/vList5"/>
    <dgm:cxn modelId="{F0DAF5D3-58DF-407C-94D5-238212C1C726}" type="presOf" srcId="{272A7427-37D1-4625-A262-5AB1851D2DA8}" destId="{23139CCD-B04F-45B2-943A-169332053998}" srcOrd="0" destOrd="0" presId="urn:microsoft.com/office/officeart/2005/8/layout/vList5"/>
    <dgm:cxn modelId="{05A728D9-36E6-46F9-B7D5-98C57984AD04}" srcId="{D5AAF1A6-6178-4633-B40A-DACB907C9556}" destId="{272A7427-37D1-4625-A262-5AB1851D2DA8}" srcOrd="0" destOrd="0" parTransId="{75329ACB-AAA1-45F0-A759-160205F1DC5D}" sibTransId="{4A52FAD5-24C0-4888-B2C7-EB7B0C03AAE8}"/>
    <dgm:cxn modelId="{607F62F3-5B4D-44E1-8001-ECFD06D71850}" type="presOf" srcId="{1EFC5F82-77FD-4F3F-9B6C-70AB479EBA56}" destId="{23139CCD-B04F-45B2-943A-169332053998}" srcOrd="0" destOrd="2" presId="urn:microsoft.com/office/officeart/2005/8/layout/vList5"/>
    <dgm:cxn modelId="{FE899159-5B12-4059-AF8C-6D335DDB6AF4}" type="presParOf" srcId="{D136140F-FC99-4CA6-8520-AE5541C484BE}" destId="{2897EAEE-1525-4950-9F85-9E6F490EC82F}" srcOrd="0" destOrd="0" presId="urn:microsoft.com/office/officeart/2005/8/layout/vList5"/>
    <dgm:cxn modelId="{F7FB08C8-D486-4DCB-9F80-24A2B1F84BD0}" type="presParOf" srcId="{2897EAEE-1525-4950-9F85-9E6F490EC82F}" destId="{411F346C-F5AB-4979-BD13-D2C7F1FA847E}" srcOrd="0" destOrd="0" presId="urn:microsoft.com/office/officeart/2005/8/layout/vList5"/>
    <dgm:cxn modelId="{EA601E55-2C8E-47F2-A261-84043968A6F2}" type="presParOf" srcId="{2897EAEE-1525-4950-9F85-9E6F490EC82F}" destId="{23139CCD-B04F-45B2-943A-16933205399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272A7427-37D1-4625-A262-5AB1851D2DA8}">
      <dgm:prSet phldrT="[Testo]" custT="1"/>
      <dgm:spPr>
        <a:solidFill>
          <a:srgbClr val="BFABF7">
            <a:alpha val="89804"/>
          </a:srgbClr>
        </a:solidFill>
      </dgm:spPr>
      <dgm:t>
        <a:bodyPr anchor="t"/>
        <a:lstStyle/>
        <a:p>
          <a:pPr marL="176213" indent="-176213" algn="just">
            <a:buFont typeface="Arial" panose="020B0604020202020204" pitchFamily="34" charset="0"/>
            <a:buChar char="•"/>
          </a:pPr>
          <a:r>
            <a:rPr lang="it-IT" sz="1200" dirty="0"/>
            <a:t>Quanto alle </a:t>
          </a:r>
          <a:r>
            <a:rPr lang="it-IT" sz="1200" b="1" dirty="0"/>
            <a:t>figure interne </a:t>
          </a:r>
          <a:r>
            <a:rPr lang="it-IT" sz="1200" dirty="0"/>
            <a:t>alla scuola, il testo fa riferimento all’eventuale psicopedagogista, a insegnanti funzione strumentale per l’inclusione e a membri del corpo docente presenti nel Gruppo di Lavoro per l’Inclusione (GLI) interno all’istituzione scolastica (art. 3, c. 5). Si ricorda che tale gruppo,  ai sensi del D.lgs 66/2017 come modificato dal D.lgs 96/2019, art. 9, c.10, è nominato e presieduto dal Dirigente Scolastico, è composto da docenti, personale ATA e membri dell’ASL, si avvale del supporto di genitori e associazioni per le persone con disabilità maggiormente rappresentative, ha il compito di definire il Piano per l’Inclusione (PAI) e  collabora con il GIT (o, in via provvisoria, fornisce consulenza al Dirigente Scolastico, vd. D.lgs 66/2017 novellato dal D.lgs 96/2019, art. 16, c. 7-ter​ ​) per la definizione delle risorse per il sostegno didattico.</a:t>
          </a:r>
        </a:p>
      </dgm:t>
    </dgm:pt>
    <dgm:pt modelId="{75329ACB-AAA1-45F0-A759-160205F1DC5D}" type="parTrans" cxnId="{05A728D9-36E6-46F9-B7D5-98C57984AD04}">
      <dgm:prSet/>
      <dgm:spPr/>
      <dgm:t>
        <a:bodyPr/>
        <a:lstStyle/>
        <a:p>
          <a:endParaRPr lang="it-IT"/>
        </a:p>
      </dgm:t>
    </dgm:pt>
    <dgm:pt modelId="{4A52FAD5-24C0-4888-B2C7-EB7B0C03AAE8}" type="sibTrans" cxnId="{05A728D9-36E6-46F9-B7D5-98C57984AD04}">
      <dgm:prSet/>
      <dgm:spPr/>
      <dgm:t>
        <a:bodyPr/>
        <a:lstStyle/>
        <a:p>
          <a:endParaRPr lang="it-IT"/>
        </a:p>
      </dgm:t>
    </dgm:pt>
    <dgm:pt modelId="{D5AAF1A6-6178-4633-B40A-DACB907C9556}">
      <dgm:prSet custT="1"/>
      <dgm:spPr>
        <a:solidFill>
          <a:srgbClr val="7030A0"/>
        </a:solidFill>
      </dgm:spPr>
      <dgm:t>
        <a:bodyPr/>
        <a:lstStyle/>
        <a:p>
          <a:pPr algn="l"/>
          <a:r>
            <a:rPr lang="it-IT" sz="1600" b="0" i="0" dirty="0"/>
            <a:t>artt. 3-4 </a:t>
          </a:r>
        </a:p>
        <a:p>
          <a:pPr algn="l"/>
          <a:r>
            <a:rPr lang="it-IT" sz="1600" b="0" i="0" dirty="0"/>
            <a:t>D.I. n. 182/2020</a:t>
          </a:r>
          <a:endParaRPr lang="it-IT" sz="1600" b="0" dirty="0"/>
        </a:p>
      </dgm:t>
    </dgm:pt>
    <dgm:pt modelId="{420419D9-DED5-42F5-A4C0-7C990A778382}" type="sibTrans" cxnId="{FA4B176D-4CC3-4569-B17F-CC66EF59913D}">
      <dgm:prSet/>
      <dgm:spPr/>
      <dgm:t>
        <a:bodyPr/>
        <a:lstStyle/>
        <a:p>
          <a:endParaRPr lang="it-IT"/>
        </a:p>
      </dgm:t>
    </dgm:pt>
    <dgm:pt modelId="{78510374-6D17-4161-BEA8-4F8722516126}" type="parTrans" cxnId="{FA4B176D-4CC3-4569-B17F-CC66EF59913D}">
      <dgm:prSet/>
      <dgm:spPr/>
      <dgm:t>
        <a:bodyPr/>
        <a:lstStyle/>
        <a:p>
          <a:endParaRPr lang="it-IT"/>
        </a:p>
      </dgm:t>
    </dgm:pt>
    <dgm:pt modelId="{BFFB1CB7-9C37-4403-9AD2-05EC82C803D0}">
      <dgm:prSet custT="1"/>
      <dgm:spPr/>
      <dgm:t>
        <a:bodyPr/>
        <a:lstStyle/>
        <a:p>
          <a:pPr marL="176213" indent="-176213" algn="just">
            <a:buFont typeface="Arial" panose="020B0604020202020204" pitchFamily="34" charset="0"/>
            <a:buChar char="•"/>
          </a:pPr>
          <a:r>
            <a:rPr lang="it-IT" sz="1200" dirty="0"/>
            <a:t>Benché il comma 5 faccia riferimento al solo corpo docente, il comma 7 lascia aperta la partecipazione anche ad </a:t>
          </a:r>
          <a:r>
            <a:rPr lang="it-IT" sz="1200" b="1" dirty="0"/>
            <a:t>altri specialisti </a:t>
          </a:r>
          <a:r>
            <a:rPr lang="it-IT" sz="1200" dirty="0"/>
            <a:t>che operano in modo continuativo nella scuola e ai collaboratori scolastici che coadiuvano nell’assistenza di base (art. 3, c. 7). Anche in questo caso, la puntualità dell’articolo si preoccupa di circoscrivere meglio la composizione del GLO a figure professionali diverse ma tutte direttamente coinvolte nel processo di inclusione dell’alunno e nella gestione della classe.</a:t>
          </a:r>
        </a:p>
      </dgm:t>
    </dgm:pt>
    <dgm:pt modelId="{0B284BD1-D603-4718-845D-9656A690F5EF}" type="parTrans" cxnId="{650558F8-CB37-45AF-B237-98D812C34B9B}">
      <dgm:prSet/>
      <dgm:spPr/>
    </dgm:pt>
    <dgm:pt modelId="{534014C5-47FD-48C0-B578-A7FD68BEAB00}" type="sibTrans" cxnId="{650558F8-CB37-45AF-B237-98D812C34B9B}">
      <dgm:prSet/>
      <dgm:spPr/>
    </dgm:pt>
    <dgm:pt modelId="{D136140F-FC99-4CA6-8520-AE5541C484BE}" type="pres">
      <dgm:prSet presAssocID="{677DD688-8FDD-46FE-86BF-4F06353BE47C}" presName="Name0" presStyleCnt="0">
        <dgm:presLayoutVars>
          <dgm:dir/>
          <dgm:animLvl val="lvl"/>
          <dgm:resizeHandles val="exact"/>
        </dgm:presLayoutVars>
      </dgm:prSet>
      <dgm:spPr/>
    </dgm:pt>
    <dgm:pt modelId="{2897EAEE-1525-4950-9F85-9E6F490EC82F}" type="pres">
      <dgm:prSet presAssocID="{D5AAF1A6-6178-4633-B40A-DACB907C9556}" presName="linNode" presStyleCnt="0"/>
      <dgm:spPr/>
    </dgm:pt>
    <dgm:pt modelId="{411F346C-F5AB-4979-BD13-D2C7F1FA847E}" type="pres">
      <dgm:prSet presAssocID="{D5AAF1A6-6178-4633-B40A-DACB907C9556}" presName="parentText" presStyleLbl="node1" presStyleIdx="0" presStyleCnt="1" custScaleY="18561" custLinFactNeighborY="-14519">
        <dgm:presLayoutVars>
          <dgm:chMax val="1"/>
          <dgm:bulletEnabled val="1"/>
        </dgm:presLayoutVars>
      </dgm:prSet>
      <dgm:spPr/>
    </dgm:pt>
    <dgm:pt modelId="{23139CCD-B04F-45B2-943A-169332053998}" type="pres">
      <dgm:prSet presAssocID="{D5AAF1A6-6178-4633-B40A-DACB907C9556}" presName="descendantText" presStyleLbl="alignAccFollowNode1" presStyleIdx="0" presStyleCnt="1" custScaleY="125122">
        <dgm:presLayoutVars>
          <dgm:bulletEnabled val="1"/>
        </dgm:presLayoutVars>
      </dgm:prSet>
      <dgm:spPr/>
    </dgm:pt>
  </dgm:ptLst>
  <dgm:cxnLst>
    <dgm:cxn modelId="{B082C824-EC34-4A33-A52C-036A49951E31}" type="presOf" srcId="{BFFB1CB7-9C37-4403-9AD2-05EC82C803D0}" destId="{23139CCD-B04F-45B2-943A-169332053998}" srcOrd="0" destOrd="1" presId="urn:microsoft.com/office/officeart/2005/8/layout/vList5"/>
    <dgm:cxn modelId="{FA4B176D-4CC3-4569-B17F-CC66EF59913D}" srcId="{677DD688-8FDD-46FE-86BF-4F06353BE47C}" destId="{D5AAF1A6-6178-4633-B40A-DACB907C9556}" srcOrd="0" destOrd="0" parTransId="{78510374-6D17-4161-BEA8-4F8722516126}" sibTransId="{420419D9-DED5-42F5-A4C0-7C990A778382}"/>
    <dgm:cxn modelId="{BDDF6EA3-23EB-4380-B89A-5E5E9CEB3982}" type="presOf" srcId="{D5AAF1A6-6178-4633-B40A-DACB907C9556}" destId="{411F346C-F5AB-4979-BD13-D2C7F1FA847E}" srcOrd="0" destOrd="0" presId="urn:microsoft.com/office/officeart/2005/8/layout/vList5"/>
    <dgm:cxn modelId="{D08F64A6-0E00-4649-A481-BD3F5041271A}" type="presOf" srcId="{677DD688-8FDD-46FE-86BF-4F06353BE47C}" destId="{D136140F-FC99-4CA6-8520-AE5541C484BE}" srcOrd="0" destOrd="0" presId="urn:microsoft.com/office/officeart/2005/8/layout/vList5"/>
    <dgm:cxn modelId="{F0DAF5D3-58DF-407C-94D5-238212C1C726}" type="presOf" srcId="{272A7427-37D1-4625-A262-5AB1851D2DA8}" destId="{23139CCD-B04F-45B2-943A-169332053998}" srcOrd="0" destOrd="0" presId="urn:microsoft.com/office/officeart/2005/8/layout/vList5"/>
    <dgm:cxn modelId="{05A728D9-36E6-46F9-B7D5-98C57984AD04}" srcId="{D5AAF1A6-6178-4633-B40A-DACB907C9556}" destId="{272A7427-37D1-4625-A262-5AB1851D2DA8}" srcOrd="0" destOrd="0" parTransId="{75329ACB-AAA1-45F0-A759-160205F1DC5D}" sibTransId="{4A52FAD5-24C0-4888-B2C7-EB7B0C03AAE8}"/>
    <dgm:cxn modelId="{650558F8-CB37-45AF-B237-98D812C34B9B}" srcId="{D5AAF1A6-6178-4633-B40A-DACB907C9556}" destId="{BFFB1CB7-9C37-4403-9AD2-05EC82C803D0}" srcOrd="1" destOrd="0" parTransId="{0B284BD1-D603-4718-845D-9656A690F5EF}" sibTransId="{534014C5-47FD-48C0-B578-A7FD68BEAB00}"/>
    <dgm:cxn modelId="{FE899159-5B12-4059-AF8C-6D335DDB6AF4}" type="presParOf" srcId="{D136140F-FC99-4CA6-8520-AE5541C484BE}" destId="{2897EAEE-1525-4950-9F85-9E6F490EC82F}" srcOrd="0" destOrd="0" presId="urn:microsoft.com/office/officeart/2005/8/layout/vList5"/>
    <dgm:cxn modelId="{F7FB08C8-D486-4DCB-9F80-24A2B1F84BD0}" type="presParOf" srcId="{2897EAEE-1525-4950-9F85-9E6F490EC82F}" destId="{411F346C-F5AB-4979-BD13-D2C7F1FA847E}" srcOrd="0" destOrd="0" presId="urn:microsoft.com/office/officeart/2005/8/layout/vList5"/>
    <dgm:cxn modelId="{EA601E55-2C8E-47F2-A261-84043968A6F2}" type="presParOf" srcId="{2897EAEE-1525-4950-9F85-9E6F490EC82F}" destId="{23139CCD-B04F-45B2-943A-16933205399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272A7427-37D1-4625-A262-5AB1851D2DA8}">
      <dgm:prSet phldrT="[Testo]" custT="1"/>
      <dgm:spPr>
        <a:solidFill>
          <a:srgbClr val="BFABF7">
            <a:alpha val="89804"/>
          </a:srgbClr>
        </a:solidFill>
      </dgm:spPr>
      <dgm:t>
        <a:bodyPr anchor="t"/>
        <a:lstStyle/>
        <a:p>
          <a:pPr marL="0" indent="0" algn="l">
            <a:buFont typeface="Arial" panose="020B0604020202020204" pitchFamily="34" charset="0"/>
            <a:buNone/>
          </a:pPr>
          <a:r>
            <a:rPr lang="it-IT" sz="1200" dirty="0"/>
            <a:t>In quanto organo ufficiale, si specifica che la </a:t>
          </a:r>
          <a:r>
            <a:rPr lang="it-IT" sz="1200" b="1" dirty="0"/>
            <a:t>nomina del GLO </a:t>
          </a:r>
          <a:r>
            <a:rPr lang="it-IT" sz="1200" dirty="0"/>
            <a:t>è effettuata a inizio anno scolastico tramite decreto, a valle dell’analisi della documentazione presente agli atti, da parte del Dirigente Scolastico (art. 3, c. 8). Si specifica meglio, dunque, il carattere di ufficialità del gruppo di lavoro operativo per l’inclusione e la necessità di una specifica documentazione e rendicontazione del suo funzionamento, come precisato nei successivi articoli del testo di legge.</a:t>
          </a:r>
        </a:p>
      </dgm:t>
    </dgm:pt>
    <dgm:pt modelId="{75329ACB-AAA1-45F0-A759-160205F1DC5D}" type="parTrans" cxnId="{05A728D9-36E6-46F9-B7D5-98C57984AD04}">
      <dgm:prSet/>
      <dgm:spPr/>
      <dgm:t>
        <a:bodyPr/>
        <a:lstStyle/>
        <a:p>
          <a:endParaRPr lang="it-IT"/>
        </a:p>
      </dgm:t>
    </dgm:pt>
    <dgm:pt modelId="{4A52FAD5-24C0-4888-B2C7-EB7B0C03AAE8}" type="sibTrans" cxnId="{05A728D9-36E6-46F9-B7D5-98C57984AD04}">
      <dgm:prSet/>
      <dgm:spPr/>
      <dgm:t>
        <a:bodyPr/>
        <a:lstStyle/>
        <a:p>
          <a:endParaRPr lang="it-IT"/>
        </a:p>
      </dgm:t>
    </dgm:pt>
    <dgm:pt modelId="{D5AAF1A6-6178-4633-B40A-DACB907C9556}">
      <dgm:prSet custT="1"/>
      <dgm:spPr>
        <a:solidFill>
          <a:srgbClr val="7030A0"/>
        </a:solidFill>
      </dgm:spPr>
      <dgm:t>
        <a:bodyPr/>
        <a:lstStyle/>
        <a:p>
          <a:pPr algn="l"/>
          <a:r>
            <a:rPr lang="it-IT" sz="1600" b="0" i="0" dirty="0"/>
            <a:t>artt. 3-4 </a:t>
          </a:r>
        </a:p>
        <a:p>
          <a:pPr algn="l"/>
          <a:r>
            <a:rPr lang="it-IT" sz="1600" b="0" i="0" dirty="0"/>
            <a:t>D.I. n. 182/2020</a:t>
          </a:r>
          <a:endParaRPr lang="it-IT" sz="1600" b="0" dirty="0"/>
        </a:p>
      </dgm:t>
    </dgm:pt>
    <dgm:pt modelId="{420419D9-DED5-42F5-A4C0-7C990A778382}" type="sibTrans" cxnId="{FA4B176D-4CC3-4569-B17F-CC66EF59913D}">
      <dgm:prSet/>
      <dgm:spPr/>
      <dgm:t>
        <a:bodyPr/>
        <a:lstStyle/>
        <a:p>
          <a:endParaRPr lang="it-IT"/>
        </a:p>
      </dgm:t>
    </dgm:pt>
    <dgm:pt modelId="{78510374-6D17-4161-BEA8-4F8722516126}" type="parTrans" cxnId="{FA4B176D-4CC3-4569-B17F-CC66EF59913D}">
      <dgm:prSet/>
      <dgm:spPr/>
      <dgm:t>
        <a:bodyPr/>
        <a:lstStyle/>
        <a:p>
          <a:endParaRPr lang="it-IT"/>
        </a:p>
      </dgm:t>
    </dgm:pt>
    <dgm:pt modelId="{AADE9FCE-D4FD-4224-A980-644763CA20AC}">
      <dgm:prSet phldrT="[Testo]" custT="1"/>
      <dgm:spPr>
        <a:solidFill>
          <a:srgbClr val="7030A0">
            <a:alpha val="89804"/>
          </a:srgbClr>
        </a:solidFill>
      </dgm:spPr>
      <dgm:t>
        <a:bodyPr/>
        <a:lstStyle/>
        <a:p>
          <a:pPr marL="176213" indent="-176213" algn="just"/>
          <a:r>
            <a:rPr lang="it-IT" sz="1600" b="0" i="0" dirty="0"/>
            <a:t>artt.4 </a:t>
          </a:r>
        </a:p>
        <a:p>
          <a:pPr marL="176213" indent="-176213" algn="just"/>
          <a:r>
            <a:rPr lang="it-IT" sz="1600" b="0" i="0" dirty="0"/>
            <a:t>D.I. n. 182/2020</a:t>
          </a:r>
          <a:endParaRPr lang="it-IT" sz="1600" dirty="0"/>
        </a:p>
      </dgm:t>
    </dgm:pt>
    <dgm:pt modelId="{30A32858-A97C-48A5-9F46-F1671A8CB3F4}" type="parTrans" cxnId="{D56CF173-349C-43DA-B3A9-9E12EC22EAD4}">
      <dgm:prSet/>
      <dgm:spPr/>
      <dgm:t>
        <a:bodyPr/>
        <a:lstStyle/>
        <a:p>
          <a:endParaRPr lang="it-IT"/>
        </a:p>
      </dgm:t>
    </dgm:pt>
    <dgm:pt modelId="{6013C157-6D89-4D9D-BAC3-C309BDBE5E06}" type="sibTrans" cxnId="{D56CF173-349C-43DA-B3A9-9E12EC22EAD4}">
      <dgm:prSet/>
      <dgm:spPr/>
      <dgm:t>
        <a:bodyPr/>
        <a:lstStyle/>
        <a:p>
          <a:endParaRPr lang="it-IT"/>
        </a:p>
      </dgm:t>
    </dgm:pt>
    <dgm:pt modelId="{AFA0E3A1-3A14-4E6E-BC21-939228903804}">
      <dgm:prSet phldrT="[Testo]" custT="1"/>
      <dgm:spPr>
        <a:solidFill>
          <a:srgbClr val="BFABF7">
            <a:alpha val="89804"/>
          </a:srgbClr>
        </a:solidFill>
      </dgm:spPr>
      <dgm:t>
        <a:bodyPr anchor="t"/>
        <a:lstStyle/>
        <a:p>
          <a:pPr marL="0" indent="0" algn="l">
            <a:buNone/>
          </a:pPr>
          <a:r>
            <a:rPr lang="it-IT" sz="1200" dirty="0"/>
            <a:t>L’articolo 4 introduce precisazioni in merito al </a:t>
          </a:r>
          <a:r>
            <a:rPr lang="it-IT" sz="1200" b="1" dirty="0"/>
            <a:t>funzionamento del GLO</a:t>
          </a:r>
          <a:r>
            <a:rPr lang="it-IT" sz="1200" dirty="0"/>
            <a:t>, colmando una lacuna importante all’interno della normativa. Nello specifico:</a:t>
          </a:r>
        </a:p>
      </dgm:t>
    </dgm:pt>
    <dgm:pt modelId="{86927924-139D-48DE-822A-B2D22A2EA7AE}" type="parTrans" cxnId="{18B46CE0-F9B1-49D3-A07A-90D613A67F35}">
      <dgm:prSet/>
      <dgm:spPr/>
    </dgm:pt>
    <dgm:pt modelId="{E2FFD7D5-929A-437E-A3A9-39423A71045B}" type="sibTrans" cxnId="{18B46CE0-F9B1-49D3-A07A-90D613A67F35}">
      <dgm:prSet/>
      <dgm:spPr/>
    </dgm:pt>
    <dgm:pt modelId="{66925091-2BD6-4FDC-85B9-1D6AA62496DF}">
      <dgm:prSet phldrT="[Testo]" custT="1"/>
      <dgm:spPr>
        <a:solidFill>
          <a:srgbClr val="BFABF7">
            <a:alpha val="89804"/>
          </a:srgbClr>
        </a:solidFill>
      </dgm:spPr>
      <dgm:t>
        <a:bodyPr anchor="t"/>
        <a:lstStyle/>
        <a:p>
          <a:pPr marL="0" indent="0" algn="just">
            <a:buNone/>
          </a:pPr>
          <a:endParaRPr lang="it-IT" sz="1200" dirty="0"/>
        </a:p>
      </dgm:t>
    </dgm:pt>
    <dgm:pt modelId="{177261E7-CF89-423E-AC1B-547CF50004EC}" type="parTrans" cxnId="{9E7C22C6-C63F-4B63-9BDB-25BE7FECA28A}">
      <dgm:prSet/>
      <dgm:spPr/>
    </dgm:pt>
    <dgm:pt modelId="{4740473F-E455-44D6-BD33-F509A5B374C1}" type="sibTrans" cxnId="{9E7C22C6-C63F-4B63-9BDB-25BE7FECA28A}">
      <dgm:prSet/>
      <dgm:spPr/>
    </dgm:pt>
    <dgm:pt modelId="{EB5E6689-B133-4DA6-848F-A6A62AA0A097}">
      <dgm:prSet phldrT="[Testo]" custT="1"/>
      <dgm:spPr>
        <a:solidFill>
          <a:srgbClr val="BFABF7">
            <a:alpha val="89804"/>
          </a:srgbClr>
        </a:solidFill>
      </dgm:spPr>
      <dgm:t>
        <a:bodyPr anchor="t"/>
        <a:lstStyle/>
        <a:p>
          <a:pPr marL="176213" indent="0" algn="l">
            <a:buFont typeface="Arial" panose="020B0604020202020204" pitchFamily="34" charset="0"/>
            <a:buChar char="•"/>
          </a:pPr>
          <a:r>
            <a:rPr lang="it-IT" sz="1200" b="0" i="0" dirty="0">
              <a:solidFill>
                <a:srgbClr val="2B2B2B"/>
              </a:solidFill>
              <a:effectLst/>
              <a:latin typeface="inherit"/>
            </a:rPr>
            <a:t>Vengono regolate cadenza e calendarizzazione delle </a:t>
          </a:r>
          <a:r>
            <a:rPr lang="it-IT" sz="1200" b="1" i="0" dirty="0">
              <a:solidFill>
                <a:srgbClr val="2B2B2B"/>
              </a:solidFill>
              <a:effectLst/>
              <a:latin typeface="inherit"/>
            </a:rPr>
            <a:t>riunioni. </a:t>
          </a:r>
          <a:r>
            <a:rPr lang="it-IT" sz="1200" b="0" i="0" dirty="0">
              <a:solidFill>
                <a:srgbClr val="2B2B2B"/>
              </a:solidFill>
              <a:effectLst/>
              <a:latin typeface="inherit"/>
            </a:rPr>
            <a:t>Il GLO si riunisce entro il 30 giugno per la redazione del PEI provvisorio ed entro il 31 ottobre per la stesura del PEI definitivo (art. 4, c. 1) e almeno una volta tra novembre ed aprile per revisioni e verifiche intermedie (art. 4, c. 2).</a:t>
          </a:r>
          <a:endParaRPr lang="it-IT" sz="1200" dirty="0"/>
        </a:p>
      </dgm:t>
    </dgm:pt>
    <dgm:pt modelId="{EBCEE8F9-9A6E-41DA-9A57-C36F61688DA1}" type="parTrans" cxnId="{606B8A0B-3FBC-42DF-875A-0CF2BE354C1C}">
      <dgm:prSet/>
      <dgm:spPr/>
    </dgm:pt>
    <dgm:pt modelId="{A9F779E3-1E2B-4B22-95BE-BEF3797D249E}" type="sibTrans" cxnId="{606B8A0B-3FBC-42DF-875A-0CF2BE354C1C}">
      <dgm:prSet/>
      <dgm:spPr/>
    </dgm:pt>
    <dgm:pt modelId="{88DEBB7E-D901-4A16-8AB3-00A69B5AD684}">
      <dgm:prSet phldrT="[Testo]" custT="1"/>
      <dgm:spPr>
        <a:solidFill>
          <a:srgbClr val="BFABF7">
            <a:alpha val="89804"/>
          </a:srgbClr>
        </a:solidFill>
      </dgm:spPr>
      <dgm:t>
        <a:bodyPr anchor="t"/>
        <a:lstStyle/>
        <a:p>
          <a:pPr marL="176213" indent="0" algn="l">
            <a:buFont typeface="Arial" panose="020B0604020202020204" pitchFamily="34" charset="0"/>
            <a:buChar char="•"/>
          </a:pPr>
          <a:r>
            <a:rPr lang="it-IT" sz="1200" dirty="0"/>
            <a:t>Si stabilisce che </a:t>
          </a:r>
          <a:r>
            <a:rPr lang="it-IT" sz="1200" b="1" dirty="0"/>
            <a:t>il GLO è validamente costituito </a:t>
          </a:r>
          <a:r>
            <a:rPr lang="it-IT" sz="1200" dirty="0"/>
            <a:t>anche senza l’espressione della rappresentanza da parte di tutti i membri (art. 4, c. 4). Questa sezione viene in soccorso a necessità logistiche che portano il gruppo di lavoro a non potersi riunire sempre al completo.</a:t>
          </a:r>
        </a:p>
      </dgm:t>
    </dgm:pt>
    <dgm:pt modelId="{17265B7B-4E1B-4AD2-AFC0-D763FC1476B8}" type="parTrans" cxnId="{1372F11C-C6C1-47DC-864F-8562CA4E7EA0}">
      <dgm:prSet/>
      <dgm:spPr/>
    </dgm:pt>
    <dgm:pt modelId="{D5E82F87-C56C-42BD-AD6C-83C7D9EAE9D3}" type="sibTrans" cxnId="{1372F11C-C6C1-47DC-864F-8562CA4E7EA0}">
      <dgm:prSet/>
      <dgm:spPr/>
    </dgm:pt>
    <dgm:pt modelId="{D136140F-FC99-4CA6-8520-AE5541C484BE}" type="pres">
      <dgm:prSet presAssocID="{677DD688-8FDD-46FE-86BF-4F06353BE47C}" presName="Name0" presStyleCnt="0">
        <dgm:presLayoutVars>
          <dgm:dir/>
          <dgm:animLvl val="lvl"/>
          <dgm:resizeHandles val="exact"/>
        </dgm:presLayoutVars>
      </dgm:prSet>
      <dgm:spPr/>
    </dgm:pt>
    <dgm:pt modelId="{2897EAEE-1525-4950-9F85-9E6F490EC82F}" type="pres">
      <dgm:prSet presAssocID="{D5AAF1A6-6178-4633-B40A-DACB907C9556}" presName="linNode" presStyleCnt="0"/>
      <dgm:spPr/>
    </dgm:pt>
    <dgm:pt modelId="{411F346C-F5AB-4979-BD13-D2C7F1FA847E}" type="pres">
      <dgm:prSet presAssocID="{D5AAF1A6-6178-4633-B40A-DACB907C9556}" presName="parentText" presStyleLbl="node1" presStyleIdx="0" presStyleCnt="2" custScaleY="18561" custLinFactNeighborY="-33778">
        <dgm:presLayoutVars>
          <dgm:chMax val="1"/>
          <dgm:bulletEnabled val="1"/>
        </dgm:presLayoutVars>
      </dgm:prSet>
      <dgm:spPr/>
    </dgm:pt>
    <dgm:pt modelId="{23139CCD-B04F-45B2-943A-169332053998}" type="pres">
      <dgm:prSet presAssocID="{D5AAF1A6-6178-4633-B40A-DACB907C9556}" presName="descendantText" presStyleLbl="alignAccFollowNode1" presStyleIdx="0" presStyleCnt="2" custScaleY="59264" custLinFactNeighborX="-1579" custLinFactNeighborY="-34702">
        <dgm:presLayoutVars>
          <dgm:bulletEnabled val="1"/>
        </dgm:presLayoutVars>
      </dgm:prSet>
      <dgm:spPr/>
    </dgm:pt>
    <dgm:pt modelId="{038E486E-026A-4FE7-8D02-1A91A8A6960E}" type="pres">
      <dgm:prSet presAssocID="{420419D9-DED5-42F5-A4C0-7C990A778382}" presName="sp" presStyleCnt="0"/>
      <dgm:spPr/>
    </dgm:pt>
    <dgm:pt modelId="{24242204-7EB2-435E-8480-DDB7847A865D}" type="pres">
      <dgm:prSet presAssocID="{AADE9FCE-D4FD-4224-A980-644763CA20AC}" presName="linNode" presStyleCnt="0"/>
      <dgm:spPr/>
    </dgm:pt>
    <dgm:pt modelId="{0FEE142B-166A-48F9-9695-3C58AD3503E4}" type="pres">
      <dgm:prSet presAssocID="{AADE9FCE-D4FD-4224-A980-644763CA20AC}" presName="parentText" presStyleLbl="node1" presStyleIdx="1" presStyleCnt="2" custScaleY="20880" custLinFactNeighborY="-10882">
        <dgm:presLayoutVars>
          <dgm:chMax val="1"/>
          <dgm:bulletEnabled val="1"/>
        </dgm:presLayoutVars>
      </dgm:prSet>
      <dgm:spPr/>
    </dgm:pt>
    <dgm:pt modelId="{98EF5D14-BE7F-4524-B610-81F9E6C00800}" type="pres">
      <dgm:prSet presAssocID="{AADE9FCE-D4FD-4224-A980-644763CA20AC}" presName="descendantText" presStyleLbl="alignAccFollowNode1" presStyleIdx="1" presStyleCnt="2" custScaleY="91056" custLinFactNeighborX="-1579" custLinFactNeighborY="-338">
        <dgm:presLayoutVars>
          <dgm:bulletEnabled val="1"/>
        </dgm:presLayoutVars>
      </dgm:prSet>
      <dgm:spPr/>
    </dgm:pt>
  </dgm:ptLst>
  <dgm:cxnLst>
    <dgm:cxn modelId="{833B7E07-1B2A-4195-A7C5-B87F509D0531}" type="presOf" srcId="{88DEBB7E-D901-4A16-8AB3-00A69B5AD684}" destId="{98EF5D14-BE7F-4524-B610-81F9E6C00800}" srcOrd="0" destOrd="2" presId="urn:microsoft.com/office/officeart/2005/8/layout/vList5"/>
    <dgm:cxn modelId="{606B8A0B-3FBC-42DF-875A-0CF2BE354C1C}" srcId="{AADE9FCE-D4FD-4224-A980-644763CA20AC}" destId="{EB5E6689-B133-4DA6-848F-A6A62AA0A097}" srcOrd="1" destOrd="0" parTransId="{EBCEE8F9-9A6E-41DA-9A57-C36F61688DA1}" sibTransId="{A9F779E3-1E2B-4B22-95BE-BEF3797D249E}"/>
    <dgm:cxn modelId="{1372F11C-C6C1-47DC-864F-8562CA4E7EA0}" srcId="{AADE9FCE-D4FD-4224-A980-644763CA20AC}" destId="{88DEBB7E-D901-4A16-8AB3-00A69B5AD684}" srcOrd="2" destOrd="0" parTransId="{17265B7B-4E1B-4AD2-AFC0-D763FC1476B8}" sibTransId="{D5E82F87-C56C-42BD-AD6C-83C7D9EAE9D3}"/>
    <dgm:cxn modelId="{FA4B176D-4CC3-4569-B17F-CC66EF59913D}" srcId="{677DD688-8FDD-46FE-86BF-4F06353BE47C}" destId="{D5AAF1A6-6178-4633-B40A-DACB907C9556}" srcOrd="0" destOrd="0" parTransId="{78510374-6D17-4161-BEA8-4F8722516126}" sibTransId="{420419D9-DED5-42F5-A4C0-7C990A778382}"/>
    <dgm:cxn modelId="{F4168E51-2D9A-4E23-965A-2964BF1D0F1E}" type="presOf" srcId="{EB5E6689-B133-4DA6-848F-A6A62AA0A097}" destId="{98EF5D14-BE7F-4524-B610-81F9E6C00800}" srcOrd="0" destOrd="1" presId="urn:microsoft.com/office/officeart/2005/8/layout/vList5"/>
    <dgm:cxn modelId="{D56CF173-349C-43DA-B3A9-9E12EC22EAD4}" srcId="{677DD688-8FDD-46FE-86BF-4F06353BE47C}" destId="{AADE9FCE-D4FD-4224-A980-644763CA20AC}" srcOrd="1" destOrd="0" parTransId="{30A32858-A97C-48A5-9F46-F1671A8CB3F4}" sibTransId="{6013C157-6D89-4D9D-BAC3-C309BDBE5E06}"/>
    <dgm:cxn modelId="{E8731D8D-952A-4FF9-82A2-25172F322FE1}" type="presOf" srcId="{66925091-2BD6-4FDC-85B9-1D6AA62496DF}" destId="{98EF5D14-BE7F-4524-B610-81F9E6C00800}" srcOrd="0" destOrd="3" presId="urn:microsoft.com/office/officeart/2005/8/layout/vList5"/>
    <dgm:cxn modelId="{A798AA8D-6C58-402F-9826-0347CE716C0D}" type="presOf" srcId="{AFA0E3A1-3A14-4E6E-BC21-939228903804}" destId="{98EF5D14-BE7F-4524-B610-81F9E6C00800}" srcOrd="0" destOrd="0" presId="urn:microsoft.com/office/officeart/2005/8/layout/vList5"/>
    <dgm:cxn modelId="{BDDF6EA3-23EB-4380-B89A-5E5E9CEB3982}" type="presOf" srcId="{D5AAF1A6-6178-4633-B40A-DACB907C9556}" destId="{411F346C-F5AB-4979-BD13-D2C7F1FA847E}" srcOrd="0" destOrd="0" presId="urn:microsoft.com/office/officeart/2005/8/layout/vList5"/>
    <dgm:cxn modelId="{D08F64A6-0E00-4649-A481-BD3F5041271A}" type="presOf" srcId="{677DD688-8FDD-46FE-86BF-4F06353BE47C}" destId="{D136140F-FC99-4CA6-8520-AE5541C484BE}" srcOrd="0" destOrd="0" presId="urn:microsoft.com/office/officeart/2005/8/layout/vList5"/>
    <dgm:cxn modelId="{D673D6A6-D1F3-483B-A739-415606CC3115}" type="presOf" srcId="{AADE9FCE-D4FD-4224-A980-644763CA20AC}" destId="{0FEE142B-166A-48F9-9695-3C58AD3503E4}" srcOrd="0" destOrd="0" presId="urn:microsoft.com/office/officeart/2005/8/layout/vList5"/>
    <dgm:cxn modelId="{9E7C22C6-C63F-4B63-9BDB-25BE7FECA28A}" srcId="{AADE9FCE-D4FD-4224-A980-644763CA20AC}" destId="{66925091-2BD6-4FDC-85B9-1D6AA62496DF}" srcOrd="3" destOrd="0" parTransId="{177261E7-CF89-423E-AC1B-547CF50004EC}" sibTransId="{4740473F-E455-44D6-BD33-F509A5B374C1}"/>
    <dgm:cxn modelId="{F0DAF5D3-58DF-407C-94D5-238212C1C726}" type="presOf" srcId="{272A7427-37D1-4625-A262-5AB1851D2DA8}" destId="{23139CCD-B04F-45B2-943A-169332053998}" srcOrd="0" destOrd="0" presId="urn:microsoft.com/office/officeart/2005/8/layout/vList5"/>
    <dgm:cxn modelId="{05A728D9-36E6-46F9-B7D5-98C57984AD04}" srcId="{D5AAF1A6-6178-4633-B40A-DACB907C9556}" destId="{272A7427-37D1-4625-A262-5AB1851D2DA8}" srcOrd="0" destOrd="0" parTransId="{75329ACB-AAA1-45F0-A759-160205F1DC5D}" sibTransId="{4A52FAD5-24C0-4888-B2C7-EB7B0C03AAE8}"/>
    <dgm:cxn modelId="{18B46CE0-F9B1-49D3-A07A-90D613A67F35}" srcId="{AADE9FCE-D4FD-4224-A980-644763CA20AC}" destId="{AFA0E3A1-3A14-4E6E-BC21-939228903804}" srcOrd="0" destOrd="0" parTransId="{86927924-139D-48DE-822A-B2D22A2EA7AE}" sibTransId="{E2FFD7D5-929A-437E-A3A9-39423A71045B}"/>
    <dgm:cxn modelId="{FE899159-5B12-4059-AF8C-6D335DDB6AF4}" type="presParOf" srcId="{D136140F-FC99-4CA6-8520-AE5541C484BE}" destId="{2897EAEE-1525-4950-9F85-9E6F490EC82F}" srcOrd="0" destOrd="0" presId="urn:microsoft.com/office/officeart/2005/8/layout/vList5"/>
    <dgm:cxn modelId="{F7FB08C8-D486-4DCB-9F80-24A2B1F84BD0}" type="presParOf" srcId="{2897EAEE-1525-4950-9F85-9E6F490EC82F}" destId="{411F346C-F5AB-4979-BD13-D2C7F1FA847E}" srcOrd="0" destOrd="0" presId="urn:microsoft.com/office/officeart/2005/8/layout/vList5"/>
    <dgm:cxn modelId="{EA601E55-2C8E-47F2-A261-84043968A6F2}" type="presParOf" srcId="{2897EAEE-1525-4950-9F85-9E6F490EC82F}" destId="{23139CCD-B04F-45B2-943A-169332053998}" srcOrd="1" destOrd="0" presId="urn:microsoft.com/office/officeart/2005/8/layout/vList5"/>
    <dgm:cxn modelId="{22D47665-473B-41AC-9014-F1A0316DCB01}" type="presParOf" srcId="{D136140F-FC99-4CA6-8520-AE5541C484BE}" destId="{038E486E-026A-4FE7-8D02-1A91A8A6960E}" srcOrd="1" destOrd="0" presId="urn:microsoft.com/office/officeart/2005/8/layout/vList5"/>
    <dgm:cxn modelId="{5032D1AD-A9F5-4D24-9C65-6C619996F764}" type="presParOf" srcId="{D136140F-FC99-4CA6-8520-AE5541C484BE}" destId="{24242204-7EB2-435E-8480-DDB7847A865D}" srcOrd="2" destOrd="0" presId="urn:microsoft.com/office/officeart/2005/8/layout/vList5"/>
    <dgm:cxn modelId="{830FE547-5484-45BD-81E6-3895D2E6189E}" type="presParOf" srcId="{24242204-7EB2-435E-8480-DDB7847A865D}" destId="{0FEE142B-166A-48F9-9695-3C58AD3503E4}" srcOrd="0" destOrd="0" presId="urn:microsoft.com/office/officeart/2005/8/layout/vList5"/>
    <dgm:cxn modelId="{08FD9542-428F-4A25-B294-2E4E8A9D6C21}" type="presParOf" srcId="{24242204-7EB2-435E-8480-DDB7847A865D}" destId="{98EF5D14-BE7F-4524-B610-81F9E6C0080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E5B2D42C-B4A4-4446-90C2-D5F58A7A910A}">
      <dgm:prSet phldrT="[Testo]" custT="1"/>
      <dgm:spPr>
        <a:solidFill>
          <a:schemeClr val="accent1">
            <a:lumMod val="20000"/>
            <a:lumOff val="80000"/>
            <a:alpha val="90000"/>
          </a:schemeClr>
        </a:solidFill>
      </dgm:spPr>
      <dgm:t>
        <a:bodyPr/>
        <a:lstStyle/>
        <a:p>
          <a:pPr marL="0" indent="0" algn="just">
            <a:buNone/>
          </a:pPr>
          <a:r>
            <a:rPr lang="it-IT" sz="1200" b="1" i="0" dirty="0"/>
            <a:t>L’handicap viene accertato </a:t>
          </a:r>
          <a:r>
            <a:rPr lang="it-IT" sz="1200" b="0" i="0" dirty="0"/>
            <a:t>a seguito di un esame medico svolto dinanzi a una commissione presente in ogni Asl. La commissione è composta, oltre che da medici, anche da psicologi e assistenti sociali. Dal 1 gennaio 2010 le commissioni mediche devono essere integrate da un medico dell’INPS.</a:t>
          </a:r>
          <a:endParaRPr lang="it-IT" sz="1200" dirty="0"/>
        </a:p>
      </dgm:t>
    </dgm:pt>
    <dgm:pt modelId="{C6AC9BEC-169E-4C6C-992B-043F5598BE03}" type="parTrans" cxnId="{196CE410-559C-4E5A-8E66-5201A6500264}">
      <dgm:prSet/>
      <dgm:spPr/>
      <dgm:t>
        <a:bodyPr/>
        <a:lstStyle/>
        <a:p>
          <a:endParaRPr lang="it-IT"/>
        </a:p>
      </dgm:t>
    </dgm:pt>
    <dgm:pt modelId="{51B8A412-4503-44FF-868F-EC7FAB68E813}" type="sibTrans" cxnId="{196CE410-559C-4E5A-8E66-5201A6500264}">
      <dgm:prSet/>
      <dgm:spPr/>
      <dgm:t>
        <a:bodyPr/>
        <a:lstStyle/>
        <a:p>
          <a:endParaRPr lang="it-IT"/>
        </a:p>
      </dgm:t>
    </dgm:pt>
    <dgm:pt modelId="{5BDA60EA-E321-4E25-A01C-3B607E6397F6}">
      <dgm:prSet phldrT="[Testo]" custT="1"/>
      <dgm:spPr>
        <a:solidFill>
          <a:srgbClr val="0070C0">
            <a:alpha val="90000"/>
          </a:srgbClr>
        </a:solidFill>
      </dgm:spPr>
      <dgm:t>
        <a:bodyPr/>
        <a:lstStyle/>
        <a:p>
          <a:pPr marL="0" indent="0" algn="l"/>
          <a:r>
            <a:rPr lang="it-IT" sz="1600" dirty="0"/>
            <a:t>art.1 comma 1                         L. 104/1992</a:t>
          </a:r>
        </a:p>
      </dgm:t>
    </dgm:pt>
    <dgm:pt modelId="{12C23A0B-D992-4BC0-8249-E2084839779C}" type="parTrans" cxnId="{E2134231-B89A-4AA9-A483-E2146C7C123B}">
      <dgm:prSet/>
      <dgm:spPr/>
      <dgm:t>
        <a:bodyPr/>
        <a:lstStyle/>
        <a:p>
          <a:endParaRPr lang="it-IT"/>
        </a:p>
      </dgm:t>
    </dgm:pt>
    <dgm:pt modelId="{86E9AE12-0E61-4D4F-BC61-336AFCA1510A}" type="sibTrans" cxnId="{E2134231-B89A-4AA9-A483-E2146C7C123B}">
      <dgm:prSet/>
      <dgm:spPr/>
      <dgm:t>
        <a:bodyPr/>
        <a:lstStyle/>
        <a:p>
          <a:endParaRPr lang="it-IT"/>
        </a:p>
      </dgm:t>
    </dgm:pt>
    <dgm:pt modelId="{2CC1BE96-9C57-4312-B29B-E129BA327C5D}">
      <dgm:prSet custT="1"/>
      <dgm:spPr/>
      <dgm:t>
        <a:bodyPr/>
        <a:lstStyle/>
        <a:p>
          <a:pPr marL="0" indent="0">
            <a:buNone/>
          </a:pPr>
          <a:r>
            <a:rPr lang="it-IT" sz="1200" b="1" i="0" dirty="0"/>
            <a:t>La commissione medica </a:t>
          </a:r>
          <a:r>
            <a:rPr lang="it-IT" sz="1200" b="0" i="0" dirty="0"/>
            <a:t>che accerta la situazione di handicap è composta da:</a:t>
          </a:r>
        </a:p>
      </dgm:t>
    </dgm:pt>
    <dgm:pt modelId="{2BDA7E64-9238-4CDB-9807-06E0A53A155C}" type="parTrans" cxnId="{7A843FFA-8CDA-4B85-BFEB-78EB420A1835}">
      <dgm:prSet/>
      <dgm:spPr/>
      <dgm:t>
        <a:bodyPr/>
        <a:lstStyle/>
        <a:p>
          <a:endParaRPr lang="it-IT"/>
        </a:p>
      </dgm:t>
    </dgm:pt>
    <dgm:pt modelId="{961DA4BE-9FAE-4CEA-A4EB-765973B551BC}" type="sibTrans" cxnId="{7A843FFA-8CDA-4B85-BFEB-78EB420A1835}">
      <dgm:prSet/>
      <dgm:spPr/>
      <dgm:t>
        <a:bodyPr/>
        <a:lstStyle/>
        <a:p>
          <a:endParaRPr lang="it-IT"/>
        </a:p>
      </dgm:t>
    </dgm:pt>
    <dgm:pt modelId="{57AD646A-66D5-4F24-9A62-E931D1F6418C}">
      <dgm:prSet custT="1"/>
      <dgm:spPr/>
      <dgm:t>
        <a:bodyPr/>
        <a:lstStyle/>
        <a:p>
          <a:pPr marL="114300" indent="0">
            <a:buFont typeface="Arial" panose="020B0604020202020204" pitchFamily="34" charset="0"/>
            <a:buChar char="•"/>
          </a:pPr>
          <a:r>
            <a:rPr lang="it-IT" sz="1200" b="0" i="0" dirty="0"/>
            <a:t>un medico specialista in medicina generale al quale spetta la presidenza;</a:t>
          </a:r>
        </a:p>
      </dgm:t>
    </dgm:pt>
    <dgm:pt modelId="{A4D83CE0-9A20-4846-8A67-4FCB551C4A58}" type="parTrans" cxnId="{21752180-DB56-4BEC-BBD4-77B101569A48}">
      <dgm:prSet/>
      <dgm:spPr/>
      <dgm:t>
        <a:bodyPr/>
        <a:lstStyle/>
        <a:p>
          <a:endParaRPr lang="it-IT"/>
        </a:p>
      </dgm:t>
    </dgm:pt>
    <dgm:pt modelId="{09274F17-4F5B-4EF2-9CE3-AD6CCE060360}" type="sibTrans" cxnId="{21752180-DB56-4BEC-BBD4-77B101569A48}">
      <dgm:prSet/>
      <dgm:spPr/>
      <dgm:t>
        <a:bodyPr/>
        <a:lstStyle/>
        <a:p>
          <a:endParaRPr lang="it-IT"/>
        </a:p>
      </dgm:t>
    </dgm:pt>
    <dgm:pt modelId="{95B25BC7-F49F-48AD-B010-66C5BA7AA4DC}">
      <dgm:prSet custT="1"/>
      <dgm:spPr/>
      <dgm:t>
        <a:bodyPr/>
        <a:lstStyle/>
        <a:p>
          <a:pPr marL="114300" indent="0">
            <a:buFont typeface="Arial" panose="020B0604020202020204" pitchFamily="34" charset="0"/>
            <a:buChar char="•"/>
          </a:pPr>
          <a:r>
            <a:rPr lang="it-IT" sz="1200" b="0" i="0" dirty="0"/>
            <a:t>due medici che possono essere dipendenti o convenzionati della ASL di cui uno deve essere specialista in medicina del lavoro;</a:t>
          </a:r>
        </a:p>
      </dgm:t>
    </dgm:pt>
    <dgm:pt modelId="{1EA5AAA1-A0D2-46AF-BDA3-81794F4B1AAF}" type="parTrans" cxnId="{2DC96AB2-C2CE-4882-8A4A-345682E880D5}">
      <dgm:prSet/>
      <dgm:spPr/>
      <dgm:t>
        <a:bodyPr/>
        <a:lstStyle/>
        <a:p>
          <a:endParaRPr lang="it-IT"/>
        </a:p>
      </dgm:t>
    </dgm:pt>
    <dgm:pt modelId="{FD28E822-218A-453A-B721-15AB13DD0E4B}" type="sibTrans" cxnId="{2DC96AB2-C2CE-4882-8A4A-345682E880D5}">
      <dgm:prSet/>
      <dgm:spPr/>
      <dgm:t>
        <a:bodyPr/>
        <a:lstStyle/>
        <a:p>
          <a:endParaRPr lang="it-IT"/>
        </a:p>
      </dgm:t>
    </dgm:pt>
    <dgm:pt modelId="{230379C3-E33B-4575-AC12-08A653CB9921}">
      <dgm:prSet custT="1"/>
      <dgm:spPr/>
      <dgm:t>
        <a:bodyPr/>
        <a:lstStyle/>
        <a:p>
          <a:pPr marL="114300" indent="0">
            <a:buFont typeface="Arial" panose="020B0604020202020204" pitchFamily="34" charset="0"/>
            <a:buChar char="•"/>
          </a:pPr>
          <a:r>
            <a:rPr lang="it-IT" sz="1200" b="0" i="0" dirty="0"/>
            <a:t>un medico specialista in neurologia, psichiatria o psicologia nei casi in cui la persona da visitare sia affetta da una menomazione psichica o intellettiva;</a:t>
          </a:r>
        </a:p>
      </dgm:t>
    </dgm:pt>
    <dgm:pt modelId="{3E7C308D-C48C-48E4-9B05-5137C6205739}" type="parTrans" cxnId="{4E161C74-364C-4856-B34E-2A9BD608C1CA}">
      <dgm:prSet/>
      <dgm:spPr/>
      <dgm:t>
        <a:bodyPr/>
        <a:lstStyle/>
        <a:p>
          <a:endParaRPr lang="it-IT"/>
        </a:p>
      </dgm:t>
    </dgm:pt>
    <dgm:pt modelId="{CDC095A5-40FF-41B0-AFD9-0E80C39137FE}" type="sibTrans" cxnId="{4E161C74-364C-4856-B34E-2A9BD608C1CA}">
      <dgm:prSet/>
      <dgm:spPr/>
      <dgm:t>
        <a:bodyPr/>
        <a:lstStyle/>
        <a:p>
          <a:endParaRPr lang="it-IT"/>
        </a:p>
      </dgm:t>
    </dgm:pt>
    <dgm:pt modelId="{666ABFA1-5D10-4A15-AE9B-B29ABA4640E5}">
      <dgm:prSet custT="1"/>
      <dgm:spPr/>
      <dgm:t>
        <a:bodyPr/>
        <a:lstStyle/>
        <a:p>
          <a:pPr marL="114300" indent="0">
            <a:buFont typeface="Arial" panose="020B0604020202020204" pitchFamily="34" charset="0"/>
            <a:buChar char="•"/>
          </a:pPr>
          <a:r>
            <a:rPr lang="it-IT" sz="1200" b="0" i="0" dirty="0"/>
            <a:t>un medico dell’INPS integra la commissione come componente effettivo</a:t>
          </a:r>
        </a:p>
      </dgm:t>
    </dgm:pt>
    <dgm:pt modelId="{5354FFA6-892C-4C03-90F5-8292CF5E213F}" type="parTrans" cxnId="{66619309-84A8-4ACF-AC42-5AC98C4A5E9D}">
      <dgm:prSet/>
      <dgm:spPr/>
      <dgm:t>
        <a:bodyPr/>
        <a:lstStyle/>
        <a:p>
          <a:endParaRPr lang="it-IT"/>
        </a:p>
      </dgm:t>
    </dgm:pt>
    <dgm:pt modelId="{B678155C-66A3-48CF-A163-D5686C701FF1}" type="sibTrans" cxnId="{66619309-84A8-4ACF-AC42-5AC98C4A5E9D}">
      <dgm:prSet/>
      <dgm:spPr/>
      <dgm:t>
        <a:bodyPr/>
        <a:lstStyle/>
        <a:p>
          <a:endParaRPr lang="it-IT"/>
        </a:p>
      </dgm:t>
    </dgm:pt>
    <dgm:pt modelId="{5894B811-230C-47C2-8BBF-66B1670E7271}">
      <dgm:prSet custT="1"/>
      <dgm:spPr/>
      <dgm:t>
        <a:bodyPr/>
        <a:lstStyle/>
        <a:p>
          <a:pPr marL="114300" indent="0">
            <a:buFont typeface="Arial" panose="020B0604020202020204" pitchFamily="34" charset="0"/>
            <a:buChar char="•"/>
          </a:pPr>
          <a:r>
            <a:rPr lang="it-IT" sz="1200" b="0" i="0" dirty="0"/>
            <a:t>un sanitario che rappresenti l’associazione di categoria alla quale è iscritto il richiedente: ANMIC, UIC, ENS, ANFAS.</a:t>
          </a:r>
        </a:p>
      </dgm:t>
    </dgm:pt>
    <dgm:pt modelId="{58D83428-C162-4745-99D4-D0BDC2A92B66}" type="parTrans" cxnId="{51A1ABFD-8510-47FE-9C16-28B17C335C74}">
      <dgm:prSet/>
      <dgm:spPr/>
      <dgm:t>
        <a:bodyPr/>
        <a:lstStyle/>
        <a:p>
          <a:endParaRPr lang="it-IT"/>
        </a:p>
      </dgm:t>
    </dgm:pt>
    <dgm:pt modelId="{5F5BC34E-EA60-476E-8402-9300D6F6B7AE}" type="sibTrans" cxnId="{51A1ABFD-8510-47FE-9C16-28B17C335C74}">
      <dgm:prSet/>
      <dgm:spPr/>
      <dgm:t>
        <a:bodyPr/>
        <a:lstStyle/>
        <a:p>
          <a:endParaRPr lang="it-IT"/>
        </a:p>
      </dgm:t>
    </dgm:pt>
    <dgm:pt modelId="{54136989-A303-405A-BBC9-FFDE86FDFEA9}">
      <dgm:prSet custT="1"/>
      <dgm:spPr/>
      <dgm:t>
        <a:bodyPr/>
        <a:lstStyle/>
        <a:p>
          <a:pPr marL="114300" indent="0">
            <a:buFont typeface="Arial" panose="020B0604020202020204" pitchFamily="34" charset="0"/>
            <a:buChar char="•"/>
          </a:pPr>
          <a:r>
            <a:rPr lang="it-IT" sz="1200" b="0" i="0" dirty="0"/>
            <a:t>un operatore sociale;</a:t>
          </a:r>
        </a:p>
      </dgm:t>
    </dgm:pt>
    <dgm:pt modelId="{9AA5B20D-D5F7-4C92-963B-7443EE2713AA}" type="parTrans" cxnId="{CDF8DC35-9DAF-4062-B6F0-422A90BB1B55}">
      <dgm:prSet/>
      <dgm:spPr/>
      <dgm:t>
        <a:bodyPr/>
        <a:lstStyle/>
        <a:p>
          <a:endParaRPr lang="it-IT"/>
        </a:p>
      </dgm:t>
    </dgm:pt>
    <dgm:pt modelId="{794E108B-C4AB-4A7C-8912-E79CE1BF9A81}" type="sibTrans" cxnId="{CDF8DC35-9DAF-4062-B6F0-422A90BB1B55}">
      <dgm:prSet/>
      <dgm:spPr/>
      <dgm:t>
        <a:bodyPr/>
        <a:lstStyle/>
        <a:p>
          <a:endParaRPr lang="it-IT"/>
        </a:p>
      </dgm:t>
    </dgm:pt>
    <dgm:pt modelId="{6CC99552-5D82-4BDE-BDED-16D5DECED5A7}">
      <dgm:prSet custT="1"/>
      <dgm:spPr/>
      <dgm:t>
        <a:bodyPr/>
        <a:lstStyle/>
        <a:p>
          <a:pPr marL="114300" indent="0">
            <a:buFont typeface="Arial" panose="020B0604020202020204" pitchFamily="34" charset="0"/>
            <a:buChar char="•"/>
          </a:pPr>
          <a:r>
            <a:rPr lang="it-IT" sz="1200" b="0" i="0" dirty="0"/>
            <a:t>un esperto nel caso da esaminare.</a:t>
          </a:r>
        </a:p>
      </dgm:t>
    </dgm:pt>
    <dgm:pt modelId="{29608149-1FAA-4049-8AF5-5A639237C1B7}" type="parTrans" cxnId="{0838152F-4289-493F-A2C6-B85E433B09D0}">
      <dgm:prSet/>
      <dgm:spPr/>
      <dgm:t>
        <a:bodyPr/>
        <a:lstStyle/>
        <a:p>
          <a:endParaRPr lang="it-IT"/>
        </a:p>
      </dgm:t>
    </dgm:pt>
    <dgm:pt modelId="{E5630C2A-5F53-4A5B-9360-7C85E5639514}" type="sibTrans" cxnId="{0838152F-4289-493F-A2C6-B85E433B09D0}">
      <dgm:prSet/>
      <dgm:spPr/>
      <dgm:t>
        <a:bodyPr/>
        <a:lstStyle/>
        <a:p>
          <a:endParaRPr lang="it-IT"/>
        </a:p>
      </dgm:t>
    </dgm:pt>
    <dgm:pt modelId="{D2FC68BA-1D37-48B5-9D22-768FFB42267C}">
      <dgm:prSet custT="1"/>
      <dgm:spPr/>
      <dgm:t>
        <a:bodyPr/>
        <a:lstStyle/>
        <a:p>
          <a:pPr marL="0" indent="0">
            <a:buFont typeface="Arial" panose="020B0604020202020204" pitchFamily="34" charset="0"/>
            <a:buNone/>
          </a:pPr>
          <a:r>
            <a:rPr lang="it-IT" sz="1200" b="1" i="0" dirty="0"/>
            <a:t>Nei casi in cui si debba esaminare una domanda di riconoscimento della situazione di handicap grave,</a:t>
          </a:r>
          <a:r>
            <a:rPr lang="it-IT" sz="1200" b="0" i="0" dirty="0"/>
            <a:t> la legge 104 all’art. 1 comma 1 prevede che questa commissione debba essere integrata da due ulteriori figure professionali in servizio presso l’unità sanitaria locale:</a:t>
          </a:r>
        </a:p>
      </dgm:t>
    </dgm:pt>
    <dgm:pt modelId="{E6FB54C7-3DCC-433B-B45C-D1EFDEBCA767}" type="parTrans" cxnId="{E73F1FC9-CCEF-4273-9105-F1ED4AFD4227}">
      <dgm:prSet/>
      <dgm:spPr/>
      <dgm:t>
        <a:bodyPr/>
        <a:lstStyle/>
        <a:p>
          <a:endParaRPr lang="it-IT"/>
        </a:p>
      </dgm:t>
    </dgm:pt>
    <dgm:pt modelId="{3355FAC7-C3C8-429E-9051-8FB821EB1679}" type="sibTrans" cxnId="{E73F1FC9-CCEF-4273-9105-F1ED4AFD4227}">
      <dgm:prSet/>
      <dgm:spPr/>
      <dgm:t>
        <a:bodyPr/>
        <a:lstStyle/>
        <a:p>
          <a:endParaRPr lang="it-IT"/>
        </a:p>
      </dgm:t>
    </dgm:pt>
    <dgm:pt modelId="{D136140F-FC99-4CA6-8520-AE5541C484BE}" type="pres">
      <dgm:prSet presAssocID="{677DD688-8FDD-46FE-86BF-4F06353BE47C}" presName="Name0" presStyleCnt="0">
        <dgm:presLayoutVars>
          <dgm:dir/>
          <dgm:animLvl val="lvl"/>
          <dgm:resizeHandles val="exact"/>
        </dgm:presLayoutVars>
      </dgm:prSet>
      <dgm:spPr/>
    </dgm:pt>
    <dgm:pt modelId="{79753D66-FA02-4C37-A51A-3BF14B52BFCC}" type="pres">
      <dgm:prSet presAssocID="{5BDA60EA-E321-4E25-A01C-3B607E6397F6}" presName="linNode" presStyleCnt="0"/>
      <dgm:spPr/>
    </dgm:pt>
    <dgm:pt modelId="{906B207A-B264-4DFA-A3C0-B8C65B2E305B}" type="pres">
      <dgm:prSet presAssocID="{5BDA60EA-E321-4E25-A01C-3B607E6397F6}" presName="parentText" presStyleLbl="node1" presStyleIdx="0" presStyleCnt="1" custScaleY="17296" custLinFactNeighborX="-609" custLinFactNeighborY="-3089">
        <dgm:presLayoutVars>
          <dgm:chMax val="1"/>
          <dgm:bulletEnabled val="1"/>
        </dgm:presLayoutVars>
      </dgm:prSet>
      <dgm:spPr/>
    </dgm:pt>
    <dgm:pt modelId="{71FE5CB9-B75E-48B7-A3E8-0F4BF92C3B8B}" type="pres">
      <dgm:prSet presAssocID="{5BDA60EA-E321-4E25-A01C-3B607E6397F6}" presName="descendantText" presStyleLbl="alignAccFollowNode1" presStyleIdx="0" presStyleCnt="1" custScaleY="117322" custLinFactNeighborX="620" custLinFactNeighborY="-3862">
        <dgm:presLayoutVars>
          <dgm:bulletEnabled val="1"/>
        </dgm:presLayoutVars>
      </dgm:prSet>
      <dgm:spPr/>
    </dgm:pt>
  </dgm:ptLst>
  <dgm:cxnLst>
    <dgm:cxn modelId="{DFF3F108-B3EC-4097-9C3A-1714F54553A0}" type="presOf" srcId="{95B25BC7-F49F-48AD-B010-66C5BA7AA4DC}" destId="{71FE5CB9-B75E-48B7-A3E8-0F4BF92C3B8B}" srcOrd="0" destOrd="3" presId="urn:microsoft.com/office/officeart/2005/8/layout/vList5"/>
    <dgm:cxn modelId="{66619309-84A8-4ACF-AC42-5AC98C4A5E9D}" srcId="{5BDA60EA-E321-4E25-A01C-3B607E6397F6}" destId="{666ABFA1-5D10-4A15-AE9B-B29ABA4640E5}" srcOrd="5" destOrd="0" parTransId="{5354FFA6-892C-4C03-90F5-8292CF5E213F}" sibTransId="{B678155C-66A3-48CF-A163-D5686C701FF1}"/>
    <dgm:cxn modelId="{196CE410-559C-4E5A-8E66-5201A6500264}" srcId="{5BDA60EA-E321-4E25-A01C-3B607E6397F6}" destId="{E5B2D42C-B4A4-4446-90C2-D5F58A7A910A}" srcOrd="0" destOrd="0" parTransId="{C6AC9BEC-169E-4C6C-992B-043F5598BE03}" sibTransId="{51B8A412-4503-44FF-868F-EC7FAB68E813}"/>
    <dgm:cxn modelId="{B18B5A14-E72A-4B32-A6F8-287280409265}" type="presOf" srcId="{D2FC68BA-1D37-48B5-9D22-768FFB42267C}" destId="{71FE5CB9-B75E-48B7-A3E8-0F4BF92C3B8B}" srcOrd="0" destOrd="7" presId="urn:microsoft.com/office/officeart/2005/8/layout/vList5"/>
    <dgm:cxn modelId="{A95ABC16-C3FB-4BFF-9C88-35A1807868FB}" type="presOf" srcId="{57AD646A-66D5-4F24-9A62-E931D1F6418C}" destId="{71FE5CB9-B75E-48B7-A3E8-0F4BF92C3B8B}" srcOrd="0" destOrd="2" presId="urn:microsoft.com/office/officeart/2005/8/layout/vList5"/>
    <dgm:cxn modelId="{BCADB518-A1C3-4EAA-A8B0-6932ABCA3BF1}" type="presOf" srcId="{2CC1BE96-9C57-4312-B29B-E129BA327C5D}" destId="{71FE5CB9-B75E-48B7-A3E8-0F4BF92C3B8B}" srcOrd="0" destOrd="1" presId="urn:microsoft.com/office/officeart/2005/8/layout/vList5"/>
    <dgm:cxn modelId="{0838152F-4289-493F-A2C6-B85E433B09D0}" srcId="{5BDA60EA-E321-4E25-A01C-3B607E6397F6}" destId="{6CC99552-5D82-4BDE-BDED-16D5DECED5A7}" srcOrd="9" destOrd="0" parTransId="{29608149-1FAA-4049-8AF5-5A639237C1B7}" sibTransId="{E5630C2A-5F53-4A5B-9360-7C85E5639514}"/>
    <dgm:cxn modelId="{E2134231-B89A-4AA9-A483-E2146C7C123B}" srcId="{677DD688-8FDD-46FE-86BF-4F06353BE47C}" destId="{5BDA60EA-E321-4E25-A01C-3B607E6397F6}" srcOrd="0" destOrd="0" parTransId="{12C23A0B-D992-4BC0-8249-E2084839779C}" sibTransId="{86E9AE12-0E61-4D4F-BC61-336AFCA1510A}"/>
    <dgm:cxn modelId="{CDF8DC35-9DAF-4062-B6F0-422A90BB1B55}" srcId="{5BDA60EA-E321-4E25-A01C-3B607E6397F6}" destId="{54136989-A303-405A-BBC9-FFDE86FDFEA9}" srcOrd="8" destOrd="0" parTransId="{9AA5B20D-D5F7-4C92-963B-7443EE2713AA}" sibTransId="{794E108B-C4AB-4A7C-8912-E79CE1BF9A81}"/>
    <dgm:cxn modelId="{E7EE2461-1035-401E-8267-9B045B7C1C42}" type="presOf" srcId="{230379C3-E33B-4575-AC12-08A653CB9921}" destId="{71FE5CB9-B75E-48B7-A3E8-0F4BF92C3B8B}" srcOrd="0" destOrd="4" presId="urn:microsoft.com/office/officeart/2005/8/layout/vList5"/>
    <dgm:cxn modelId="{4E161C74-364C-4856-B34E-2A9BD608C1CA}" srcId="{5BDA60EA-E321-4E25-A01C-3B607E6397F6}" destId="{230379C3-E33B-4575-AC12-08A653CB9921}" srcOrd="4" destOrd="0" parTransId="{3E7C308D-C48C-48E4-9B05-5137C6205739}" sibTransId="{CDC095A5-40FF-41B0-AFD9-0E80C39137FE}"/>
    <dgm:cxn modelId="{21752180-DB56-4BEC-BBD4-77B101569A48}" srcId="{5BDA60EA-E321-4E25-A01C-3B607E6397F6}" destId="{57AD646A-66D5-4F24-9A62-E931D1F6418C}" srcOrd="2" destOrd="0" parTransId="{A4D83CE0-9A20-4846-8A67-4FCB551C4A58}" sibTransId="{09274F17-4F5B-4EF2-9CE3-AD6CCE060360}"/>
    <dgm:cxn modelId="{51B15788-3B6F-4EAD-870F-5CA1E982058E}" type="presOf" srcId="{666ABFA1-5D10-4A15-AE9B-B29ABA4640E5}" destId="{71FE5CB9-B75E-48B7-A3E8-0F4BF92C3B8B}" srcOrd="0" destOrd="5" presId="urn:microsoft.com/office/officeart/2005/8/layout/vList5"/>
    <dgm:cxn modelId="{7899B3A1-B9E5-48DB-A6D9-B649F2409EA5}" type="presOf" srcId="{5894B811-230C-47C2-8BBF-66B1670E7271}" destId="{71FE5CB9-B75E-48B7-A3E8-0F4BF92C3B8B}" srcOrd="0" destOrd="6" presId="urn:microsoft.com/office/officeart/2005/8/layout/vList5"/>
    <dgm:cxn modelId="{D08F64A6-0E00-4649-A481-BD3F5041271A}" type="presOf" srcId="{677DD688-8FDD-46FE-86BF-4F06353BE47C}" destId="{D136140F-FC99-4CA6-8520-AE5541C484BE}" srcOrd="0" destOrd="0" presId="urn:microsoft.com/office/officeart/2005/8/layout/vList5"/>
    <dgm:cxn modelId="{2DC96AB2-C2CE-4882-8A4A-345682E880D5}" srcId="{5BDA60EA-E321-4E25-A01C-3B607E6397F6}" destId="{95B25BC7-F49F-48AD-B010-66C5BA7AA4DC}" srcOrd="3" destOrd="0" parTransId="{1EA5AAA1-A0D2-46AF-BDA3-81794F4B1AAF}" sibTransId="{FD28E822-218A-453A-B721-15AB13DD0E4B}"/>
    <dgm:cxn modelId="{E73F1FC9-CCEF-4273-9105-F1ED4AFD4227}" srcId="{5BDA60EA-E321-4E25-A01C-3B607E6397F6}" destId="{D2FC68BA-1D37-48B5-9D22-768FFB42267C}" srcOrd="7" destOrd="0" parTransId="{E6FB54C7-3DCC-433B-B45C-D1EFDEBCA767}" sibTransId="{3355FAC7-C3C8-429E-9051-8FB821EB1679}"/>
    <dgm:cxn modelId="{FAF9EDCC-DEBF-4910-8662-C8343D203DE7}" type="presOf" srcId="{54136989-A303-405A-BBC9-FFDE86FDFEA9}" destId="{71FE5CB9-B75E-48B7-A3E8-0F4BF92C3B8B}" srcOrd="0" destOrd="8" presId="urn:microsoft.com/office/officeart/2005/8/layout/vList5"/>
    <dgm:cxn modelId="{CA37ACD8-4C12-4A77-8601-34CE57F649F9}" type="presOf" srcId="{5BDA60EA-E321-4E25-A01C-3B607E6397F6}" destId="{906B207A-B264-4DFA-A3C0-B8C65B2E305B}" srcOrd="0" destOrd="0" presId="urn:microsoft.com/office/officeart/2005/8/layout/vList5"/>
    <dgm:cxn modelId="{591C7CE7-5699-4942-A212-C60E2592EEA6}" type="presOf" srcId="{6CC99552-5D82-4BDE-BDED-16D5DECED5A7}" destId="{71FE5CB9-B75E-48B7-A3E8-0F4BF92C3B8B}" srcOrd="0" destOrd="9" presId="urn:microsoft.com/office/officeart/2005/8/layout/vList5"/>
    <dgm:cxn modelId="{05FA33F4-0C2A-48CE-9CB7-59B3DFBD8C9E}" type="presOf" srcId="{E5B2D42C-B4A4-4446-90C2-D5F58A7A910A}" destId="{71FE5CB9-B75E-48B7-A3E8-0F4BF92C3B8B}" srcOrd="0" destOrd="0" presId="urn:microsoft.com/office/officeart/2005/8/layout/vList5"/>
    <dgm:cxn modelId="{7A843FFA-8CDA-4B85-BFEB-78EB420A1835}" srcId="{5BDA60EA-E321-4E25-A01C-3B607E6397F6}" destId="{2CC1BE96-9C57-4312-B29B-E129BA327C5D}" srcOrd="1" destOrd="0" parTransId="{2BDA7E64-9238-4CDB-9807-06E0A53A155C}" sibTransId="{961DA4BE-9FAE-4CEA-A4EB-765973B551BC}"/>
    <dgm:cxn modelId="{51A1ABFD-8510-47FE-9C16-28B17C335C74}" srcId="{5BDA60EA-E321-4E25-A01C-3B607E6397F6}" destId="{5894B811-230C-47C2-8BBF-66B1670E7271}" srcOrd="6" destOrd="0" parTransId="{58D83428-C162-4745-99D4-D0BDC2A92B66}" sibTransId="{5F5BC34E-EA60-476E-8402-9300D6F6B7AE}"/>
    <dgm:cxn modelId="{5CF6F6E7-0B4F-4D43-9AF9-E18615F2D06E}" type="presParOf" srcId="{D136140F-FC99-4CA6-8520-AE5541C484BE}" destId="{79753D66-FA02-4C37-A51A-3BF14B52BFCC}" srcOrd="0" destOrd="0" presId="urn:microsoft.com/office/officeart/2005/8/layout/vList5"/>
    <dgm:cxn modelId="{2F51F7A5-D58C-4963-B8B2-E2DA8C4A5CF3}" type="presParOf" srcId="{79753D66-FA02-4C37-A51A-3BF14B52BFCC}" destId="{906B207A-B264-4DFA-A3C0-B8C65B2E305B}" srcOrd="0" destOrd="0" presId="urn:microsoft.com/office/officeart/2005/8/layout/vList5"/>
    <dgm:cxn modelId="{B165AE6C-A8E2-430A-854A-0C567F9A1A46}" type="presParOf" srcId="{79753D66-FA02-4C37-A51A-3BF14B52BFCC}" destId="{71FE5CB9-B75E-48B7-A3E8-0F4BF92C3B8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AADE9FCE-D4FD-4224-A980-644763CA20AC}">
      <dgm:prSet phldrT="[Testo]" custT="1"/>
      <dgm:spPr>
        <a:solidFill>
          <a:srgbClr val="7030A0">
            <a:alpha val="89804"/>
          </a:srgbClr>
        </a:solidFill>
      </dgm:spPr>
      <dgm:t>
        <a:bodyPr/>
        <a:lstStyle/>
        <a:p>
          <a:pPr marL="176213" indent="-176213" algn="just"/>
          <a:r>
            <a:rPr lang="it-IT" sz="1600" b="0" i="0" dirty="0"/>
            <a:t>artt.4 </a:t>
          </a:r>
        </a:p>
        <a:p>
          <a:pPr marL="176213" indent="-176213" algn="just"/>
          <a:r>
            <a:rPr lang="it-IT" sz="1600" b="0" i="0" dirty="0"/>
            <a:t>D.I. n. 182/2020</a:t>
          </a:r>
          <a:endParaRPr lang="it-IT" sz="1600" dirty="0"/>
        </a:p>
      </dgm:t>
    </dgm:pt>
    <dgm:pt modelId="{30A32858-A97C-48A5-9F46-F1671A8CB3F4}" type="parTrans" cxnId="{D56CF173-349C-43DA-B3A9-9E12EC22EAD4}">
      <dgm:prSet/>
      <dgm:spPr/>
      <dgm:t>
        <a:bodyPr/>
        <a:lstStyle/>
        <a:p>
          <a:endParaRPr lang="it-IT"/>
        </a:p>
      </dgm:t>
    </dgm:pt>
    <dgm:pt modelId="{6013C157-6D89-4D9D-BAC3-C309BDBE5E06}" type="sibTrans" cxnId="{D56CF173-349C-43DA-B3A9-9E12EC22EAD4}">
      <dgm:prSet/>
      <dgm:spPr/>
      <dgm:t>
        <a:bodyPr/>
        <a:lstStyle/>
        <a:p>
          <a:endParaRPr lang="it-IT"/>
        </a:p>
      </dgm:t>
    </dgm:pt>
    <dgm:pt modelId="{AFA0E3A1-3A14-4E6E-BC21-939228903804}">
      <dgm:prSet phldrT="[Testo]" custT="1"/>
      <dgm:spPr>
        <a:solidFill>
          <a:srgbClr val="BFABF7">
            <a:alpha val="89804"/>
          </a:srgbClr>
        </a:solidFill>
      </dgm:spPr>
      <dgm:t>
        <a:bodyPr anchor="t"/>
        <a:lstStyle/>
        <a:p>
          <a:pPr marL="176213" indent="-176213" algn="l">
            <a:buFont typeface="Arial" panose="020B0604020202020204" pitchFamily="34" charset="0"/>
            <a:buChar char="•"/>
            <a:tabLst>
              <a:tab pos="176213" algn="l"/>
            </a:tabLst>
          </a:pPr>
          <a:r>
            <a:rPr lang="it-IT" sz="1200" kern="1200" dirty="0">
              <a:solidFill>
                <a:srgbClr val="000000">
                  <a:hueOff val="0"/>
                  <a:satOff val="0"/>
                  <a:lumOff val="0"/>
                  <a:alphaOff val="0"/>
                </a:srgbClr>
              </a:solidFill>
              <a:latin typeface="Corbel" panose="020B0503020204020204"/>
              <a:ea typeface="+mn-ea"/>
              <a:cs typeface="+mn-cs"/>
            </a:rPr>
            <a:t>Si chiarisce che </a:t>
          </a:r>
          <a:r>
            <a:rPr lang="it-IT" sz="1200" b="1" kern="1200" dirty="0">
              <a:solidFill>
                <a:srgbClr val="000000">
                  <a:hueOff val="0"/>
                  <a:satOff val="0"/>
                  <a:lumOff val="0"/>
                  <a:alphaOff val="0"/>
                </a:srgbClr>
              </a:solidFill>
              <a:latin typeface="Corbel" panose="020B0503020204020204"/>
              <a:ea typeface="+mn-ea"/>
              <a:cs typeface="+mn-cs"/>
            </a:rPr>
            <a:t>le riunioni </a:t>
          </a:r>
          <a:r>
            <a:rPr lang="it-IT" sz="1200" kern="1200" dirty="0">
              <a:solidFill>
                <a:srgbClr val="000000">
                  <a:hueOff val="0"/>
                  <a:satOff val="0"/>
                  <a:lumOff val="0"/>
                  <a:alphaOff val="0"/>
                </a:srgbClr>
              </a:solidFill>
              <a:latin typeface="Corbel" panose="020B0503020204020204"/>
              <a:ea typeface="+mn-ea"/>
              <a:cs typeface="+mn-cs"/>
            </a:rPr>
            <a:t>devono avvenire, salvo comprovate necessità, in orario scolastico, in orario non coincidente con quello di lezione (c. 5). Questo comma presuppone una coincidenza oraria perfetta tra gli insegnanti membri e potrebbe limitare giocoforza la partecipazione di parte della componente docente.</a:t>
          </a:r>
        </a:p>
      </dgm:t>
    </dgm:pt>
    <dgm:pt modelId="{86927924-139D-48DE-822A-B2D22A2EA7AE}" type="parTrans" cxnId="{18B46CE0-F9B1-49D3-A07A-90D613A67F35}">
      <dgm:prSet/>
      <dgm:spPr/>
    </dgm:pt>
    <dgm:pt modelId="{E2FFD7D5-929A-437E-A3A9-39423A71045B}" type="sibTrans" cxnId="{18B46CE0-F9B1-49D3-A07A-90D613A67F35}">
      <dgm:prSet/>
      <dgm:spPr/>
    </dgm:pt>
    <dgm:pt modelId="{66925091-2BD6-4FDC-85B9-1D6AA62496DF}">
      <dgm:prSet phldrT="[Testo]" custT="1"/>
      <dgm:spPr>
        <a:solidFill>
          <a:srgbClr val="BFABF7">
            <a:alpha val="89804"/>
          </a:srgbClr>
        </a:solidFill>
      </dgm:spPr>
      <dgm:t>
        <a:bodyPr anchor="t"/>
        <a:lstStyle/>
        <a:p>
          <a:pPr marL="0" indent="0" algn="just">
            <a:buNone/>
          </a:pPr>
          <a:endParaRPr lang="it-IT" sz="1200" kern="1200" dirty="0"/>
        </a:p>
      </dgm:t>
    </dgm:pt>
    <dgm:pt modelId="{177261E7-CF89-423E-AC1B-547CF50004EC}" type="parTrans" cxnId="{9E7C22C6-C63F-4B63-9BDB-25BE7FECA28A}">
      <dgm:prSet/>
      <dgm:spPr/>
    </dgm:pt>
    <dgm:pt modelId="{4740473F-E455-44D6-BD33-F509A5B374C1}" type="sibTrans" cxnId="{9E7C22C6-C63F-4B63-9BDB-25BE7FECA28A}">
      <dgm:prSet/>
      <dgm:spPr/>
    </dgm:pt>
    <dgm:pt modelId="{B414D81A-3BC2-4137-9E73-18AABB66A790}">
      <dgm:prSet phldrT="[Testo]" custT="1"/>
      <dgm:spPr>
        <a:solidFill>
          <a:srgbClr val="BFABF7">
            <a:alpha val="89804"/>
          </a:srgbClr>
        </a:solidFill>
      </dgm:spPr>
      <dgm:t>
        <a:bodyPr/>
        <a:lstStyle/>
        <a:p>
          <a:pPr marL="176213" indent="-176213" algn="l">
            <a:buFont typeface="Arial" panose="020B0604020202020204" pitchFamily="34" charset="0"/>
            <a:buChar char="•"/>
          </a:pPr>
          <a:r>
            <a:rPr lang="it-IT" sz="1200" kern="1200" dirty="0">
              <a:solidFill>
                <a:srgbClr val="000000">
                  <a:hueOff val="0"/>
                  <a:satOff val="0"/>
                  <a:lumOff val="0"/>
                  <a:alphaOff val="0"/>
                </a:srgbClr>
              </a:solidFill>
              <a:latin typeface="Corbel" panose="020B0503020204020204"/>
              <a:ea typeface="+mn-ea"/>
              <a:cs typeface="+mn-cs"/>
            </a:rPr>
            <a:t>Si ammette lo svolgimento delle riunioni in </a:t>
          </a:r>
          <a:r>
            <a:rPr lang="it-IT" sz="1200" b="1" kern="1200" dirty="0">
              <a:solidFill>
                <a:srgbClr val="000000">
                  <a:hueOff val="0"/>
                  <a:satOff val="0"/>
                  <a:lumOff val="0"/>
                  <a:alphaOff val="0"/>
                </a:srgbClr>
              </a:solidFill>
              <a:latin typeface="Corbel" panose="020B0503020204020204"/>
              <a:ea typeface="+mn-ea"/>
              <a:cs typeface="+mn-cs"/>
            </a:rPr>
            <a:t>modalità a distanza</a:t>
          </a:r>
          <a:r>
            <a:rPr lang="it-IT" sz="1200" kern="1200" dirty="0">
              <a:solidFill>
                <a:srgbClr val="000000">
                  <a:hueOff val="0"/>
                  <a:satOff val="0"/>
                  <a:lumOff val="0"/>
                  <a:alphaOff val="0"/>
                </a:srgbClr>
              </a:solidFill>
              <a:latin typeface="Corbel" panose="020B0503020204020204"/>
              <a:ea typeface="+mn-ea"/>
              <a:cs typeface="+mn-cs"/>
            </a:rPr>
            <a:t>, dando approvazione legale alle modalità di riunione sperimentate de facto ​ ​per necessità dovute all’emergenza sanitaria nel corso dell’a.s. 2019-2020. Giova riscontrare che il legislatore ha saputo canalizzare positivamente l’apporto delle nuove tecnologie, in grado di fornire una modalità agile di riunione che potrebbe risolvere molte problematiche organizzative correlate alla presenza fisica dei componenti del GLO.</a:t>
          </a:r>
        </a:p>
      </dgm:t>
    </dgm:pt>
    <dgm:pt modelId="{8EB3A3E1-8058-4DD4-84D3-2632E0B93D6E}" type="parTrans" cxnId="{B6137082-7A04-414F-A104-6BD550AD48B1}">
      <dgm:prSet/>
      <dgm:spPr/>
    </dgm:pt>
    <dgm:pt modelId="{335E3E17-0CC6-4B3F-ADF9-8D2EC1985F83}" type="sibTrans" cxnId="{B6137082-7A04-414F-A104-6BD550AD48B1}">
      <dgm:prSet/>
      <dgm:spPr/>
    </dgm:pt>
    <dgm:pt modelId="{DCDB0D69-2B21-4830-A100-910595190C74}">
      <dgm:prSet phldrT="[Testo]" custT="1"/>
      <dgm:spPr>
        <a:solidFill>
          <a:srgbClr val="BFABF7">
            <a:alpha val="89804"/>
          </a:srgbClr>
        </a:solidFill>
      </dgm:spPr>
      <dgm:t>
        <a:bodyPr/>
        <a:lstStyle/>
        <a:p>
          <a:pPr marL="176213" indent="-176213" algn="l">
            <a:buFont typeface="Arial" panose="020B0604020202020204" pitchFamily="34" charset="0"/>
            <a:buChar char="•"/>
          </a:pPr>
          <a:r>
            <a:rPr lang="it-IT" sz="1200" kern="1200" dirty="0"/>
            <a:t>Si specifica che nelle riunioni del GLO, </a:t>
          </a:r>
          <a:r>
            <a:rPr lang="it-IT" sz="1200" b="1" kern="1200" dirty="0"/>
            <a:t>convocate dal Dirigente Scolastico </a:t>
          </a:r>
          <a:r>
            <a:rPr lang="it-IT" sz="1200" kern="1200" dirty="0"/>
            <a:t>con congruo preavviso (art. 4, c. 7) deve essere registrato apposito verbale redatto da un segretario, letto e approvato (art. 4, c. 8). Tutti i membri del GLO possono avere accesso al PEI e ai verbali (art. 4, c. 9), l’operato del GLO acquisisce dunque a pieno titolo valore di atto amministrativo caratterizzato da ufficialità e trasparenza.</a:t>
          </a:r>
        </a:p>
      </dgm:t>
    </dgm:pt>
    <dgm:pt modelId="{CBAF14BF-D795-48A5-A874-AC4F136CBD6B}" type="parTrans" cxnId="{05B9B590-F9ED-4287-B97D-5FE997B6F725}">
      <dgm:prSet/>
      <dgm:spPr/>
    </dgm:pt>
    <dgm:pt modelId="{A4191C7C-FC9E-40E6-9E0C-FEF471F1B4BC}" type="sibTrans" cxnId="{05B9B590-F9ED-4287-B97D-5FE997B6F725}">
      <dgm:prSet/>
      <dgm:spPr/>
    </dgm:pt>
    <dgm:pt modelId="{D136140F-FC99-4CA6-8520-AE5541C484BE}" type="pres">
      <dgm:prSet presAssocID="{677DD688-8FDD-46FE-86BF-4F06353BE47C}" presName="Name0" presStyleCnt="0">
        <dgm:presLayoutVars>
          <dgm:dir/>
          <dgm:animLvl val="lvl"/>
          <dgm:resizeHandles val="exact"/>
        </dgm:presLayoutVars>
      </dgm:prSet>
      <dgm:spPr/>
    </dgm:pt>
    <dgm:pt modelId="{24242204-7EB2-435E-8480-DDB7847A865D}" type="pres">
      <dgm:prSet presAssocID="{AADE9FCE-D4FD-4224-A980-644763CA20AC}" presName="linNode" presStyleCnt="0"/>
      <dgm:spPr/>
    </dgm:pt>
    <dgm:pt modelId="{0FEE142B-166A-48F9-9695-3C58AD3503E4}" type="pres">
      <dgm:prSet presAssocID="{AADE9FCE-D4FD-4224-A980-644763CA20AC}" presName="parentText" presStyleLbl="node1" presStyleIdx="0" presStyleCnt="1" custScaleY="20880" custLinFactNeighborY="-31344">
        <dgm:presLayoutVars>
          <dgm:chMax val="1"/>
          <dgm:bulletEnabled val="1"/>
        </dgm:presLayoutVars>
      </dgm:prSet>
      <dgm:spPr/>
    </dgm:pt>
    <dgm:pt modelId="{98EF5D14-BE7F-4524-B610-81F9E6C00800}" type="pres">
      <dgm:prSet presAssocID="{AADE9FCE-D4FD-4224-A980-644763CA20AC}" presName="descendantText" presStyleLbl="alignAccFollowNode1" presStyleIdx="0" presStyleCnt="1" custScaleY="125122" custLinFactNeighborX="1702" custLinFactNeighborY="-4643">
        <dgm:presLayoutVars>
          <dgm:bulletEnabled val="1"/>
        </dgm:presLayoutVars>
      </dgm:prSet>
      <dgm:spPr/>
    </dgm:pt>
  </dgm:ptLst>
  <dgm:cxnLst>
    <dgm:cxn modelId="{54852F4A-B8A3-4D1F-BEAC-B52D65D1E90F}" type="presOf" srcId="{B414D81A-3BC2-4137-9E73-18AABB66A790}" destId="{98EF5D14-BE7F-4524-B610-81F9E6C00800}" srcOrd="0" destOrd="1" presId="urn:microsoft.com/office/officeart/2005/8/layout/vList5"/>
    <dgm:cxn modelId="{D56CF173-349C-43DA-B3A9-9E12EC22EAD4}" srcId="{677DD688-8FDD-46FE-86BF-4F06353BE47C}" destId="{AADE9FCE-D4FD-4224-A980-644763CA20AC}" srcOrd="0" destOrd="0" parTransId="{30A32858-A97C-48A5-9F46-F1671A8CB3F4}" sibTransId="{6013C157-6D89-4D9D-BAC3-C309BDBE5E06}"/>
    <dgm:cxn modelId="{B6137082-7A04-414F-A104-6BD550AD48B1}" srcId="{AADE9FCE-D4FD-4224-A980-644763CA20AC}" destId="{B414D81A-3BC2-4137-9E73-18AABB66A790}" srcOrd="1" destOrd="0" parTransId="{8EB3A3E1-8058-4DD4-84D3-2632E0B93D6E}" sibTransId="{335E3E17-0CC6-4B3F-ADF9-8D2EC1985F83}"/>
    <dgm:cxn modelId="{E8731D8D-952A-4FF9-82A2-25172F322FE1}" type="presOf" srcId="{66925091-2BD6-4FDC-85B9-1D6AA62496DF}" destId="{98EF5D14-BE7F-4524-B610-81F9E6C00800}" srcOrd="0" destOrd="3" presId="urn:microsoft.com/office/officeart/2005/8/layout/vList5"/>
    <dgm:cxn modelId="{A798AA8D-6C58-402F-9826-0347CE716C0D}" type="presOf" srcId="{AFA0E3A1-3A14-4E6E-BC21-939228903804}" destId="{98EF5D14-BE7F-4524-B610-81F9E6C00800}" srcOrd="0" destOrd="0" presId="urn:microsoft.com/office/officeart/2005/8/layout/vList5"/>
    <dgm:cxn modelId="{05B9B590-F9ED-4287-B97D-5FE997B6F725}" srcId="{AADE9FCE-D4FD-4224-A980-644763CA20AC}" destId="{DCDB0D69-2B21-4830-A100-910595190C74}" srcOrd="2" destOrd="0" parTransId="{CBAF14BF-D795-48A5-A874-AC4F136CBD6B}" sibTransId="{A4191C7C-FC9E-40E6-9E0C-FEF471F1B4BC}"/>
    <dgm:cxn modelId="{52F5339D-04AD-4AAB-894F-91B4B57F9A52}" type="presOf" srcId="{DCDB0D69-2B21-4830-A100-910595190C74}" destId="{98EF5D14-BE7F-4524-B610-81F9E6C00800}" srcOrd="0" destOrd="2" presId="urn:microsoft.com/office/officeart/2005/8/layout/vList5"/>
    <dgm:cxn modelId="{D08F64A6-0E00-4649-A481-BD3F5041271A}" type="presOf" srcId="{677DD688-8FDD-46FE-86BF-4F06353BE47C}" destId="{D136140F-FC99-4CA6-8520-AE5541C484BE}" srcOrd="0" destOrd="0" presId="urn:microsoft.com/office/officeart/2005/8/layout/vList5"/>
    <dgm:cxn modelId="{D673D6A6-D1F3-483B-A739-415606CC3115}" type="presOf" srcId="{AADE9FCE-D4FD-4224-A980-644763CA20AC}" destId="{0FEE142B-166A-48F9-9695-3C58AD3503E4}" srcOrd="0" destOrd="0" presId="urn:microsoft.com/office/officeart/2005/8/layout/vList5"/>
    <dgm:cxn modelId="{9E7C22C6-C63F-4B63-9BDB-25BE7FECA28A}" srcId="{AADE9FCE-D4FD-4224-A980-644763CA20AC}" destId="{66925091-2BD6-4FDC-85B9-1D6AA62496DF}" srcOrd="3" destOrd="0" parTransId="{177261E7-CF89-423E-AC1B-547CF50004EC}" sibTransId="{4740473F-E455-44D6-BD33-F509A5B374C1}"/>
    <dgm:cxn modelId="{18B46CE0-F9B1-49D3-A07A-90D613A67F35}" srcId="{AADE9FCE-D4FD-4224-A980-644763CA20AC}" destId="{AFA0E3A1-3A14-4E6E-BC21-939228903804}" srcOrd="0" destOrd="0" parTransId="{86927924-139D-48DE-822A-B2D22A2EA7AE}" sibTransId="{E2FFD7D5-929A-437E-A3A9-39423A71045B}"/>
    <dgm:cxn modelId="{5032D1AD-A9F5-4D24-9C65-6C619996F764}" type="presParOf" srcId="{D136140F-FC99-4CA6-8520-AE5541C484BE}" destId="{24242204-7EB2-435E-8480-DDB7847A865D}" srcOrd="0" destOrd="0" presId="urn:microsoft.com/office/officeart/2005/8/layout/vList5"/>
    <dgm:cxn modelId="{830FE547-5484-45BD-81E6-3895D2E6189E}" type="presParOf" srcId="{24242204-7EB2-435E-8480-DDB7847A865D}" destId="{0FEE142B-166A-48F9-9695-3C58AD3503E4}" srcOrd="0" destOrd="0" presId="urn:microsoft.com/office/officeart/2005/8/layout/vList5"/>
    <dgm:cxn modelId="{08FD9542-428F-4A25-B294-2E4E8A9D6C21}" type="presParOf" srcId="{24242204-7EB2-435E-8480-DDB7847A865D}" destId="{98EF5D14-BE7F-4524-B610-81F9E6C0080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AADE9FCE-D4FD-4224-A980-644763CA20AC}">
      <dgm:prSet phldrT="[Testo]" custT="1"/>
      <dgm:spPr>
        <a:solidFill>
          <a:srgbClr val="7030A0">
            <a:alpha val="89804"/>
          </a:srgbClr>
        </a:solidFill>
      </dgm:spPr>
      <dgm:t>
        <a:bodyPr/>
        <a:lstStyle/>
        <a:p>
          <a:pPr marL="176213" indent="-176213" algn="just"/>
          <a:r>
            <a:rPr lang="it-IT" sz="1600" b="0" i="0" dirty="0"/>
            <a:t>artt.5 e 6 </a:t>
          </a:r>
        </a:p>
        <a:p>
          <a:pPr marL="176213" indent="-176213" algn="just"/>
          <a:r>
            <a:rPr lang="it-IT" sz="1600" b="0" i="0" dirty="0"/>
            <a:t>D.I. n. 182/2020</a:t>
          </a:r>
          <a:endParaRPr lang="it-IT" sz="1600" dirty="0"/>
        </a:p>
      </dgm:t>
    </dgm:pt>
    <dgm:pt modelId="{30A32858-A97C-48A5-9F46-F1671A8CB3F4}" type="parTrans" cxnId="{D56CF173-349C-43DA-B3A9-9E12EC22EAD4}">
      <dgm:prSet/>
      <dgm:spPr/>
      <dgm:t>
        <a:bodyPr/>
        <a:lstStyle/>
        <a:p>
          <a:endParaRPr lang="it-IT"/>
        </a:p>
      </dgm:t>
    </dgm:pt>
    <dgm:pt modelId="{6013C157-6D89-4D9D-BAC3-C309BDBE5E06}" type="sibTrans" cxnId="{D56CF173-349C-43DA-B3A9-9E12EC22EAD4}">
      <dgm:prSet/>
      <dgm:spPr/>
      <dgm:t>
        <a:bodyPr/>
        <a:lstStyle/>
        <a:p>
          <a:endParaRPr lang="it-IT"/>
        </a:p>
      </dgm:t>
    </dgm:pt>
    <dgm:pt modelId="{AFA0E3A1-3A14-4E6E-BC21-939228903804}">
      <dgm:prSet phldrT="[Testo]" custT="1"/>
      <dgm:spPr>
        <a:solidFill>
          <a:srgbClr val="BFABF7">
            <a:alpha val="89804"/>
          </a:srgbClr>
        </a:solidFill>
      </dgm:spPr>
      <dgm:t>
        <a:bodyPr anchor="t"/>
        <a:lstStyle/>
        <a:p>
          <a:pPr marL="0" indent="0" algn="l">
            <a:buFont typeface="Arial" panose="020B0604020202020204" pitchFamily="34" charset="0"/>
            <a:buNone/>
            <a:tabLst/>
          </a:pPr>
          <a:r>
            <a:rPr lang="it-IT" sz="1200" b="1" kern="1200" dirty="0">
              <a:solidFill>
                <a:srgbClr val="000000">
                  <a:hueOff val="0"/>
                  <a:satOff val="0"/>
                  <a:lumOff val="0"/>
                  <a:alphaOff val="0"/>
                </a:srgbClr>
              </a:solidFill>
              <a:latin typeface="Corbel" panose="020B0503020204020204"/>
              <a:ea typeface="+mn-ea"/>
              <a:cs typeface="+mn-cs"/>
            </a:rPr>
            <a:t>Raccordo del PEI con Profilo di Funzionamento e Progetto Individuale</a:t>
          </a:r>
        </a:p>
      </dgm:t>
    </dgm:pt>
    <dgm:pt modelId="{86927924-139D-48DE-822A-B2D22A2EA7AE}" type="parTrans" cxnId="{18B46CE0-F9B1-49D3-A07A-90D613A67F35}">
      <dgm:prSet/>
      <dgm:spPr/>
      <dgm:t>
        <a:bodyPr/>
        <a:lstStyle/>
        <a:p>
          <a:endParaRPr lang="it-IT"/>
        </a:p>
      </dgm:t>
    </dgm:pt>
    <dgm:pt modelId="{E2FFD7D5-929A-437E-A3A9-39423A71045B}" type="sibTrans" cxnId="{18B46CE0-F9B1-49D3-A07A-90D613A67F35}">
      <dgm:prSet/>
      <dgm:spPr/>
      <dgm:t>
        <a:bodyPr/>
        <a:lstStyle/>
        <a:p>
          <a:endParaRPr lang="it-IT"/>
        </a:p>
      </dgm:t>
    </dgm:pt>
    <dgm:pt modelId="{66925091-2BD6-4FDC-85B9-1D6AA62496DF}">
      <dgm:prSet phldrT="[Testo]" custT="1"/>
      <dgm:spPr>
        <a:solidFill>
          <a:srgbClr val="BFABF7">
            <a:alpha val="89804"/>
          </a:srgbClr>
        </a:solidFill>
      </dgm:spPr>
      <dgm:t>
        <a:bodyPr anchor="t"/>
        <a:lstStyle/>
        <a:p>
          <a:pPr marL="0" indent="0" algn="just">
            <a:buNone/>
          </a:pPr>
          <a:endParaRPr lang="it-IT" sz="1200" kern="1200" dirty="0"/>
        </a:p>
      </dgm:t>
    </dgm:pt>
    <dgm:pt modelId="{177261E7-CF89-423E-AC1B-547CF50004EC}" type="parTrans" cxnId="{9E7C22C6-C63F-4B63-9BDB-25BE7FECA28A}">
      <dgm:prSet/>
      <dgm:spPr/>
      <dgm:t>
        <a:bodyPr/>
        <a:lstStyle/>
        <a:p>
          <a:endParaRPr lang="it-IT"/>
        </a:p>
      </dgm:t>
    </dgm:pt>
    <dgm:pt modelId="{4740473F-E455-44D6-BD33-F509A5B374C1}" type="sibTrans" cxnId="{9E7C22C6-C63F-4B63-9BDB-25BE7FECA28A}">
      <dgm:prSet/>
      <dgm:spPr/>
      <dgm:t>
        <a:bodyPr/>
        <a:lstStyle/>
        <a:p>
          <a:endParaRPr lang="it-IT"/>
        </a:p>
      </dgm:t>
    </dgm:pt>
    <dgm:pt modelId="{D10CF0C0-F726-403F-9E0A-AEA88EB56BDC}">
      <dgm:prSet phldrT="[Testo]" custT="1"/>
      <dgm:spPr>
        <a:solidFill>
          <a:srgbClr val="BFABF7">
            <a:alpha val="89804"/>
          </a:srgbClr>
        </a:solidFill>
      </dgm:spPr>
      <dgm:t>
        <a:bodyPr anchor="t"/>
        <a:lstStyle/>
        <a:p>
          <a:pPr marL="176213" indent="-176213" algn="l">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 Gli articoli 5 e 6 specificano le modalità di </a:t>
          </a:r>
          <a:r>
            <a:rPr lang="it-IT" sz="1200" b="1" kern="1200" dirty="0">
              <a:solidFill>
                <a:srgbClr val="000000">
                  <a:hueOff val="0"/>
                  <a:satOff val="0"/>
                  <a:lumOff val="0"/>
                  <a:alphaOff val="0"/>
                </a:srgbClr>
              </a:solidFill>
              <a:latin typeface="Corbel" panose="020B0503020204020204"/>
              <a:ea typeface="+mn-ea"/>
              <a:cs typeface="+mn-cs"/>
            </a:rPr>
            <a:t>raccordo tra il PEI e il Profilo di Funzionamento</a:t>
          </a:r>
          <a:r>
            <a:rPr lang="it-IT" sz="1200" b="0" kern="1200" dirty="0">
              <a:solidFill>
                <a:srgbClr val="000000">
                  <a:hueOff val="0"/>
                  <a:satOff val="0"/>
                  <a:lumOff val="0"/>
                  <a:alphaOff val="0"/>
                </a:srgbClr>
              </a:solidFill>
              <a:latin typeface="Corbel" panose="020B0503020204020204"/>
              <a:ea typeface="+mn-ea"/>
              <a:cs typeface="+mn-cs"/>
            </a:rPr>
            <a:t>, propedeutico e necessario alla sua stesura (vd. D. Lgs 66/2017 come modificato dal D. Lgs 96/2019, art. 5, c. 4, lettera a) ), e il Progetto individuale (vd. L. 328/2000, art. 14), di cui il PEI è parte integrante (vd. D.lgs 66/2017, art. 5, c. 2, lett. b),  come modificato dal D.lgs 96/2019, art. 4, che modifica l’art. 12, c. 5 della L. 104/1992).</a:t>
          </a:r>
        </a:p>
      </dgm:t>
    </dgm:pt>
    <dgm:pt modelId="{18CB132A-AD37-4AD5-ADD8-F239ED68A2E5}" type="parTrans" cxnId="{CA1ECF87-B0F8-488B-B4CB-C3E557ECFB08}">
      <dgm:prSet/>
      <dgm:spPr/>
      <dgm:t>
        <a:bodyPr/>
        <a:lstStyle/>
        <a:p>
          <a:endParaRPr lang="it-IT"/>
        </a:p>
      </dgm:t>
    </dgm:pt>
    <dgm:pt modelId="{6DBD878A-D4D1-441F-BA9F-828EF6034388}" type="sibTrans" cxnId="{CA1ECF87-B0F8-488B-B4CB-C3E557ECFB08}">
      <dgm:prSet/>
      <dgm:spPr/>
      <dgm:t>
        <a:bodyPr/>
        <a:lstStyle/>
        <a:p>
          <a:endParaRPr lang="it-IT"/>
        </a:p>
      </dgm:t>
    </dgm:pt>
    <dgm:pt modelId="{90234916-862E-4613-8E41-7CC0054FCD12}">
      <dgm:prSet phldrT="[Testo]" custT="1"/>
      <dgm:spPr>
        <a:solidFill>
          <a:srgbClr val="BFABF7">
            <a:alpha val="89804"/>
          </a:srgbClr>
        </a:solidFill>
      </dgm:spPr>
      <dgm:t>
        <a:bodyPr anchor="t"/>
        <a:lstStyle/>
        <a:p>
          <a:pPr marL="176213" indent="-176213" algn="l">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 Quanto al </a:t>
          </a:r>
          <a:r>
            <a:rPr lang="it-IT" sz="1200" b="1" kern="1200" dirty="0">
              <a:solidFill>
                <a:srgbClr val="000000">
                  <a:hueOff val="0"/>
                  <a:satOff val="0"/>
                  <a:lumOff val="0"/>
                  <a:alphaOff val="0"/>
                </a:srgbClr>
              </a:solidFill>
              <a:latin typeface="Corbel" panose="020B0503020204020204"/>
              <a:ea typeface="+mn-ea"/>
              <a:cs typeface="+mn-cs"/>
            </a:rPr>
            <a:t>Progetto Individuale</a:t>
          </a:r>
          <a:r>
            <a:rPr lang="it-IT" sz="1200" b="0" kern="1200" dirty="0">
              <a:solidFill>
                <a:srgbClr val="000000">
                  <a:hueOff val="0"/>
                  <a:satOff val="0"/>
                  <a:lumOff val="0"/>
                  <a:alphaOff val="0"/>
                </a:srgbClr>
              </a:solidFill>
              <a:latin typeface="Corbel" panose="020B0503020204020204"/>
              <a:ea typeface="+mn-ea"/>
              <a:cs typeface="+mn-cs"/>
            </a:rPr>
            <a:t>, a cura dell’Ente Locale, qualora sia stato redatto, (art. 6, c. 2) deve contenere in sintesi gli elementi di coordinamento e interazione.</a:t>
          </a:r>
        </a:p>
      </dgm:t>
    </dgm:pt>
    <dgm:pt modelId="{C0BF749C-449C-44CC-B8C8-032121D9C4B3}" type="parTrans" cxnId="{8D853BCB-65A4-47E9-AD4B-1D0B0C3B0258}">
      <dgm:prSet/>
      <dgm:spPr/>
      <dgm:t>
        <a:bodyPr/>
        <a:lstStyle/>
        <a:p>
          <a:endParaRPr lang="it-IT"/>
        </a:p>
      </dgm:t>
    </dgm:pt>
    <dgm:pt modelId="{A3A469C5-66F0-4FED-9E91-6427FEFBF534}" type="sibTrans" cxnId="{8D853BCB-65A4-47E9-AD4B-1D0B0C3B0258}">
      <dgm:prSet/>
      <dgm:spPr/>
      <dgm:t>
        <a:bodyPr/>
        <a:lstStyle/>
        <a:p>
          <a:endParaRPr lang="it-IT"/>
        </a:p>
      </dgm:t>
    </dgm:pt>
    <dgm:pt modelId="{F04B841F-55E3-4466-821F-DE94702DBC19}">
      <dgm:prSet phldrT="[Testo]" custT="1"/>
      <dgm:spPr>
        <a:solidFill>
          <a:srgbClr val="BFABF7">
            <a:alpha val="89804"/>
          </a:srgbClr>
        </a:solidFill>
      </dgm:spPr>
      <dgm:t>
        <a:bodyPr anchor="t"/>
        <a:lstStyle/>
        <a:p>
          <a:pPr marL="176213" indent="-176213" algn="l">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La normativa, inoltre, specifica che il </a:t>
          </a:r>
          <a:r>
            <a:rPr lang="it-IT" sz="1200" b="1" kern="1200" dirty="0">
              <a:solidFill>
                <a:srgbClr val="000000">
                  <a:hueOff val="0"/>
                  <a:satOff val="0"/>
                  <a:lumOff val="0"/>
                  <a:alphaOff val="0"/>
                </a:srgbClr>
              </a:solidFill>
              <a:latin typeface="Corbel" panose="020B0503020204020204"/>
              <a:ea typeface="+mn-ea"/>
              <a:cs typeface="+mn-cs"/>
            </a:rPr>
            <a:t>Progetto Individuale</a:t>
          </a:r>
          <a:r>
            <a:rPr lang="it-IT" sz="1200" b="0" kern="1200" dirty="0">
              <a:solidFill>
                <a:srgbClr val="000000">
                  <a:hueOff val="0"/>
                  <a:satOff val="0"/>
                  <a:lumOff val="0"/>
                  <a:alphaOff val="0"/>
                </a:srgbClr>
              </a:solidFill>
              <a:latin typeface="Corbel" panose="020B0503020204020204"/>
              <a:ea typeface="+mn-ea"/>
              <a:cs typeface="+mn-cs"/>
            </a:rPr>
            <a:t> è di opportuna redazione e, in caso non sia stato predisposto, sollecita al raccoglimento di informazioni per la sua stesura (art. 6, c. 3), nell’ottica di un’effettiva e integrata collaborazione con l’Ente Locale corroborata dalla relativa documentazione.</a:t>
          </a:r>
        </a:p>
      </dgm:t>
    </dgm:pt>
    <dgm:pt modelId="{146F1AAE-0BD7-41F8-9926-74252ED672BA}" type="parTrans" cxnId="{FF3BA285-ADB1-4A72-9004-0D097CDD56D6}">
      <dgm:prSet/>
      <dgm:spPr/>
      <dgm:t>
        <a:bodyPr/>
        <a:lstStyle/>
        <a:p>
          <a:endParaRPr lang="it-IT"/>
        </a:p>
      </dgm:t>
    </dgm:pt>
    <dgm:pt modelId="{45ED5D04-50E0-4449-A872-07BA3FE90900}" type="sibTrans" cxnId="{FF3BA285-ADB1-4A72-9004-0D097CDD56D6}">
      <dgm:prSet/>
      <dgm:spPr/>
      <dgm:t>
        <a:bodyPr/>
        <a:lstStyle/>
        <a:p>
          <a:endParaRPr lang="it-IT"/>
        </a:p>
      </dgm:t>
    </dgm:pt>
    <dgm:pt modelId="{E45904FF-1347-43B5-A030-D28D666ED82B}">
      <dgm:prSet phldrT="[Testo]" custT="1"/>
      <dgm:spPr>
        <a:solidFill>
          <a:srgbClr val="BFABF7">
            <a:alpha val="89804"/>
          </a:srgbClr>
        </a:solidFill>
      </dgm:spPr>
      <dgm:t>
        <a:bodyPr anchor="t"/>
        <a:lstStyle/>
        <a:p>
          <a:pPr marL="176213" indent="-176213" algn="l">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Nel decreto in esame si specifica che il PEI deve contenere apposita sintesi degli elementi significativi desunti dal </a:t>
          </a:r>
          <a:r>
            <a:rPr lang="it-IT" sz="1200" b="1" kern="1200" dirty="0">
              <a:solidFill>
                <a:srgbClr val="000000">
                  <a:hueOff val="0"/>
                  <a:satOff val="0"/>
                  <a:lumOff val="0"/>
                  <a:alphaOff val="0"/>
                </a:srgbClr>
              </a:solidFill>
              <a:latin typeface="Corbel" panose="020B0503020204020204"/>
              <a:ea typeface="+mn-ea"/>
              <a:cs typeface="+mn-cs"/>
            </a:rPr>
            <a:t>Profilo di Funzionamento</a:t>
          </a:r>
          <a:r>
            <a:rPr lang="it-IT" sz="1200" b="0" kern="1200" dirty="0">
              <a:solidFill>
                <a:srgbClr val="000000">
                  <a:hueOff val="0"/>
                  <a:satOff val="0"/>
                  <a:lumOff val="0"/>
                  <a:alphaOff val="0"/>
                </a:srgbClr>
              </a:solidFill>
              <a:latin typeface="Corbel" panose="020B0503020204020204"/>
              <a:ea typeface="+mn-ea"/>
              <a:cs typeface="+mn-cs"/>
            </a:rPr>
            <a:t> (art. 5, commi 1-2) e, in assenza di esso, in via provvisoria dal binomio </a:t>
          </a:r>
          <a:r>
            <a:rPr lang="it-IT" sz="1200" b="1" kern="1200" dirty="0">
              <a:solidFill>
                <a:srgbClr val="000000">
                  <a:hueOff val="0"/>
                  <a:satOff val="0"/>
                  <a:lumOff val="0"/>
                  <a:alphaOff val="0"/>
                </a:srgbClr>
              </a:solidFill>
              <a:latin typeface="Corbel" panose="020B0503020204020204"/>
              <a:ea typeface="+mn-ea"/>
              <a:cs typeface="+mn-cs"/>
            </a:rPr>
            <a:t>Diagnosi Funzionale-Profilo Dinamico Funzionale </a:t>
          </a:r>
          <a:r>
            <a:rPr lang="it-IT" sz="1200" b="0" kern="1200" dirty="0">
              <a:solidFill>
                <a:srgbClr val="000000">
                  <a:hueOff val="0"/>
                  <a:satOff val="0"/>
                  <a:lumOff val="0"/>
                  <a:alphaOff val="0"/>
                </a:srgbClr>
              </a:solidFill>
              <a:latin typeface="Corbel" panose="020B0503020204020204"/>
              <a:ea typeface="+mn-ea"/>
              <a:cs typeface="+mn-cs"/>
            </a:rPr>
            <a:t>(art. 5, c. 3).</a:t>
          </a:r>
        </a:p>
      </dgm:t>
    </dgm:pt>
    <dgm:pt modelId="{0E5F94C9-FD69-4F62-9057-08636C209DD1}" type="parTrans" cxnId="{CB744AE1-CFE4-4F6F-8BB8-7E997E3B4ECB}">
      <dgm:prSet/>
      <dgm:spPr/>
    </dgm:pt>
    <dgm:pt modelId="{DBA4E52C-121B-49D8-AEF2-4A61566B7D40}" type="sibTrans" cxnId="{CB744AE1-CFE4-4F6F-8BB8-7E997E3B4ECB}">
      <dgm:prSet/>
      <dgm:spPr/>
    </dgm:pt>
    <dgm:pt modelId="{D136140F-FC99-4CA6-8520-AE5541C484BE}" type="pres">
      <dgm:prSet presAssocID="{677DD688-8FDD-46FE-86BF-4F06353BE47C}" presName="Name0" presStyleCnt="0">
        <dgm:presLayoutVars>
          <dgm:dir/>
          <dgm:animLvl val="lvl"/>
          <dgm:resizeHandles val="exact"/>
        </dgm:presLayoutVars>
      </dgm:prSet>
      <dgm:spPr/>
    </dgm:pt>
    <dgm:pt modelId="{24242204-7EB2-435E-8480-DDB7847A865D}" type="pres">
      <dgm:prSet presAssocID="{AADE9FCE-D4FD-4224-A980-644763CA20AC}" presName="linNode" presStyleCnt="0"/>
      <dgm:spPr/>
    </dgm:pt>
    <dgm:pt modelId="{0FEE142B-166A-48F9-9695-3C58AD3503E4}" type="pres">
      <dgm:prSet presAssocID="{AADE9FCE-D4FD-4224-A980-644763CA20AC}" presName="parentText" presStyleLbl="node1" presStyleIdx="0" presStyleCnt="1" custScaleY="20880" custLinFactNeighborY="-31344">
        <dgm:presLayoutVars>
          <dgm:chMax val="1"/>
          <dgm:bulletEnabled val="1"/>
        </dgm:presLayoutVars>
      </dgm:prSet>
      <dgm:spPr/>
    </dgm:pt>
    <dgm:pt modelId="{98EF5D14-BE7F-4524-B610-81F9E6C00800}" type="pres">
      <dgm:prSet presAssocID="{AADE9FCE-D4FD-4224-A980-644763CA20AC}" presName="descendantText" presStyleLbl="alignAccFollowNode1" presStyleIdx="0" presStyleCnt="1" custScaleY="125122" custLinFactNeighborX="1702" custLinFactNeighborY="-4643">
        <dgm:presLayoutVars>
          <dgm:bulletEnabled val="1"/>
        </dgm:presLayoutVars>
      </dgm:prSet>
      <dgm:spPr/>
    </dgm:pt>
  </dgm:ptLst>
  <dgm:cxnLst>
    <dgm:cxn modelId="{73059D10-95CA-488E-9EA2-8CBAA70F72FE}" type="presOf" srcId="{90234916-862E-4613-8E41-7CC0054FCD12}" destId="{98EF5D14-BE7F-4524-B610-81F9E6C00800}" srcOrd="0" destOrd="3" presId="urn:microsoft.com/office/officeart/2005/8/layout/vList5"/>
    <dgm:cxn modelId="{14C0A748-5564-4856-BD3E-CB6FBD7C0C32}" type="presOf" srcId="{E45904FF-1347-43B5-A030-D28D666ED82B}" destId="{98EF5D14-BE7F-4524-B610-81F9E6C00800}" srcOrd="0" destOrd="2" presId="urn:microsoft.com/office/officeart/2005/8/layout/vList5"/>
    <dgm:cxn modelId="{DF72E469-42EA-4F03-98BE-3C458095292F}" type="presOf" srcId="{D10CF0C0-F726-403F-9E0A-AEA88EB56BDC}" destId="{98EF5D14-BE7F-4524-B610-81F9E6C00800}" srcOrd="0" destOrd="1" presId="urn:microsoft.com/office/officeart/2005/8/layout/vList5"/>
    <dgm:cxn modelId="{D56CF173-349C-43DA-B3A9-9E12EC22EAD4}" srcId="{677DD688-8FDD-46FE-86BF-4F06353BE47C}" destId="{AADE9FCE-D4FD-4224-A980-644763CA20AC}" srcOrd="0" destOrd="0" parTransId="{30A32858-A97C-48A5-9F46-F1671A8CB3F4}" sibTransId="{6013C157-6D89-4D9D-BAC3-C309BDBE5E06}"/>
    <dgm:cxn modelId="{FF3BA285-ADB1-4A72-9004-0D097CDD56D6}" srcId="{AADE9FCE-D4FD-4224-A980-644763CA20AC}" destId="{F04B841F-55E3-4466-821F-DE94702DBC19}" srcOrd="4" destOrd="0" parTransId="{146F1AAE-0BD7-41F8-9926-74252ED672BA}" sibTransId="{45ED5D04-50E0-4449-A872-07BA3FE90900}"/>
    <dgm:cxn modelId="{CA1ECF87-B0F8-488B-B4CB-C3E557ECFB08}" srcId="{AADE9FCE-D4FD-4224-A980-644763CA20AC}" destId="{D10CF0C0-F726-403F-9E0A-AEA88EB56BDC}" srcOrd="1" destOrd="0" parTransId="{18CB132A-AD37-4AD5-ADD8-F239ED68A2E5}" sibTransId="{6DBD878A-D4D1-441F-BA9F-828EF6034388}"/>
    <dgm:cxn modelId="{E8731D8D-952A-4FF9-82A2-25172F322FE1}" type="presOf" srcId="{66925091-2BD6-4FDC-85B9-1D6AA62496DF}" destId="{98EF5D14-BE7F-4524-B610-81F9E6C00800}" srcOrd="0" destOrd="5" presId="urn:microsoft.com/office/officeart/2005/8/layout/vList5"/>
    <dgm:cxn modelId="{A798AA8D-6C58-402F-9826-0347CE716C0D}" type="presOf" srcId="{AFA0E3A1-3A14-4E6E-BC21-939228903804}" destId="{98EF5D14-BE7F-4524-B610-81F9E6C00800}" srcOrd="0" destOrd="0" presId="urn:microsoft.com/office/officeart/2005/8/layout/vList5"/>
    <dgm:cxn modelId="{D08F64A6-0E00-4649-A481-BD3F5041271A}" type="presOf" srcId="{677DD688-8FDD-46FE-86BF-4F06353BE47C}" destId="{D136140F-FC99-4CA6-8520-AE5541C484BE}" srcOrd="0" destOrd="0" presId="urn:microsoft.com/office/officeart/2005/8/layout/vList5"/>
    <dgm:cxn modelId="{D673D6A6-D1F3-483B-A739-415606CC3115}" type="presOf" srcId="{AADE9FCE-D4FD-4224-A980-644763CA20AC}" destId="{0FEE142B-166A-48F9-9695-3C58AD3503E4}" srcOrd="0" destOrd="0" presId="urn:microsoft.com/office/officeart/2005/8/layout/vList5"/>
    <dgm:cxn modelId="{9E7C22C6-C63F-4B63-9BDB-25BE7FECA28A}" srcId="{AADE9FCE-D4FD-4224-A980-644763CA20AC}" destId="{66925091-2BD6-4FDC-85B9-1D6AA62496DF}" srcOrd="5" destOrd="0" parTransId="{177261E7-CF89-423E-AC1B-547CF50004EC}" sibTransId="{4740473F-E455-44D6-BD33-F509A5B374C1}"/>
    <dgm:cxn modelId="{8D853BCB-65A4-47E9-AD4B-1D0B0C3B0258}" srcId="{AADE9FCE-D4FD-4224-A980-644763CA20AC}" destId="{90234916-862E-4613-8E41-7CC0054FCD12}" srcOrd="3" destOrd="0" parTransId="{C0BF749C-449C-44CC-B8C8-032121D9C4B3}" sibTransId="{A3A469C5-66F0-4FED-9E91-6427FEFBF534}"/>
    <dgm:cxn modelId="{875C34DC-3AC7-4D54-87D7-425788CD676A}" type="presOf" srcId="{F04B841F-55E3-4466-821F-DE94702DBC19}" destId="{98EF5D14-BE7F-4524-B610-81F9E6C00800}" srcOrd="0" destOrd="4" presId="urn:microsoft.com/office/officeart/2005/8/layout/vList5"/>
    <dgm:cxn modelId="{18B46CE0-F9B1-49D3-A07A-90D613A67F35}" srcId="{AADE9FCE-D4FD-4224-A980-644763CA20AC}" destId="{AFA0E3A1-3A14-4E6E-BC21-939228903804}" srcOrd="0" destOrd="0" parTransId="{86927924-139D-48DE-822A-B2D22A2EA7AE}" sibTransId="{E2FFD7D5-929A-437E-A3A9-39423A71045B}"/>
    <dgm:cxn modelId="{CB744AE1-CFE4-4F6F-8BB8-7E997E3B4ECB}" srcId="{AADE9FCE-D4FD-4224-A980-644763CA20AC}" destId="{E45904FF-1347-43B5-A030-D28D666ED82B}" srcOrd="2" destOrd="0" parTransId="{0E5F94C9-FD69-4F62-9057-08636C209DD1}" sibTransId="{DBA4E52C-121B-49D8-AEF2-4A61566B7D40}"/>
    <dgm:cxn modelId="{5032D1AD-A9F5-4D24-9C65-6C619996F764}" type="presParOf" srcId="{D136140F-FC99-4CA6-8520-AE5541C484BE}" destId="{24242204-7EB2-435E-8480-DDB7847A865D}" srcOrd="0" destOrd="0" presId="urn:microsoft.com/office/officeart/2005/8/layout/vList5"/>
    <dgm:cxn modelId="{830FE547-5484-45BD-81E6-3895D2E6189E}" type="presParOf" srcId="{24242204-7EB2-435E-8480-DDB7847A865D}" destId="{0FEE142B-166A-48F9-9695-3C58AD3503E4}" srcOrd="0" destOrd="0" presId="urn:microsoft.com/office/officeart/2005/8/layout/vList5"/>
    <dgm:cxn modelId="{08FD9542-428F-4A25-B294-2E4E8A9D6C21}" type="presParOf" srcId="{24242204-7EB2-435E-8480-DDB7847A865D}" destId="{98EF5D14-BE7F-4524-B610-81F9E6C0080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AADE9FCE-D4FD-4224-A980-644763CA20AC}">
      <dgm:prSet phldrT="[Testo]" custT="1"/>
      <dgm:spPr>
        <a:solidFill>
          <a:srgbClr val="7030A0">
            <a:alpha val="89804"/>
          </a:srgbClr>
        </a:solidFill>
      </dgm:spPr>
      <dgm:t>
        <a:bodyPr/>
        <a:lstStyle/>
        <a:p>
          <a:pPr marL="176213" indent="-176213" algn="just"/>
          <a:r>
            <a:rPr lang="it-IT" sz="1600" b="0" i="0" dirty="0"/>
            <a:t>artt.7 e 18 </a:t>
          </a:r>
        </a:p>
        <a:p>
          <a:pPr marL="176213" indent="-176213" algn="just"/>
          <a:r>
            <a:rPr lang="it-IT" sz="1600" b="0" i="0" dirty="0"/>
            <a:t>D.I. n. 182/2020</a:t>
          </a:r>
          <a:endParaRPr lang="it-IT" sz="1600" dirty="0"/>
        </a:p>
      </dgm:t>
    </dgm:pt>
    <dgm:pt modelId="{30A32858-A97C-48A5-9F46-F1671A8CB3F4}" type="parTrans" cxnId="{D56CF173-349C-43DA-B3A9-9E12EC22EAD4}">
      <dgm:prSet/>
      <dgm:spPr/>
      <dgm:t>
        <a:bodyPr/>
        <a:lstStyle/>
        <a:p>
          <a:endParaRPr lang="it-IT"/>
        </a:p>
      </dgm:t>
    </dgm:pt>
    <dgm:pt modelId="{6013C157-6D89-4D9D-BAC3-C309BDBE5E06}" type="sibTrans" cxnId="{D56CF173-349C-43DA-B3A9-9E12EC22EAD4}">
      <dgm:prSet/>
      <dgm:spPr/>
      <dgm:t>
        <a:bodyPr/>
        <a:lstStyle/>
        <a:p>
          <a:endParaRPr lang="it-IT"/>
        </a:p>
      </dgm:t>
    </dgm:pt>
    <dgm:pt modelId="{AFA0E3A1-3A14-4E6E-BC21-939228903804}">
      <dgm:prSet phldrT="[Testo]" custT="1"/>
      <dgm:spPr>
        <a:solidFill>
          <a:srgbClr val="BFABF7">
            <a:alpha val="89804"/>
          </a:srgbClr>
        </a:solidFill>
      </dgm:spPr>
      <dgm:t>
        <a:bodyPr anchor="t"/>
        <a:lstStyle/>
        <a:p>
          <a:pPr marL="0" indent="0" algn="l">
            <a:buFont typeface="Arial" panose="020B0604020202020204" pitchFamily="34" charset="0"/>
            <a:buNone/>
            <a:tabLst/>
          </a:pPr>
          <a:r>
            <a:rPr lang="it-IT" sz="1300" b="1" kern="1200" dirty="0">
              <a:solidFill>
                <a:srgbClr val="000000">
                  <a:hueOff val="0"/>
                  <a:satOff val="0"/>
                  <a:lumOff val="0"/>
                  <a:alphaOff val="0"/>
                </a:srgbClr>
              </a:solidFill>
              <a:latin typeface="Corbel" panose="020B0503020204020204"/>
              <a:ea typeface="+mn-ea"/>
              <a:cs typeface="+mn-cs"/>
            </a:rPr>
            <a:t>Indicazioni per la stesura del PEI secondo il nuovo modello</a:t>
          </a:r>
        </a:p>
      </dgm:t>
    </dgm:pt>
    <dgm:pt modelId="{86927924-139D-48DE-822A-B2D22A2EA7AE}" type="parTrans" cxnId="{18B46CE0-F9B1-49D3-A07A-90D613A67F35}">
      <dgm:prSet/>
      <dgm:spPr/>
      <dgm:t>
        <a:bodyPr/>
        <a:lstStyle/>
        <a:p>
          <a:endParaRPr lang="it-IT"/>
        </a:p>
      </dgm:t>
    </dgm:pt>
    <dgm:pt modelId="{E2FFD7D5-929A-437E-A3A9-39423A71045B}" type="sibTrans" cxnId="{18B46CE0-F9B1-49D3-A07A-90D613A67F35}">
      <dgm:prSet/>
      <dgm:spPr/>
      <dgm:t>
        <a:bodyPr/>
        <a:lstStyle/>
        <a:p>
          <a:endParaRPr lang="it-IT"/>
        </a:p>
      </dgm:t>
    </dgm:pt>
    <dgm:pt modelId="{0F3E08FC-6166-41DB-80E5-6262630DC5D8}">
      <dgm:prSet phldrT="[Testo]" custT="1"/>
      <dgm:spPr>
        <a:solidFill>
          <a:srgbClr val="BFABF7">
            <a:alpha val="89804"/>
          </a:srgbClr>
        </a:solidFill>
      </dgm:spPr>
      <dgm:t>
        <a:bodyPr anchor="t"/>
        <a:lstStyle/>
        <a:p>
          <a:pPr marL="0" indent="0" algn="l">
            <a:buFont typeface="Arial" panose="020B0604020202020204" pitchFamily="34" charset="0"/>
            <a:buNone/>
            <a:tabLst/>
          </a:pPr>
          <a:r>
            <a:rPr lang="it-IT" sz="1300" b="0" kern="1200" dirty="0">
              <a:solidFill>
                <a:srgbClr val="000000">
                  <a:hueOff val="0"/>
                  <a:satOff val="0"/>
                  <a:lumOff val="0"/>
                  <a:alphaOff val="0"/>
                </a:srgbClr>
              </a:solidFill>
              <a:latin typeface="Corbel" panose="020B0503020204020204"/>
              <a:ea typeface="+mn-ea"/>
              <a:cs typeface="+mn-cs"/>
            </a:rPr>
            <a:t>Questa sezione, in un certo senso, si pone come propedeutica alle Linee Guida per la stesura del PEI secondo il nuovo modello.</a:t>
          </a:r>
        </a:p>
      </dgm:t>
    </dgm:pt>
    <dgm:pt modelId="{63063459-F9AB-4DF0-9C8C-1F27F1C68FF1}" type="parTrans" cxnId="{040D5E50-E060-4692-A87B-F7DFEF712436}">
      <dgm:prSet/>
      <dgm:spPr/>
      <dgm:t>
        <a:bodyPr/>
        <a:lstStyle/>
        <a:p>
          <a:endParaRPr lang="it-IT"/>
        </a:p>
      </dgm:t>
    </dgm:pt>
    <dgm:pt modelId="{0426F90E-409E-488E-AF7A-517B14D05860}" type="sibTrans" cxnId="{040D5E50-E060-4692-A87B-F7DFEF712436}">
      <dgm:prSet/>
      <dgm:spPr/>
      <dgm:t>
        <a:bodyPr/>
        <a:lstStyle/>
        <a:p>
          <a:endParaRPr lang="it-IT"/>
        </a:p>
      </dgm:t>
    </dgm:pt>
    <dgm:pt modelId="{C917DD10-CE2B-4A9D-A6DD-F17E2F9C5CE4}">
      <dgm:prSet phldrT="[Testo]" custT="1"/>
      <dgm:spPr>
        <a:solidFill>
          <a:srgbClr val="BFABF7">
            <a:alpha val="89804"/>
          </a:srgbClr>
        </a:solidFill>
      </dgm:spPr>
      <dgm:t>
        <a:bodyPr anchor="t"/>
        <a:lstStyle/>
        <a:p>
          <a:pPr marL="176213" indent="-176213" algn="l">
            <a:buFont typeface="Arial" panose="020B0604020202020204" pitchFamily="34" charset="0"/>
            <a:buChar char="•"/>
            <a:tabLst/>
          </a:pPr>
          <a:r>
            <a:rPr lang="it-IT" sz="1300" b="1" kern="1200" dirty="0">
              <a:solidFill>
                <a:srgbClr val="000000">
                  <a:hueOff val="0"/>
                  <a:satOff val="0"/>
                  <a:lumOff val="0"/>
                  <a:alphaOff val="0"/>
                </a:srgbClr>
              </a:solidFill>
              <a:latin typeface="Corbel" panose="020B0503020204020204"/>
              <a:ea typeface="+mn-ea"/>
              <a:cs typeface="+mn-cs"/>
            </a:rPr>
            <a:t>L’art. 7 </a:t>
          </a:r>
          <a:r>
            <a:rPr lang="it-IT" sz="1300" b="0" kern="1200" dirty="0">
              <a:solidFill>
                <a:srgbClr val="000000">
                  <a:hueOff val="0"/>
                  <a:satOff val="0"/>
                  <a:lumOff val="0"/>
                  <a:alphaOff val="0"/>
                </a:srgbClr>
              </a:solidFill>
              <a:latin typeface="Corbel" panose="020B0503020204020204"/>
              <a:ea typeface="+mn-ea"/>
              <a:cs typeface="+mn-cs"/>
            </a:rPr>
            <a:t>introduce un’interessante novità: si specifica che la sezione del quadro informativo è a cura della </a:t>
          </a:r>
          <a:r>
            <a:rPr lang="it-IT" sz="1300" b="1" kern="1200" dirty="0">
              <a:solidFill>
                <a:srgbClr val="000000">
                  <a:hueOff val="0"/>
                  <a:satOff val="0"/>
                  <a:lumOff val="0"/>
                  <a:alphaOff val="0"/>
                </a:srgbClr>
              </a:solidFill>
              <a:latin typeface="Corbel" panose="020B0503020204020204"/>
              <a:ea typeface="+mn-ea"/>
              <a:cs typeface="+mn-cs"/>
            </a:rPr>
            <a:t>famiglia</a:t>
          </a:r>
          <a:r>
            <a:rPr lang="it-IT" sz="1300" b="0" kern="1200" dirty="0">
              <a:solidFill>
                <a:srgbClr val="000000">
                  <a:hueOff val="0"/>
                  <a:satOff val="0"/>
                  <a:lumOff val="0"/>
                  <a:alphaOff val="0"/>
                </a:srgbClr>
              </a:solidFill>
              <a:latin typeface="Corbel" panose="020B0503020204020204"/>
              <a:ea typeface="+mn-ea"/>
              <a:cs typeface="+mn-cs"/>
            </a:rPr>
            <a:t> degli esercenti la responsabilità genitoriale, nell’ottica del “necessario supporto” di cui all’art. 3, c.2, mentre una sezione (Quadro informativo) dedicata alla presentazione di sé, a cura dell’alunno e in seguito a interviste o colloqui, in virtù del principio di autodeterminazione, è prevista per la sola scuola secondaria di secondo grado (art. 7, c. 2).</a:t>
          </a:r>
        </a:p>
      </dgm:t>
    </dgm:pt>
    <dgm:pt modelId="{99D65CAD-BFB5-42AB-85E3-2C3C94B78997}" type="parTrans" cxnId="{94C8D24E-F07B-4429-B058-3D3A0D5D80D7}">
      <dgm:prSet/>
      <dgm:spPr/>
      <dgm:t>
        <a:bodyPr/>
        <a:lstStyle/>
        <a:p>
          <a:endParaRPr lang="it-IT"/>
        </a:p>
      </dgm:t>
    </dgm:pt>
    <dgm:pt modelId="{C391012E-F45C-44AA-85DC-F07381B813E8}" type="sibTrans" cxnId="{94C8D24E-F07B-4429-B058-3D3A0D5D80D7}">
      <dgm:prSet/>
      <dgm:spPr/>
      <dgm:t>
        <a:bodyPr/>
        <a:lstStyle/>
        <a:p>
          <a:endParaRPr lang="it-IT"/>
        </a:p>
      </dgm:t>
    </dgm:pt>
    <dgm:pt modelId="{12E80F6A-21B8-48DB-9301-61AF16768B38}">
      <dgm:prSet phldrT="[Testo]" custT="1"/>
      <dgm:spPr>
        <a:solidFill>
          <a:srgbClr val="BFABF7">
            <a:alpha val="89804"/>
          </a:srgbClr>
        </a:solidFill>
      </dgm:spPr>
      <dgm:t>
        <a:bodyPr anchor="t"/>
        <a:lstStyle/>
        <a:p>
          <a:pPr marL="176213" indent="-176213" algn="l">
            <a:buFont typeface="Arial" panose="020B0604020202020204" pitchFamily="34" charset="0"/>
            <a:buChar char="•"/>
            <a:tabLst/>
          </a:pPr>
          <a:r>
            <a:rPr lang="it-IT" sz="1300" b="1" kern="1200" dirty="0">
              <a:solidFill>
                <a:srgbClr val="000000">
                  <a:hueOff val="0"/>
                  <a:satOff val="0"/>
                  <a:lumOff val="0"/>
                  <a:alphaOff val="0"/>
                </a:srgbClr>
              </a:solidFill>
              <a:latin typeface="Corbel" panose="020B0503020204020204"/>
              <a:ea typeface="+mn-ea"/>
              <a:cs typeface="+mn-cs"/>
            </a:rPr>
            <a:t>L’art. 8 </a:t>
          </a:r>
          <a:r>
            <a:rPr lang="it-IT" sz="1300" b="0" kern="1200" dirty="0">
              <a:solidFill>
                <a:srgbClr val="000000">
                  <a:hueOff val="0"/>
                  <a:satOff val="0"/>
                  <a:lumOff val="0"/>
                  <a:alphaOff val="0"/>
                </a:srgbClr>
              </a:solidFill>
              <a:latin typeface="Corbel" panose="020B0503020204020204"/>
              <a:ea typeface="+mn-ea"/>
              <a:cs typeface="+mn-cs"/>
            </a:rPr>
            <a:t>definisce l’osservazione sistematica come procedura propedeutica alla stesura della progettazione educativa grazie all’individuazione dei </a:t>
          </a:r>
          <a:r>
            <a:rPr lang="it-IT" sz="1300" b="1" kern="1200" dirty="0">
              <a:solidFill>
                <a:srgbClr val="000000">
                  <a:hueOff val="0"/>
                  <a:satOff val="0"/>
                  <a:lumOff val="0"/>
                  <a:alphaOff val="0"/>
                </a:srgbClr>
              </a:solidFill>
              <a:latin typeface="Corbel" panose="020B0503020204020204"/>
              <a:ea typeface="+mn-ea"/>
              <a:cs typeface="+mn-cs"/>
            </a:rPr>
            <a:t>punti di forza </a:t>
          </a:r>
          <a:r>
            <a:rPr lang="it-IT" sz="1300" b="0" kern="1200" dirty="0">
              <a:solidFill>
                <a:srgbClr val="000000">
                  <a:hueOff val="0"/>
                  <a:satOff val="0"/>
                  <a:lumOff val="0"/>
                  <a:alphaOff val="0"/>
                </a:srgbClr>
              </a:solidFill>
              <a:latin typeface="Corbel" panose="020B0503020204020204"/>
              <a:ea typeface="+mn-ea"/>
              <a:cs typeface="+mn-cs"/>
            </a:rPr>
            <a:t>su cui costruire interventi efficaci (art. 8, c. 1). </a:t>
          </a:r>
        </a:p>
      </dgm:t>
    </dgm:pt>
    <dgm:pt modelId="{72CC8FE4-B903-4E90-9F9B-1CFE62312D70}" type="parTrans" cxnId="{DE82CC73-96AB-4D15-87A2-4BDB49CEAD1A}">
      <dgm:prSet/>
      <dgm:spPr/>
      <dgm:t>
        <a:bodyPr/>
        <a:lstStyle/>
        <a:p>
          <a:endParaRPr lang="it-IT"/>
        </a:p>
      </dgm:t>
    </dgm:pt>
    <dgm:pt modelId="{0620BB4C-9AB2-46BC-B43A-8814CEC30521}" type="sibTrans" cxnId="{DE82CC73-96AB-4D15-87A2-4BDB49CEAD1A}">
      <dgm:prSet/>
      <dgm:spPr/>
      <dgm:t>
        <a:bodyPr/>
        <a:lstStyle/>
        <a:p>
          <a:endParaRPr lang="it-IT"/>
        </a:p>
      </dgm:t>
    </dgm:pt>
    <dgm:pt modelId="{C359AC81-E6EE-4A93-8527-A27DE420D5B7}">
      <dgm:prSet phldrT="[Testo]" custT="1"/>
      <dgm:spPr>
        <a:solidFill>
          <a:srgbClr val="BFABF7">
            <a:alpha val="89804"/>
          </a:srgbClr>
        </a:solidFill>
      </dgm:spPr>
      <dgm:t>
        <a:bodyPr anchor="t"/>
        <a:lstStyle/>
        <a:p>
          <a:pPr marL="176213" indent="-176213" algn="l">
            <a:buFont typeface="Arial" panose="020B0604020202020204" pitchFamily="34" charset="0"/>
            <a:buChar char="•"/>
            <a:tabLst/>
          </a:pPr>
          <a:r>
            <a:rPr lang="it-IT" sz="1300" b="0" kern="1200" dirty="0">
              <a:solidFill>
                <a:srgbClr val="000000">
                  <a:hueOff val="0"/>
                  <a:satOff val="0"/>
                  <a:lumOff val="0"/>
                  <a:alphaOff val="0"/>
                </a:srgbClr>
              </a:solidFill>
              <a:latin typeface="Corbel" panose="020B0503020204020204"/>
              <a:ea typeface="+mn-ea"/>
              <a:cs typeface="+mn-cs"/>
            </a:rPr>
            <a:t>Il testo normativo sottolinea che </a:t>
          </a:r>
          <a:r>
            <a:rPr lang="it-IT" sz="1300" b="1" kern="1200" dirty="0">
              <a:solidFill>
                <a:srgbClr val="000000">
                  <a:hueOff val="0"/>
                  <a:satOff val="0"/>
                  <a:lumOff val="0"/>
                  <a:alphaOff val="0"/>
                </a:srgbClr>
              </a:solidFill>
              <a:latin typeface="Corbel" panose="020B0503020204020204"/>
              <a:ea typeface="+mn-ea"/>
              <a:cs typeface="+mn-cs"/>
            </a:rPr>
            <a:t>l’osservazione è compito di tutti i docenti della sezione e della classe</a:t>
          </a:r>
          <a:r>
            <a:rPr lang="it-IT" sz="1300" b="0" kern="1200" dirty="0">
              <a:solidFill>
                <a:srgbClr val="000000">
                  <a:hueOff val="0"/>
                  <a:satOff val="0"/>
                  <a:lumOff val="0"/>
                  <a:alphaOff val="0"/>
                </a:srgbClr>
              </a:solidFill>
              <a:latin typeface="Corbel" panose="020B0503020204020204"/>
              <a:ea typeface="+mn-ea"/>
              <a:cs typeface="+mn-cs"/>
            </a:rPr>
            <a:t> (art. 8, c. 2), mettendo in luce la cooperazione e la corresponsabilità del corpo docente nell’individuazione di elementi di rilievo per il progetto educativo.</a:t>
          </a:r>
        </a:p>
      </dgm:t>
    </dgm:pt>
    <dgm:pt modelId="{1D191920-ED91-4DF0-86D4-16BA81E06469}" type="parTrans" cxnId="{1E6ABD31-35CE-449D-A84C-E870C55FCA46}">
      <dgm:prSet/>
      <dgm:spPr/>
      <dgm:t>
        <a:bodyPr/>
        <a:lstStyle/>
        <a:p>
          <a:endParaRPr lang="it-IT"/>
        </a:p>
      </dgm:t>
    </dgm:pt>
    <dgm:pt modelId="{AF7EC5E4-9077-4337-B7A9-25D5204952F3}" type="sibTrans" cxnId="{1E6ABD31-35CE-449D-A84C-E870C55FCA46}">
      <dgm:prSet/>
      <dgm:spPr/>
      <dgm:t>
        <a:bodyPr/>
        <a:lstStyle/>
        <a:p>
          <a:endParaRPr lang="it-IT"/>
        </a:p>
      </dgm:t>
    </dgm:pt>
    <dgm:pt modelId="{E77DA490-F547-4CFD-B78F-15C67060CB58}">
      <dgm:prSet custT="1"/>
      <dgm:spPr/>
      <dgm:t>
        <a:bodyPr/>
        <a:lstStyle/>
        <a:p>
          <a:pPr marL="176213" indent="0" algn="just">
            <a:buFont typeface="Arial" panose="020B0604020202020204" pitchFamily="34" charset="0"/>
            <a:buNone/>
            <a:tabLst/>
          </a:pPr>
          <a:endParaRPr lang="it-IT" sz="1200" b="0" kern="1200" dirty="0">
            <a:solidFill>
              <a:srgbClr val="000000">
                <a:hueOff val="0"/>
                <a:satOff val="0"/>
                <a:lumOff val="0"/>
                <a:alphaOff val="0"/>
              </a:srgbClr>
            </a:solidFill>
            <a:latin typeface="Corbel" panose="020B0503020204020204"/>
            <a:ea typeface="+mn-ea"/>
            <a:cs typeface="+mn-cs"/>
          </a:endParaRPr>
        </a:p>
      </dgm:t>
    </dgm:pt>
    <dgm:pt modelId="{75E1ECDF-D5D8-4509-831D-865B65BB899D}" type="parTrans" cxnId="{225CD023-6EEE-4FC6-87F3-B2AFB82F8588}">
      <dgm:prSet/>
      <dgm:spPr/>
      <dgm:t>
        <a:bodyPr/>
        <a:lstStyle/>
        <a:p>
          <a:endParaRPr lang="it-IT"/>
        </a:p>
      </dgm:t>
    </dgm:pt>
    <dgm:pt modelId="{62621592-2BC4-42D7-872D-44C8BE5D7B34}" type="sibTrans" cxnId="{225CD023-6EEE-4FC6-87F3-B2AFB82F8588}">
      <dgm:prSet/>
      <dgm:spPr/>
      <dgm:t>
        <a:bodyPr/>
        <a:lstStyle/>
        <a:p>
          <a:endParaRPr lang="it-IT"/>
        </a:p>
      </dgm:t>
    </dgm:pt>
    <dgm:pt modelId="{D136140F-FC99-4CA6-8520-AE5541C484BE}" type="pres">
      <dgm:prSet presAssocID="{677DD688-8FDD-46FE-86BF-4F06353BE47C}" presName="Name0" presStyleCnt="0">
        <dgm:presLayoutVars>
          <dgm:dir/>
          <dgm:animLvl val="lvl"/>
          <dgm:resizeHandles val="exact"/>
        </dgm:presLayoutVars>
      </dgm:prSet>
      <dgm:spPr/>
    </dgm:pt>
    <dgm:pt modelId="{24242204-7EB2-435E-8480-DDB7847A865D}" type="pres">
      <dgm:prSet presAssocID="{AADE9FCE-D4FD-4224-A980-644763CA20AC}" presName="linNode" presStyleCnt="0"/>
      <dgm:spPr/>
    </dgm:pt>
    <dgm:pt modelId="{0FEE142B-166A-48F9-9695-3C58AD3503E4}" type="pres">
      <dgm:prSet presAssocID="{AADE9FCE-D4FD-4224-A980-644763CA20AC}" presName="parentText" presStyleLbl="node1" presStyleIdx="0" presStyleCnt="1" custScaleY="20880" custLinFactNeighborY="-31344">
        <dgm:presLayoutVars>
          <dgm:chMax val="1"/>
          <dgm:bulletEnabled val="1"/>
        </dgm:presLayoutVars>
      </dgm:prSet>
      <dgm:spPr/>
    </dgm:pt>
    <dgm:pt modelId="{98EF5D14-BE7F-4524-B610-81F9E6C00800}" type="pres">
      <dgm:prSet presAssocID="{AADE9FCE-D4FD-4224-A980-644763CA20AC}" presName="descendantText" presStyleLbl="alignAccFollowNode1" presStyleIdx="0" presStyleCnt="1" custScaleY="125122" custLinFactNeighborX="1702" custLinFactNeighborY="-4643">
        <dgm:presLayoutVars>
          <dgm:bulletEnabled val="1"/>
        </dgm:presLayoutVars>
      </dgm:prSet>
      <dgm:spPr/>
    </dgm:pt>
  </dgm:ptLst>
  <dgm:cxnLst>
    <dgm:cxn modelId="{225CD023-6EEE-4FC6-87F3-B2AFB82F8588}" srcId="{AADE9FCE-D4FD-4224-A980-644763CA20AC}" destId="{E77DA490-F547-4CFD-B78F-15C67060CB58}" srcOrd="5" destOrd="0" parTransId="{75E1ECDF-D5D8-4509-831D-865B65BB899D}" sibTransId="{62621592-2BC4-42D7-872D-44C8BE5D7B34}"/>
    <dgm:cxn modelId="{1E6ABD31-35CE-449D-A84C-E870C55FCA46}" srcId="{AADE9FCE-D4FD-4224-A980-644763CA20AC}" destId="{C359AC81-E6EE-4A93-8527-A27DE420D5B7}" srcOrd="4" destOrd="0" parTransId="{1D191920-ED91-4DF0-86D4-16BA81E06469}" sibTransId="{AF7EC5E4-9077-4337-B7A9-25D5204952F3}"/>
    <dgm:cxn modelId="{98866B3E-8B92-4E1C-B0C3-4EA31CCE195A}" type="presOf" srcId="{E77DA490-F547-4CFD-B78F-15C67060CB58}" destId="{98EF5D14-BE7F-4524-B610-81F9E6C00800}" srcOrd="0" destOrd="5" presId="urn:microsoft.com/office/officeart/2005/8/layout/vList5"/>
    <dgm:cxn modelId="{38217B68-8DEF-41E1-96DD-9E3A169C6B0B}" type="presOf" srcId="{12E80F6A-21B8-48DB-9301-61AF16768B38}" destId="{98EF5D14-BE7F-4524-B610-81F9E6C00800}" srcOrd="0" destOrd="3" presId="urn:microsoft.com/office/officeart/2005/8/layout/vList5"/>
    <dgm:cxn modelId="{94C8D24E-F07B-4429-B058-3D3A0D5D80D7}" srcId="{AADE9FCE-D4FD-4224-A980-644763CA20AC}" destId="{C917DD10-CE2B-4A9D-A6DD-F17E2F9C5CE4}" srcOrd="2" destOrd="0" parTransId="{99D65CAD-BFB5-42AB-85E3-2C3C94B78997}" sibTransId="{C391012E-F45C-44AA-85DC-F07381B813E8}"/>
    <dgm:cxn modelId="{040D5E50-E060-4692-A87B-F7DFEF712436}" srcId="{AADE9FCE-D4FD-4224-A980-644763CA20AC}" destId="{0F3E08FC-6166-41DB-80E5-6262630DC5D8}" srcOrd="1" destOrd="0" parTransId="{63063459-F9AB-4DF0-9C8C-1F27F1C68FF1}" sibTransId="{0426F90E-409E-488E-AF7A-517B14D05860}"/>
    <dgm:cxn modelId="{DE82CC73-96AB-4D15-87A2-4BDB49CEAD1A}" srcId="{AADE9FCE-D4FD-4224-A980-644763CA20AC}" destId="{12E80F6A-21B8-48DB-9301-61AF16768B38}" srcOrd="3" destOrd="0" parTransId="{72CC8FE4-B903-4E90-9F9B-1CFE62312D70}" sibTransId="{0620BB4C-9AB2-46BC-B43A-8814CEC30521}"/>
    <dgm:cxn modelId="{D56CF173-349C-43DA-B3A9-9E12EC22EAD4}" srcId="{677DD688-8FDD-46FE-86BF-4F06353BE47C}" destId="{AADE9FCE-D4FD-4224-A980-644763CA20AC}" srcOrd="0" destOrd="0" parTransId="{30A32858-A97C-48A5-9F46-F1671A8CB3F4}" sibTransId="{6013C157-6D89-4D9D-BAC3-C309BDBE5E06}"/>
    <dgm:cxn modelId="{5F47497D-FC91-40F6-8856-4B1B1D425A4F}" type="presOf" srcId="{0F3E08FC-6166-41DB-80E5-6262630DC5D8}" destId="{98EF5D14-BE7F-4524-B610-81F9E6C00800}" srcOrd="0" destOrd="1" presId="urn:microsoft.com/office/officeart/2005/8/layout/vList5"/>
    <dgm:cxn modelId="{A798AA8D-6C58-402F-9826-0347CE716C0D}" type="presOf" srcId="{AFA0E3A1-3A14-4E6E-BC21-939228903804}" destId="{98EF5D14-BE7F-4524-B610-81F9E6C00800}" srcOrd="0" destOrd="0" presId="urn:microsoft.com/office/officeart/2005/8/layout/vList5"/>
    <dgm:cxn modelId="{FCDDA3A2-69E7-4618-96EF-EDB01FE028B4}" type="presOf" srcId="{C917DD10-CE2B-4A9D-A6DD-F17E2F9C5CE4}" destId="{98EF5D14-BE7F-4524-B610-81F9E6C00800}" srcOrd="0" destOrd="2" presId="urn:microsoft.com/office/officeart/2005/8/layout/vList5"/>
    <dgm:cxn modelId="{D08F64A6-0E00-4649-A481-BD3F5041271A}" type="presOf" srcId="{677DD688-8FDD-46FE-86BF-4F06353BE47C}" destId="{D136140F-FC99-4CA6-8520-AE5541C484BE}" srcOrd="0" destOrd="0" presId="urn:microsoft.com/office/officeart/2005/8/layout/vList5"/>
    <dgm:cxn modelId="{D673D6A6-D1F3-483B-A739-415606CC3115}" type="presOf" srcId="{AADE9FCE-D4FD-4224-A980-644763CA20AC}" destId="{0FEE142B-166A-48F9-9695-3C58AD3503E4}" srcOrd="0" destOrd="0" presId="urn:microsoft.com/office/officeart/2005/8/layout/vList5"/>
    <dgm:cxn modelId="{68F5BAB4-1167-44F7-8746-E690F62B501C}" type="presOf" srcId="{C359AC81-E6EE-4A93-8527-A27DE420D5B7}" destId="{98EF5D14-BE7F-4524-B610-81F9E6C00800}" srcOrd="0" destOrd="4" presId="urn:microsoft.com/office/officeart/2005/8/layout/vList5"/>
    <dgm:cxn modelId="{18B46CE0-F9B1-49D3-A07A-90D613A67F35}" srcId="{AADE9FCE-D4FD-4224-A980-644763CA20AC}" destId="{AFA0E3A1-3A14-4E6E-BC21-939228903804}" srcOrd="0" destOrd="0" parTransId="{86927924-139D-48DE-822A-B2D22A2EA7AE}" sibTransId="{E2FFD7D5-929A-437E-A3A9-39423A71045B}"/>
    <dgm:cxn modelId="{5032D1AD-A9F5-4D24-9C65-6C619996F764}" type="presParOf" srcId="{D136140F-FC99-4CA6-8520-AE5541C484BE}" destId="{24242204-7EB2-435E-8480-DDB7847A865D}" srcOrd="0" destOrd="0" presId="urn:microsoft.com/office/officeart/2005/8/layout/vList5"/>
    <dgm:cxn modelId="{830FE547-5484-45BD-81E6-3895D2E6189E}" type="presParOf" srcId="{24242204-7EB2-435E-8480-DDB7847A865D}" destId="{0FEE142B-166A-48F9-9695-3C58AD3503E4}" srcOrd="0" destOrd="0" presId="urn:microsoft.com/office/officeart/2005/8/layout/vList5"/>
    <dgm:cxn modelId="{08FD9542-428F-4A25-B294-2E4E8A9D6C21}" type="presParOf" srcId="{24242204-7EB2-435E-8480-DDB7847A865D}" destId="{98EF5D14-BE7F-4524-B610-81F9E6C0080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AADE9FCE-D4FD-4224-A980-644763CA20AC}">
      <dgm:prSet phldrT="[Testo]" custT="1"/>
      <dgm:spPr>
        <a:solidFill>
          <a:srgbClr val="7030A0">
            <a:alpha val="89804"/>
          </a:srgbClr>
        </a:solidFill>
      </dgm:spPr>
      <dgm:t>
        <a:bodyPr/>
        <a:lstStyle/>
        <a:p>
          <a:pPr marL="176213" indent="-176213" algn="just"/>
          <a:r>
            <a:rPr lang="it-IT" sz="1600" b="0" i="0" dirty="0"/>
            <a:t>artt.7 e 18 </a:t>
          </a:r>
        </a:p>
        <a:p>
          <a:pPr marL="176213" indent="-176213" algn="just"/>
          <a:r>
            <a:rPr lang="it-IT" sz="1600" b="0" i="0" dirty="0"/>
            <a:t>D.I. n. 182/2020</a:t>
          </a:r>
          <a:endParaRPr lang="it-IT" sz="1600" dirty="0"/>
        </a:p>
      </dgm:t>
    </dgm:pt>
    <dgm:pt modelId="{30A32858-A97C-48A5-9F46-F1671A8CB3F4}" type="parTrans" cxnId="{D56CF173-349C-43DA-B3A9-9E12EC22EAD4}">
      <dgm:prSet/>
      <dgm:spPr/>
      <dgm:t>
        <a:bodyPr/>
        <a:lstStyle/>
        <a:p>
          <a:endParaRPr lang="it-IT"/>
        </a:p>
      </dgm:t>
    </dgm:pt>
    <dgm:pt modelId="{6013C157-6D89-4D9D-BAC3-C309BDBE5E06}" type="sibTrans" cxnId="{D56CF173-349C-43DA-B3A9-9E12EC22EAD4}">
      <dgm:prSet/>
      <dgm:spPr/>
      <dgm:t>
        <a:bodyPr/>
        <a:lstStyle/>
        <a:p>
          <a:endParaRPr lang="it-IT"/>
        </a:p>
      </dgm:t>
    </dgm:pt>
    <dgm:pt modelId="{C13C1186-C05F-4353-B7C9-4ABCB7553B38}">
      <dgm:prSet custT="1"/>
      <dgm:spPr>
        <a:solidFill>
          <a:srgbClr val="BFABF7">
            <a:alpha val="90000"/>
          </a:srgbClr>
        </a:solidFill>
      </dgm:spPr>
      <dgm:t>
        <a:bodyPr/>
        <a:lstStyle/>
        <a:p>
          <a:pPr marL="0" indent="0" algn="just">
            <a:buFont typeface="Arial" panose="020B0604020202020204" pitchFamily="34" charset="0"/>
            <a:buNone/>
            <a:tabLst/>
          </a:pPr>
          <a:r>
            <a:rPr lang="it-IT" sz="1400" b="0" kern="1200" dirty="0">
              <a:solidFill>
                <a:srgbClr val="000000">
                  <a:hueOff val="0"/>
                  <a:satOff val="0"/>
                  <a:lumOff val="0"/>
                  <a:alphaOff val="0"/>
                </a:srgbClr>
              </a:solidFill>
              <a:latin typeface="Corbel" panose="020B0503020204020204"/>
              <a:ea typeface="+mn-ea"/>
              <a:cs typeface="+mn-cs"/>
            </a:rPr>
            <a:t>A valle dell’osservazione, </a:t>
          </a:r>
          <a:r>
            <a:rPr lang="it-IT" sz="1400" b="1" kern="1200" dirty="0">
              <a:solidFill>
                <a:srgbClr val="000000">
                  <a:hueOff val="0"/>
                  <a:satOff val="0"/>
                  <a:lumOff val="0"/>
                  <a:alphaOff val="0"/>
                </a:srgbClr>
              </a:solidFill>
              <a:latin typeface="Corbel" panose="020B0503020204020204"/>
              <a:ea typeface="+mn-ea"/>
              <a:cs typeface="+mn-cs"/>
            </a:rPr>
            <a:t>la progettazione si articola in quattro dimensioni</a:t>
          </a:r>
          <a:r>
            <a:rPr lang="it-IT" sz="1400" b="0" kern="1200" dirty="0">
              <a:solidFill>
                <a:srgbClr val="000000">
                  <a:hueOff val="0"/>
                  <a:satOff val="0"/>
                  <a:lumOff val="0"/>
                  <a:alphaOff val="0"/>
                </a:srgbClr>
              </a:solidFill>
              <a:latin typeface="Corbel" panose="020B0503020204020204"/>
              <a:ea typeface="+mn-ea"/>
              <a:cs typeface="+mn-cs"/>
            </a:rPr>
            <a:t>:</a:t>
          </a:r>
        </a:p>
      </dgm:t>
    </dgm:pt>
    <dgm:pt modelId="{24A38CD3-E1C7-4153-9288-6F648306AB08}" type="parTrans" cxnId="{C6A73FCC-1B81-44F5-B135-7FA303472A29}">
      <dgm:prSet/>
      <dgm:spPr/>
      <dgm:t>
        <a:bodyPr/>
        <a:lstStyle/>
        <a:p>
          <a:endParaRPr lang="it-IT"/>
        </a:p>
      </dgm:t>
    </dgm:pt>
    <dgm:pt modelId="{B19E44F7-A636-40A9-95CC-898E6B479F2B}" type="sibTrans" cxnId="{C6A73FCC-1B81-44F5-B135-7FA303472A29}">
      <dgm:prSet/>
      <dgm:spPr/>
      <dgm:t>
        <a:bodyPr/>
        <a:lstStyle/>
        <a:p>
          <a:endParaRPr lang="it-IT"/>
        </a:p>
      </dgm:t>
    </dgm:pt>
    <dgm:pt modelId="{1CC0A331-E1BB-4C0D-8540-D28F0C49184D}">
      <dgm:prSet custT="1"/>
      <dgm:spPr>
        <a:solidFill>
          <a:srgbClr val="BFABF7">
            <a:alpha val="90000"/>
          </a:srgbClr>
        </a:solidFill>
      </dgm:spPr>
      <dgm:t>
        <a:bodyPr/>
        <a:lstStyle/>
        <a:p>
          <a:pPr marL="363538" indent="-187325" algn="l">
            <a:buFont typeface="+mj-lt"/>
            <a:buAutoNum type="arabicParenR"/>
            <a:tabLst/>
          </a:pPr>
          <a:r>
            <a:rPr lang="it-IT" sz="1400" b="0" kern="1200" dirty="0">
              <a:solidFill>
                <a:srgbClr val="000000">
                  <a:hueOff val="0"/>
                  <a:satOff val="0"/>
                  <a:lumOff val="0"/>
                  <a:alphaOff val="0"/>
                </a:srgbClr>
              </a:solidFill>
              <a:latin typeface="Corbel" panose="020B0503020204020204"/>
              <a:ea typeface="+mn-ea"/>
              <a:cs typeface="+mn-cs"/>
            </a:rPr>
            <a:t>Relazione, interazione e socializzazione</a:t>
          </a:r>
        </a:p>
      </dgm:t>
    </dgm:pt>
    <dgm:pt modelId="{BA74C1AD-468C-47DB-AA45-B1C22100B334}" type="parTrans" cxnId="{4891E708-050A-4783-AA6C-7F546020FDB6}">
      <dgm:prSet/>
      <dgm:spPr/>
      <dgm:t>
        <a:bodyPr/>
        <a:lstStyle/>
        <a:p>
          <a:endParaRPr lang="it-IT"/>
        </a:p>
      </dgm:t>
    </dgm:pt>
    <dgm:pt modelId="{E135B5CC-C8BE-4A95-B042-094699A6D646}" type="sibTrans" cxnId="{4891E708-050A-4783-AA6C-7F546020FDB6}">
      <dgm:prSet/>
      <dgm:spPr/>
      <dgm:t>
        <a:bodyPr/>
        <a:lstStyle/>
        <a:p>
          <a:endParaRPr lang="it-IT"/>
        </a:p>
      </dgm:t>
    </dgm:pt>
    <dgm:pt modelId="{D9E90348-0155-4FBA-A0E0-B91A9DDD5DD3}">
      <dgm:prSet custT="1"/>
      <dgm:spPr/>
      <dgm:t>
        <a:bodyPr/>
        <a:lstStyle/>
        <a:p>
          <a:pPr marL="363538" indent="-187325" algn="l">
            <a:buFont typeface="+mj-lt"/>
            <a:buAutoNum type="arabicParenR"/>
            <a:tabLst/>
          </a:pPr>
          <a:r>
            <a:rPr lang="it-IT" sz="1400" b="0" kern="1200" dirty="0">
              <a:solidFill>
                <a:srgbClr val="000000">
                  <a:hueOff val="0"/>
                  <a:satOff val="0"/>
                  <a:lumOff val="0"/>
                  <a:alphaOff val="0"/>
                </a:srgbClr>
              </a:solidFill>
              <a:latin typeface="Corbel" panose="020B0503020204020204"/>
              <a:ea typeface="+mn-ea"/>
              <a:cs typeface="+mn-cs"/>
            </a:rPr>
            <a:t>Comunicazione e linguaggio</a:t>
          </a:r>
        </a:p>
      </dgm:t>
    </dgm:pt>
    <dgm:pt modelId="{5ECE5B15-0D7E-4D41-9EE5-6022E698A545}" type="parTrans" cxnId="{54FF4F49-91D7-4C0D-BDAC-B3E69A619338}">
      <dgm:prSet/>
      <dgm:spPr/>
      <dgm:t>
        <a:bodyPr/>
        <a:lstStyle/>
        <a:p>
          <a:endParaRPr lang="it-IT"/>
        </a:p>
      </dgm:t>
    </dgm:pt>
    <dgm:pt modelId="{8D3800A0-6921-442A-83D9-656693C54E4C}" type="sibTrans" cxnId="{54FF4F49-91D7-4C0D-BDAC-B3E69A619338}">
      <dgm:prSet/>
      <dgm:spPr/>
      <dgm:t>
        <a:bodyPr/>
        <a:lstStyle/>
        <a:p>
          <a:endParaRPr lang="it-IT"/>
        </a:p>
      </dgm:t>
    </dgm:pt>
    <dgm:pt modelId="{28774ABF-B0F2-455E-94A2-45A81F402841}">
      <dgm:prSet custT="1"/>
      <dgm:spPr/>
      <dgm:t>
        <a:bodyPr/>
        <a:lstStyle/>
        <a:p>
          <a:pPr marL="363538" indent="-187325" algn="l">
            <a:buFont typeface="+mj-lt"/>
            <a:buAutoNum type="arabicParenR"/>
            <a:tabLst/>
          </a:pPr>
          <a:r>
            <a:rPr lang="it-IT" sz="1400" b="0" kern="1200" dirty="0">
              <a:solidFill>
                <a:srgbClr val="000000">
                  <a:hueOff val="0"/>
                  <a:satOff val="0"/>
                  <a:lumOff val="0"/>
                  <a:alphaOff val="0"/>
                </a:srgbClr>
              </a:solidFill>
              <a:latin typeface="Corbel" panose="020B0503020204020204"/>
              <a:ea typeface="+mn-ea"/>
              <a:cs typeface="+mn-cs"/>
            </a:rPr>
            <a:t>Autonomia e orientamento, che riunisce le aree dell’autonomia personale e sociale</a:t>
          </a:r>
        </a:p>
      </dgm:t>
    </dgm:pt>
    <dgm:pt modelId="{E172789D-65B3-4857-A3D4-B2EA2CF7DF9A}" type="parTrans" cxnId="{9B0C2464-5AC0-483F-9B33-6295E7ECDB22}">
      <dgm:prSet/>
      <dgm:spPr/>
      <dgm:t>
        <a:bodyPr/>
        <a:lstStyle/>
        <a:p>
          <a:endParaRPr lang="it-IT"/>
        </a:p>
      </dgm:t>
    </dgm:pt>
    <dgm:pt modelId="{F3919F14-8DB9-4FCA-A3A1-F5C69383A84B}" type="sibTrans" cxnId="{9B0C2464-5AC0-483F-9B33-6295E7ECDB22}">
      <dgm:prSet/>
      <dgm:spPr/>
      <dgm:t>
        <a:bodyPr/>
        <a:lstStyle/>
        <a:p>
          <a:endParaRPr lang="it-IT"/>
        </a:p>
      </dgm:t>
    </dgm:pt>
    <dgm:pt modelId="{D5D1DA9F-5707-46CC-8C82-C8BF6368C899}">
      <dgm:prSet custT="1"/>
      <dgm:spPr/>
      <dgm:t>
        <a:bodyPr/>
        <a:lstStyle/>
        <a:p>
          <a:pPr marL="363538" indent="-187325" algn="l">
            <a:buFont typeface="+mj-lt"/>
            <a:buAutoNum type="arabicParenR"/>
            <a:tabLst/>
          </a:pPr>
          <a:r>
            <a:rPr lang="it-IT" sz="1400" b="0" kern="1200" dirty="0">
              <a:solidFill>
                <a:srgbClr val="000000">
                  <a:hueOff val="0"/>
                  <a:satOff val="0"/>
                  <a:lumOff val="0"/>
                  <a:alphaOff val="0"/>
                </a:srgbClr>
              </a:solidFill>
              <a:latin typeface="Corbel" panose="020B0503020204020204"/>
              <a:ea typeface="+mn-ea"/>
              <a:cs typeface="+mn-cs"/>
            </a:rPr>
            <a:t>Cognitiva, neuropsicologica e dell’apprendimento</a:t>
          </a:r>
        </a:p>
      </dgm:t>
    </dgm:pt>
    <dgm:pt modelId="{A482CB83-4E26-41F0-8E46-EFFE1A26827A}" type="parTrans" cxnId="{02B290EF-771A-4325-918D-42F54AFBBEE7}">
      <dgm:prSet/>
      <dgm:spPr/>
      <dgm:t>
        <a:bodyPr/>
        <a:lstStyle/>
        <a:p>
          <a:endParaRPr lang="it-IT"/>
        </a:p>
      </dgm:t>
    </dgm:pt>
    <dgm:pt modelId="{C9E7BC7A-BF6E-4001-8890-109E3634F527}" type="sibTrans" cxnId="{02B290EF-771A-4325-918D-42F54AFBBEE7}">
      <dgm:prSet/>
      <dgm:spPr/>
      <dgm:t>
        <a:bodyPr/>
        <a:lstStyle/>
        <a:p>
          <a:endParaRPr lang="it-IT"/>
        </a:p>
      </dgm:t>
    </dgm:pt>
    <dgm:pt modelId="{A25C43DF-C623-46BB-AE3C-E975D56BE668}">
      <dgm:prSet custT="1"/>
      <dgm:spPr/>
      <dgm:t>
        <a:bodyPr/>
        <a:lstStyle/>
        <a:p>
          <a:pPr marL="0" indent="0" algn="l">
            <a:buFont typeface="+mj-lt"/>
            <a:buNone/>
            <a:tabLst/>
          </a:pPr>
          <a:r>
            <a:rPr lang="it-IT" sz="1400" b="0" kern="1200" dirty="0">
              <a:solidFill>
                <a:srgbClr val="000000">
                  <a:hueOff val="0"/>
                  <a:satOff val="0"/>
                  <a:lumOff val="0"/>
                  <a:alphaOff val="0"/>
                </a:srgbClr>
              </a:solidFill>
              <a:latin typeface="Corbel" panose="020B0503020204020204"/>
              <a:ea typeface="+mn-ea"/>
              <a:cs typeface="+mn-cs"/>
            </a:rPr>
            <a:t>Queste quattro aree compendiano gran parte della normativa precedente: si trovano, infatti, riferimenti alle dimensioni obiettivo dell’inclusione scolastica contenute nella L. 104/1992, art. 12, c. 3 (apprendimenti, relazione, comunicazione e socializzazione) e viene ripresa la terminologia dei nove parametri di potenzialità esprimibili oggetto di analisi nel Profilo Dinamico Funzionale ai sensi dell’ormai non più in vigore D.P.R. 24/02/1994, art. 4, lett. b) (cognitivo, affettivo relazionale, comunicazionale, linguistico, sensoriale, motorio prassico, neuropsicologico, autonomia e apprendimento).</a:t>
          </a:r>
        </a:p>
      </dgm:t>
    </dgm:pt>
    <dgm:pt modelId="{CE3BF2D5-238D-46EF-AC72-6ED967EEC845}" type="parTrans" cxnId="{09DFE468-F6CA-4203-A067-B7A953007FC2}">
      <dgm:prSet/>
      <dgm:spPr/>
      <dgm:t>
        <a:bodyPr/>
        <a:lstStyle/>
        <a:p>
          <a:endParaRPr lang="it-IT"/>
        </a:p>
      </dgm:t>
    </dgm:pt>
    <dgm:pt modelId="{7A59589C-0000-4A15-A0CF-82FC5377166A}" type="sibTrans" cxnId="{09DFE468-F6CA-4203-A067-B7A953007FC2}">
      <dgm:prSet/>
      <dgm:spPr/>
      <dgm:t>
        <a:bodyPr/>
        <a:lstStyle/>
        <a:p>
          <a:endParaRPr lang="it-IT"/>
        </a:p>
      </dgm:t>
    </dgm:pt>
    <dgm:pt modelId="{C0EC0A7E-FA1C-4F3F-8046-37DBFF944564}">
      <dgm:prSet custT="1"/>
      <dgm:spPr/>
      <dgm:t>
        <a:bodyPr/>
        <a:lstStyle/>
        <a:p>
          <a:pPr marL="0" indent="0" algn="just">
            <a:buFont typeface="+mj-lt"/>
            <a:buNone/>
            <a:tabLst/>
          </a:pPr>
          <a:endParaRPr lang="it-IT" sz="1400" b="0" kern="1200" dirty="0">
            <a:solidFill>
              <a:srgbClr val="000000">
                <a:hueOff val="0"/>
                <a:satOff val="0"/>
                <a:lumOff val="0"/>
                <a:alphaOff val="0"/>
              </a:srgbClr>
            </a:solidFill>
            <a:latin typeface="Corbel" panose="020B0503020204020204"/>
            <a:ea typeface="+mn-ea"/>
            <a:cs typeface="+mn-cs"/>
          </a:endParaRPr>
        </a:p>
      </dgm:t>
    </dgm:pt>
    <dgm:pt modelId="{09DFC553-1E01-4EFB-8126-6C89B9B805F4}" type="parTrans" cxnId="{C2D6AEFB-8DEF-4859-8995-D33C92B3B3F2}">
      <dgm:prSet/>
      <dgm:spPr/>
      <dgm:t>
        <a:bodyPr/>
        <a:lstStyle/>
        <a:p>
          <a:endParaRPr lang="it-IT"/>
        </a:p>
      </dgm:t>
    </dgm:pt>
    <dgm:pt modelId="{4EB40972-64DD-4505-824D-703A8AFE0636}" type="sibTrans" cxnId="{C2D6AEFB-8DEF-4859-8995-D33C92B3B3F2}">
      <dgm:prSet/>
      <dgm:spPr/>
      <dgm:t>
        <a:bodyPr/>
        <a:lstStyle/>
        <a:p>
          <a:endParaRPr lang="it-IT"/>
        </a:p>
      </dgm:t>
    </dgm:pt>
    <dgm:pt modelId="{D136140F-FC99-4CA6-8520-AE5541C484BE}" type="pres">
      <dgm:prSet presAssocID="{677DD688-8FDD-46FE-86BF-4F06353BE47C}" presName="Name0" presStyleCnt="0">
        <dgm:presLayoutVars>
          <dgm:dir/>
          <dgm:animLvl val="lvl"/>
          <dgm:resizeHandles val="exact"/>
        </dgm:presLayoutVars>
      </dgm:prSet>
      <dgm:spPr/>
    </dgm:pt>
    <dgm:pt modelId="{24242204-7EB2-435E-8480-DDB7847A865D}" type="pres">
      <dgm:prSet presAssocID="{AADE9FCE-D4FD-4224-A980-644763CA20AC}" presName="linNode" presStyleCnt="0"/>
      <dgm:spPr/>
    </dgm:pt>
    <dgm:pt modelId="{0FEE142B-166A-48F9-9695-3C58AD3503E4}" type="pres">
      <dgm:prSet presAssocID="{AADE9FCE-D4FD-4224-A980-644763CA20AC}" presName="parentText" presStyleLbl="node1" presStyleIdx="0" presStyleCnt="1" custScaleY="20880" custLinFactNeighborY="-31344">
        <dgm:presLayoutVars>
          <dgm:chMax val="1"/>
          <dgm:bulletEnabled val="1"/>
        </dgm:presLayoutVars>
      </dgm:prSet>
      <dgm:spPr/>
    </dgm:pt>
    <dgm:pt modelId="{794D8F44-15C6-46F1-866D-7B4978C8A17E}" type="pres">
      <dgm:prSet presAssocID="{AADE9FCE-D4FD-4224-A980-644763CA20AC}" presName="descendantText" presStyleLbl="alignAccFollowNode1" presStyleIdx="0" presStyleCnt="1" custScaleY="125000" custLinFactNeighborX="1702" custLinFactNeighborY="-39837">
        <dgm:presLayoutVars>
          <dgm:bulletEnabled val="1"/>
        </dgm:presLayoutVars>
      </dgm:prSet>
      <dgm:spPr/>
    </dgm:pt>
  </dgm:ptLst>
  <dgm:cxnLst>
    <dgm:cxn modelId="{4891E708-050A-4783-AA6C-7F546020FDB6}" srcId="{AADE9FCE-D4FD-4224-A980-644763CA20AC}" destId="{1CC0A331-E1BB-4C0D-8540-D28F0C49184D}" srcOrd="1" destOrd="0" parTransId="{BA74C1AD-468C-47DB-AA45-B1C22100B334}" sibTransId="{E135B5CC-C8BE-4A95-B042-094699A6D646}"/>
    <dgm:cxn modelId="{9B0C2464-5AC0-483F-9B33-6295E7ECDB22}" srcId="{AADE9FCE-D4FD-4224-A980-644763CA20AC}" destId="{28774ABF-B0F2-455E-94A2-45A81F402841}" srcOrd="3" destOrd="0" parTransId="{E172789D-65B3-4857-A3D4-B2EA2CF7DF9A}" sibTransId="{F3919F14-8DB9-4FCA-A3A1-F5C69383A84B}"/>
    <dgm:cxn modelId="{C58CC764-704F-48CC-BCD3-C993860018B2}" type="presOf" srcId="{C13C1186-C05F-4353-B7C9-4ABCB7553B38}" destId="{794D8F44-15C6-46F1-866D-7B4978C8A17E}" srcOrd="0" destOrd="0" presId="urn:microsoft.com/office/officeart/2005/8/layout/vList5"/>
    <dgm:cxn modelId="{09DFE468-F6CA-4203-A067-B7A953007FC2}" srcId="{AADE9FCE-D4FD-4224-A980-644763CA20AC}" destId="{A25C43DF-C623-46BB-AE3C-E975D56BE668}" srcOrd="6" destOrd="0" parTransId="{CE3BF2D5-238D-46EF-AC72-6ED967EEC845}" sibTransId="{7A59589C-0000-4A15-A0CF-82FC5377166A}"/>
    <dgm:cxn modelId="{54FF4F49-91D7-4C0D-BDAC-B3E69A619338}" srcId="{AADE9FCE-D4FD-4224-A980-644763CA20AC}" destId="{D9E90348-0155-4FBA-A0E0-B91A9DDD5DD3}" srcOrd="2" destOrd="0" parTransId="{5ECE5B15-0D7E-4D41-9EE5-6022E698A545}" sibTransId="{8D3800A0-6921-442A-83D9-656693C54E4C}"/>
    <dgm:cxn modelId="{D56CF173-349C-43DA-B3A9-9E12EC22EAD4}" srcId="{677DD688-8FDD-46FE-86BF-4F06353BE47C}" destId="{AADE9FCE-D4FD-4224-A980-644763CA20AC}" srcOrd="0" destOrd="0" parTransId="{30A32858-A97C-48A5-9F46-F1671A8CB3F4}" sibTransId="{6013C157-6D89-4D9D-BAC3-C309BDBE5E06}"/>
    <dgm:cxn modelId="{61A47C59-ADA6-404F-91FE-8BF838F6A290}" type="presOf" srcId="{28774ABF-B0F2-455E-94A2-45A81F402841}" destId="{794D8F44-15C6-46F1-866D-7B4978C8A17E}" srcOrd="0" destOrd="3" presId="urn:microsoft.com/office/officeart/2005/8/layout/vList5"/>
    <dgm:cxn modelId="{7CC227A3-3B2D-4657-9CE1-7531F5492670}" type="presOf" srcId="{A25C43DF-C623-46BB-AE3C-E975D56BE668}" destId="{794D8F44-15C6-46F1-866D-7B4978C8A17E}" srcOrd="0" destOrd="6" presId="urn:microsoft.com/office/officeart/2005/8/layout/vList5"/>
    <dgm:cxn modelId="{D08F64A6-0E00-4649-A481-BD3F5041271A}" type="presOf" srcId="{677DD688-8FDD-46FE-86BF-4F06353BE47C}" destId="{D136140F-FC99-4CA6-8520-AE5541C484BE}" srcOrd="0" destOrd="0" presId="urn:microsoft.com/office/officeart/2005/8/layout/vList5"/>
    <dgm:cxn modelId="{D673D6A6-D1F3-483B-A739-415606CC3115}" type="presOf" srcId="{AADE9FCE-D4FD-4224-A980-644763CA20AC}" destId="{0FEE142B-166A-48F9-9695-3C58AD3503E4}" srcOrd="0" destOrd="0" presId="urn:microsoft.com/office/officeart/2005/8/layout/vList5"/>
    <dgm:cxn modelId="{E10A77AA-33F7-4EB6-9670-F337BE67D00E}" type="presOf" srcId="{1CC0A331-E1BB-4C0D-8540-D28F0C49184D}" destId="{794D8F44-15C6-46F1-866D-7B4978C8A17E}" srcOrd="0" destOrd="1" presId="urn:microsoft.com/office/officeart/2005/8/layout/vList5"/>
    <dgm:cxn modelId="{14DAFBB5-DA28-4113-A2C7-731A4DC6BB0E}" type="presOf" srcId="{D9E90348-0155-4FBA-A0E0-B91A9DDD5DD3}" destId="{794D8F44-15C6-46F1-866D-7B4978C8A17E}" srcOrd="0" destOrd="2" presId="urn:microsoft.com/office/officeart/2005/8/layout/vList5"/>
    <dgm:cxn modelId="{C6A73FCC-1B81-44F5-B135-7FA303472A29}" srcId="{AADE9FCE-D4FD-4224-A980-644763CA20AC}" destId="{C13C1186-C05F-4353-B7C9-4ABCB7553B38}" srcOrd="0" destOrd="0" parTransId="{24A38CD3-E1C7-4153-9288-6F648306AB08}" sibTransId="{B19E44F7-A636-40A9-95CC-898E6B479F2B}"/>
    <dgm:cxn modelId="{ECDB9BD1-6141-47CC-94DD-98596386B35A}" type="presOf" srcId="{C0EC0A7E-FA1C-4F3F-8046-37DBFF944564}" destId="{794D8F44-15C6-46F1-866D-7B4978C8A17E}" srcOrd="0" destOrd="5" presId="urn:microsoft.com/office/officeart/2005/8/layout/vList5"/>
    <dgm:cxn modelId="{02B290EF-771A-4325-918D-42F54AFBBEE7}" srcId="{AADE9FCE-D4FD-4224-A980-644763CA20AC}" destId="{D5D1DA9F-5707-46CC-8C82-C8BF6368C899}" srcOrd="4" destOrd="0" parTransId="{A482CB83-4E26-41F0-8E46-EFFE1A26827A}" sibTransId="{C9E7BC7A-BF6E-4001-8890-109E3634F527}"/>
    <dgm:cxn modelId="{7BDD64F5-FEF5-48E3-B01C-506CA58DB58E}" type="presOf" srcId="{D5D1DA9F-5707-46CC-8C82-C8BF6368C899}" destId="{794D8F44-15C6-46F1-866D-7B4978C8A17E}" srcOrd="0" destOrd="4" presId="urn:microsoft.com/office/officeart/2005/8/layout/vList5"/>
    <dgm:cxn modelId="{C2D6AEFB-8DEF-4859-8995-D33C92B3B3F2}" srcId="{AADE9FCE-D4FD-4224-A980-644763CA20AC}" destId="{C0EC0A7E-FA1C-4F3F-8046-37DBFF944564}" srcOrd="5" destOrd="0" parTransId="{09DFC553-1E01-4EFB-8126-6C89B9B805F4}" sibTransId="{4EB40972-64DD-4505-824D-703A8AFE0636}"/>
    <dgm:cxn modelId="{5032D1AD-A9F5-4D24-9C65-6C619996F764}" type="presParOf" srcId="{D136140F-FC99-4CA6-8520-AE5541C484BE}" destId="{24242204-7EB2-435E-8480-DDB7847A865D}" srcOrd="0" destOrd="0" presId="urn:microsoft.com/office/officeart/2005/8/layout/vList5"/>
    <dgm:cxn modelId="{830FE547-5484-45BD-81E6-3895D2E6189E}" type="presParOf" srcId="{24242204-7EB2-435E-8480-DDB7847A865D}" destId="{0FEE142B-166A-48F9-9695-3C58AD3503E4}" srcOrd="0" destOrd="0" presId="urn:microsoft.com/office/officeart/2005/8/layout/vList5"/>
    <dgm:cxn modelId="{CFFBE42B-135B-48E3-A5E0-7274DE7FE97A}" type="presParOf" srcId="{24242204-7EB2-435E-8480-DDB7847A865D}" destId="{794D8F44-15C6-46F1-866D-7B4978C8A17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AADE9FCE-D4FD-4224-A980-644763CA20AC}">
      <dgm:prSet phldrT="[Testo]" custT="1"/>
      <dgm:spPr>
        <a:solidFill>
          <a:srgbClr val="7030A0">
            <a:alpha val="89804"/>
          </a:srgbClr>
        </a:solidFill>
      </dgm:spPr>
      <dgm:t>
        <a:bodyPr/>
        <a:lstStyle/>
        <a:p>
          <a:pPr marL="176213" indent="-176213" algn="just"/>
          <a:r>
            <a:rPr lang="it-IT" sz="1600" b="0" i="0" dirty="0"/>
            <a:t>artt.7 e 18 </a:t>
          </a:r>
        </a:p>
        <a:p>
          <a:pPr marL="176213" indent="-176213" algn="just"/>
          <a:r>
            <a:rPr lang="it-IT" sz="1600" b="0" i="0" dirty="0"/>
            <a:t>D.I. n. 182/2020</a:t>
          </a:r>
          <a:endParaRPr lang="it-IT" sz="1600" dirty="0"/>
        </a:p>
      </dgm:t>
    </dgm:pt>
    <dgm:pt modelId="{30A32858-A97C-48A5-9F46-F1671A8CB3F4}" type="parTrans" cxnId="{D56CF173-349C-43DA-B3A9-9E12EC22EAD4}">
      <dgm:prSet/>
      <dgm:spPr/>
      <dgm:t>
        <a:bodyPr/>
        <a:lstStyle/>
        <a:p>
          <a:endParaRPr lang="it-IT"/>
        </a:p>
      </dgm:t>
    </dgm:pt>
    <dgm:pt modelId="{6013C157-6D89-4D9D-BAC3-C309BDBE5E06}" type="sibTrans" cxnId="{D56CF173-349C-43DA-B3A9-9E12EC22EAD4}">
      <dgm:prSet/>
      <dgm:spPr/>
      <dgm:t>
        <a:bodyPr/>
        <a:lstStyle/>
        <a:p>
          <a:endParaRPr lang="it-IT"/>
        </a:p>
      </dgm:t>
    </dgm:pt>
    <dgm:pt modelId="{66925091-2BD6-4FDC-85B9-1D6AA62496DF}">
      <dgm:prSet phldrT="[Testo]" custT="1"/>
      <dgm:spPr>
        <a:solidFill>
          <a:srgbClr val="BFABF7">
            <a:alpha val="90000"/>
          </a:srgbClr>
        </a:solidFill>
      </dgm:spPr>
      <dgm:t>
        <a:bodyPr anchor="t"/>
        <a:lstStyle/>
        <a:p>
          <a:pPr marL="0" indent="0" algn="just">
            <a:buNone/>
          </a:pPr>
          <a:endParaRPr lang="it-IT" sz="1200" kern="1200" dirty="0"/>
        </a:p>
      </dgm:t>
    </dgm:pt>
    <dgm:pt modelId="{177261E7-CF89-423E-AC1B-547CF50004EC}" type="parTrans" cxnId="{9E7C22C6-C63F-4B63-9BDB-25BE7FECA28A}">
      <dgm:prSet/>
      <dgm:spPr/>
      <dgm:t>
        <a:bodyPr/>
        <a:lstStyle/>
        <a:p>
          <a:endParaRPr lang="it-IT"/>
        </a:p>
      </dgm:t>
    </dgm:pt>
    <dgm:pt modelId="{4740473F-E455-44D6-BD33-F509A5B374C1}" type="sibTrans" cxnId="{9E7C22C6-C63F-4B63-9BDB-25BE7FECA28A}">
      <dgm:prSet/>
      <dgm:spPr/>
      <dgm:t>
        <a:bodyPr/>
        <a:lstStyle/>
        <a:p>
          <a:endParaRPr lang="it-IT"/>
        </a:p>
      </dgm:t>
    </dgm:pt>
    <dgm:pt modelId="{C13C1186-C05F-4353-B7C9-4ABCB7553B38}">
      <dgm:prSet custT="1"/>
      <dgm:spPr>
        <a:solidFill>
          <a:srgbClr val="BFABF7">
            <a:alpha val="90000"/>
          </a:srgbClr>
        </a:solidFill>
      </dgm:spPr>
      <dgm:t>
        <a:bodyPr/>
        <a:lstStyle/>
        <a:p>
          <a:pPr marL="0" indent="0" algn="just">
            <a:buFont typeface="Arial" panose="020B0604020202020204" pitchFamily="34" charset="0"/>
            <a:buNone/>
            <a:tabLst/>
          </a:pPr>
          <a:endParaRPr lang="it-IT" sz="1200" b="0" kern="1200" dirty="0">
            <a:solidFill>
              <a:srgbClr val="000000">
                <a:hueOff val="0"/>
                <a:satOff val="0"/>
                <a:lumOff val="0"/>
                <a:alphaOff val="0"/>
              </a:srgbClr>
            </a:solidFill>
            <a:latin typeface="Corbel" panose="020B0503020204020204"/>
            <a:ea typeface="+mn-ea"/>
            <a:cs typeface="+mn-cs"/>
          </a:endParaRPr>
        </a:p>
      </dgm:t>
    </dgm:pt>
    <dgm:pt modelId="{24A38CD3-E1C7-4153-9288-6F648306AB08}" type="parTrans" cxnId="{C6A73FCC-1B81-44F5-B135-7FA303472A29}">
      <dgm:prSet/>
      <dgm:spPr/>
      <dgm:t>
        <a:bodyPr/>
        <a:lstStyle/>
        <a:p>
          <a:endParaRPr lang="it-IT"/>
        </a:p>
      </dgm:t>
    </dgm:pt>
    <dgm:pt modelId="{B19E44F7-A636-40A9-95CC-898E6B479F2B}" type="sibTrans" cxnId="{C6A73FCC-1B81-44F5-B135-7FA303472A29}">
      <dgm:prSet/>
      <dgm:spPr/>
      <dgm:t>
        <a:bodyPr/>
        <a:lstStyle/>
        <a:p>
          <a:endParaRPr lang="it-IT"/>
        </a:p>
      </dgm:t>
    </dgm:pt>
    <dgm:pt modelId="{2F684647-5BB4-494C-9A89-71D1924FDBA9}">
      <dgm:prSet custT="1"/>
      <dgm:spPr/>
      <dgm:t>
        <a:bodyPr/>
        <a:lstStyle/>
        <a:p>
          <a:pPr marL="176213" indent="-176213" algn="jus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A partire </a:t>
          </a:r>
          <a:r>
            <a:rPr lang="it-IT" sz="1200" b="1" kern="1200" dirty="0">
              <a:solidFill>
                <a:srgbClr val="000000">
                  <a:hueOff val="0"/>
                  <a:satOff val="0"/>
                  <a:lumOff val="0"/>
                  <a:alphaOff val="0"/>
                </a:srgbClr>
              </a:solidFill>
              <a:latin typeface="Corbel" panose="020B0503020204020204"/>
              <a:ea typeface="+mn-ea"/>
              <a:cs typeface="+mn-cs"/>
            </a:rPr>
            <a:t>dall’art. 9 </a:t>
          </a:r>
          <a:r>
            <a:rPr lang="it-IT" sz="1200" b="0" kern="1200" dirty="0">
              <a:solidFill>
                <a:srgbClr val="000000">
                  <a:hueOff val="0"/>
                  <a:satOff val="0"/>
                  <a:lumOff val="0"/>
                  <a:alphaOff val="0"/>
                </a:srgbClr>
              </a:solidFill>
              <a:latin typeface="Corbel" panose="020B0503020204020204"/>
              <a:ea typeface="+mn-ea"/>
              <a:cs typeface="+mn-cs"/>
            </a:rPr>
            <a:t>viene introdotta una sezione con più specifico riferimento al </a:t>
          </a:r>
          <a:r>
            <a:rPr lang="it-IT" sz="1200" b="1" kern="1200" dirty="0">
              <a:solidFill>
                <a:srgbClr val="000000">
                  <a:hueOff val="0"/>
                  <a:satOff val="0"/>
                  <a:lumOff val="0"/>
                  <a:alphaOff val="0"/>
                </a:srgbClr>
              </a:solidFill>
              <a:latin typeface="Corbel" panose="020B0503020204020204"/>
              <a:ea typeface="+mn-ea"/>
              <a:cs typeface="+mn-cs"/>
            </a:rPr>
            <a:t>modello bio-psico-sociale</a:t>
          </a:r>
          <a:r>
            <a:rPr lang="it-IT" sz="1200" b="0" kern="1200" dirty="0">
              <a:solidFill>
                <a:srgbClr val="000000">
                  <a:hueOff val="0"/>
                  <a:satOff val="0"/>
                  <a:lumOff val="0"/>
                  <a:alphaOff val="0"/>
                </a:srgbClr>
              </a:solidFill>
              <a:latin typeface="Corbel" panose="020B0503020204020204"/>
              <a:ea typeface="+mn-ea"/>
              <a:cs typeface="+mn-cs"/>
            </a:rPr>
            <a:t> (già anticipato all’art. 2, c 1, lett. b) del decreto in esame), mutuato dalla Classificazione Internazionale del Funzionamento, della Disabilità e della Salute (ICF). Questo nuovo paradigma considera la disabilità come il risultato dell’interazione tra il funzionamento del soggetto e barriere presenti nell’ambiente, cioè fattori contestuali (attitudinali e ambientali) che ostacolano l’attività e la partecipazione alla vita sociale sulla base di una parità con gli altri, come messo in luce dalla Convenzione ONU sui Diritti delle Persone con Disabilità (Preambolo, lett. e) ), entrata a pieno titolo nella normativa italiana con la L. 18/2009.</a:t>
          </a:r>
        </a:p>
      </dgm:t>
    </dgm:pt>
    <dgm:pt modelId="{BADD970B-2C58-4C44-9501-6CEB33CDC5EA}" type="parTrans" cxnId="{FBD4DDDD-EE5B-43D7-9D85-38F0825301CA}">
      <dgm:prSet/>
      <dgm:spPr/>
    </dgm:pt>
    <dgm:pt modelId="{494738C7-FF2E-4DA9-9634-E8B70074825C}" type="sibTrans" cxnId="{FBD4DDDD-EE5B-43D7-9D85-38F0825301CA}">
      <dgm:prSet/>
      <dgm:spPr/>
    </dgm:pt>
    <dgm:pt modelId="{17EAEEE7-558C-4C07-A934-C1244B764744}">
      <dgm:prSet custT="1"/>
      <dgm:spPr/>
      <dgm:t>
        <a:bodyPr/>
        <a:lstStyle/>
        <a:p>
          <a:pPr marL="176213" indent="-176213" algn="jus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La progettazione didattica ha come obiettivo fondamentale la </a:t>
          </a:r>
          <a:r>
            <a:rPr lang="it-IT" sz="1200" b="1" kern="1200" dirty="0">
              <a:solidFill>
                <a:srgbClr val="000000">
                  <a:hueOff val="0"/>
                  <a:satOff val="0"/>
                  <a:lumOff val="0"/>
                  <a:alphaOff val="0"/>
                </a:srgbClr>
              </a:solidFill>
              <a:latin typeface="Corbel" panose="020B0503020204020204"/>
              <a:ea typeface="+mn-ea"/>
              <a:cs typeface="+mn-cs"/>
            </a:rPr>
            <a:t>modifica del contesto </a:t>
          </a:r>
          <a:r>
            <a:rPr lang="it-IT" sz="1200" b="0" kern="1200" dirty="0">
              <a:solidFill>
                <a:srgbClr val="000000">
                  <a:hueOff val="0"/>
                  <a:satOff val="0"/>
                  <a:lumOff val="0"/>
                  <a:alphaOff val="0"/>
                </a:srgbClr>
              </a:solidFill>
              <a:latin typeface="Corbel" panose="020B0503020204020204"/>
              <a:ea typeface="+mn-ea"/>
              <a:cs typeface="+mn-cs"/>
            </a:rPr>
            <a:t>in direzione di una rimozione delle barriere e di un’introduzione di facilitatori per ridurre la disabilità e promuovere la partecipazione di tutti e di ciascuno alle attività della classe e alla vita sociale.</a:t>
          </a:r>
        </a:p>
      </dgm:t>
    </dgm:pt>
    <dgm:pt modelId="{4799461C-3D4C-490D-8483-C383D3F7103E}" type="parTrans" cxnId="{E12C001B-833F-4F67-AE7D-9A18BA27658A}">
      <dgm:prSet/>
      <dgm:spPr/>
    </dgm:pt>
    <dgm:pt modelId="{ECCF8265-A682-44DB-9208-5E8E3EAC9FFD}" type="sibTrans" cxnId="{E12C001B-833F-4F67-AE7D-9A18BA27658A}">
      <dgm:prSet/>
      <dgm:spPr/>
    </dgm:pt>
    <dgm:pt modelId="{39F49A7D-6074-4000-B597-569B90A73F86}">
      <dgm:prSet custT="1"/>
      <dgm:spPr/>
      <dgm:t>
        <a:bodyPr/>
        <a:lstStyle/>
        <a:p>
          <a:pPr marL="176213" indent="-176213" algn="jus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In quest’ottica il testo normativo parla di </a:t>
          </a:r>
          <a:r>
            <a:rPr lang="it-IT" sz="1200" b="1" kern="1200" dirty="0">
              <a:solidFill>
                <a:srgbClr val="000000">
                  <a:hueOff val="0"/>
                  <a:satOff val="0"/>
                  <a:lumOff val="0"/>
                  <a:alphaOff val="0"/>
                </a:srgbClr>
              </a:solidFill>
              <a:latin typeface="Corbel" panose="020B0503020204020204"/>
              <a:ea typeface="+mn-ea"/>
              <a:cs typeface="+mn-cs"/>
            </a:rPr>
            <a:t>ambiente di apprendimento inclusivo </a:t>
          </a:r>
          <a:r>
            <a:rPr lang="it-IT" sz="1200" b="0" kern="1200" dirty="0">
              <a:solidFill>
                <a:srgbClr val="000000">
                  <a:hueOff val="0"/>
                  <a:satOff val="0"/>
                  <a:lumOff val="0"/>
                  <a:alphaOff val="0"/>
                </a:srgbClr>
              </a:solidFill>
              <a:latin typeface="Corbel" panose="020B0503020204020204"/>
              <a:ea typeface="+mn-ea"/>
              <a:cs typeface="+mn-cs"/>
            </a:rPr>
            <a:t>come contesto facilitatore per attività e partecipazione dello studente alle attività della propria classe e alla vita scolastica in generale.</a:t>
          </a:r>
        </a:p>
      </dgm:t>
    </dgm:pt>
    <dgm:pt modelId="{A14801D6-F3DD-415D-AAB2-93A535B43C13}" type="parTrans" cxnId="{246D892D-6005-4A55-95B4-D0DF5B228B90}">
      <dgm:prSet/>
      <dgm:spPr/>
    </dgm:pt>
    <dgm:pt modelId="{C1AA7DD8-6347-4E4C-8E3A-56ACC764C8E1}" type="sibTrans" cxnId="{246D892D-6005-4A55-95B4-D0DF5B228B90}">
      <dgm:prSet/>
      <dgm:spPr/>
    </dgm:pt>
    <dgm:pt modelId="{D136140F-FC99-4CA6-8520-AE5541C484BE}" type="pres">
      <dgm:prSet presAssocID="{677DD688-8FDD-46FE-86BF-4F06353BE47C}" presName="Name0" presStyleCnt="0">
        <dgm:presLayoutVars>
          <dgm:dir/>
          <dgm:animLvl val="lvl"/>
          <dgm:resizeHandles val="exact"/>
        </dgm:presLayoutVars>
      </dgm:prSet>
      <dgm:spPr/>
    </dgm:pt>
    <dgm:pt modelId="{24242204-7EB2-435E-8480-DDB7847A865D}" type="pres">
      <dgm:prSet presAssocID="{AADE9FCE-D4FD-4224-A980-644763CA20AC}" presName="linNode" presStyleCnt="0"/>
      <dgm:spPr/>
    </dgm:pt>
    <dgm:pt modelId="{0FEE142B-166A-48F9-9695-3C58AD3503E4}" type="pres">
      <dgm:prSet presAssocID="{AADE9FCE-D4FD-4224-A980-644763CA20AC}" presName="parentText" presStyleLbl="node1" presStyleIdx="0" presStyleCnt="1" custScaleY="20880" custLinFactNeighborY="-31344">
        <dgm:presLayoutVars>
          <dgm:chMax val="1"/>
          <dgm:bulletEnabled val="1"/>
        </dgm:presLayoutVars>
      </dgm:prSet>
      <dgm:spPr/>
    </dgm:pt>
    <dgm:pt modelId="{794D8F44-15C6-46F1-866D-7B4978C8A17E}" type="pres">
      <dgm:prSet presAssocID="{AADE9FCE-D4FD-4224-A980-644763CA20AC}" presName="descendantText" presStyleLbl="alignAccFollowNode1" presStyleIdx="0" presStyleCnt="1" custScaleY="125122" custLinFactNeighborX="1702" custLinFactNeighborY="-39837">
        <dgm:presLayoutVars>
          <dgm:bulletEnabled val="1"/>
        </dgm:presLayoutVars>
      </dgm:prSet>
      <dgm:spPr/>
    </dgm:pt>
  </dgm:ptLst>
  <dgm:cxnLst>
    <dgm:cxn modelId="{E12C001B-833F-4F67-AE7D-9A18BA27658A}" srcId="{AADE9FCE-D4FD-4224-A980-644763CA20AC}" destId="{17EAEEE7-558C-4C07-A934-C1244B764744}" srcOrd="2" destOrd="0" parTransId="{4799461C-3D4C-490D-8483-C383D3F7103E}" sibTransId="{ECCF8265-A682-44DB-9208-5E8E3EAC9FFD}"/>
    <dgm:cxn modelId="{246D892D-6005-4A55-95B4-D0DF5B228B90}" srcId="{AADE9FCE-D4FD-4224-A980-644763CA20AC}" destId="{39F49A7D-6074-4000-B597-569B90A73F86}" srcOrd="3" destOrd="0" parTransId="{A14801D6-F3DD-415D-AAB2-93A535B43C13}" sibTransId="{C1AA7DD8-6347-4E4C-8E3A-56ACC764C8E1}"/>
    <dgm:cxn modelId="{C58CC764-704F-48CC-BCD3-C993860018B2}" type="presOf" srcId="{C13C1186-C05F-4353-B7C9-4ABCB7553B38}" destId="{794D8F44-15C6-46F1-866D-7B4978C8A17E}" srcOrd="0" destOrd="0" presId="urn:microsoft.com/office/officeart/2005/8/layout/vList5"/>
    <dgm:cxn modelId="{228A1F6C-03D4-48BC-96D1-271587399F1C}" type="presOf" srcId="{66925091-2BD6-4FDC-85B9-1D6AA62496DF}" destId="{794D8F44-15C6-46F1-866D-7B4978C8A17E}" srcOrd="0" destOrd="4" presId="urn:microsoft.com/office/officeart/2005/8/layout/vList5"/>
    <dgm:cxn modelId="{305BB34E-9E69-4671-9D55-6294BDDC5664}" type="presOf" srcId="{17EAEEE7-558C-4C07-A934-C1244B764744}" destId="{794D8F44-15C6-46F1-866D-7B4978C8A17E}" srcOrd="0" destOrd="2" presId="urn:microsoft.com/office/officeart/2005/8/layout/vList5"/>
    <dgm:cxn modelId="{D56CF173-349C-43DA-B3A9-9E12EC22EAD4}" srcId="{677DD688-8FDD-46FE-86BF-4F06353BE47C}" destId="{AADE9FCE-D4FD-4224-A980-644763CA20AC}" srcOrd="0" destOrd="0" parTransId="{30A32858-A97C-48A5-9F46-F1671A8CB3F4}" sibTransId="{6013C157-6D89-4D9D-BAC3-C309BDBE5E06}"/>
    <dgm:cxn modelId="{C96CC686-D90A-4725-9A6E-C7F1D61D9DEC}" type="presOf" srcId="{39F49A7D-6074-4000-B597-569B90A73F86}" destId="{794D8F44-15C6-46F1-866D-7B4978C8A17E}" srcOrd="0" destOrd="3" presId="urn:microsoft.com/office/officeart/2005/8/layout/vList5"/>
    <dgm:cxn modelId="{D08F64A6-0E00-4649-A481-BD3F5041271A}" type="presOf" srcId="{677DD688-8FDD-46FE-86BF-4F06353BE47C}" destId="{D136140F-FC99-4CA6-8520-AE5541C484BE}" srcOrd="0" destOrd="0" presId="urn:microsoft.com/office/officeart/2005/8/layout/vList5"/>
    <dgm:cxn modelId="{D673D6A6-D1F3-483B-A739-415606CC3115}" type="presOf" srcId="{AADE9FCE-D4FD-4224-A980-644763CA20AC}" destId="{0FEE142B-166A-48F9-9695-3C58AD3503E4}" srcOrd="0" destOrd="0" presId="urn:microsoft.com/office/officeart/2005/8/layout/vList5"/>
    <dgm:cxn modelId="{9E7C22C6-C63F-4B63-9BDB-25BE7FECA28A}" srcId="{AADE9FCE-D4FD-4224-A980-644763CA20AC}" destId="{66925091-2BD6-4FDC-85B9-1D6AA62496DF}" srcOrd="4" destOrd="0" parTransId="{177261E7-CF89-423E-AC1B-547CF50004EC}" sibTransId="{4740473F-E455-44D6-BD33-F509A5B374C1}"/>
    <dgm:cxn modelId="{C6A73FCC-1B81-44F5-B135-7FA303472A29}" srcId="{AADE9FCE-D4FD-4224-A980-644763CA20AC}" destId="{C13C1186-C05F-4353-B7C9-4ABCB7553B38}" srcOrd="0" destOrd="0" parTransId="{24A38CD3-E1C7-4153-9288-6F648306AB08}" sibTransId="{B19E44F7-A636-40A9-95CC-898E6B479F2B}"/>
    <dgm:cxn modelId="{2D40D9D6-C2B2-4EEC-9911-708AE2161A0F}" type="presOf" srcId="{2F684647-5BB4-494C-9A89-71D1924FDBA9}" destId="{794D8F44-15C6-46F1-866D-7B4978C8A17E}" srcOrd="0" destOrd="1" presId="urn:microsoft.com/office/officeart/2005/8/layout/vList5"/>
    <dgm:cxn modelId="{FBD4DDDD-EE5B-43D7-9D85-38F0825301CA}" srcId="{AADE9FCE-D4FD-4224-A980-644763CA20AC}" destId="{2F684647-5BB4-494C-9A89-71D1924FDBA9}" srcOrd="1" destOrd="0" parTransId="{BADD970B-2C58-4C44-9501-6CEB33CDC5EA}" sibTransId="{494738C7-FF2E-4DA9-9634-E8B70074825C}"/>
    <dgm:cxn modelId="{5032D1AD-A9F5-4D24-9C65-6C619996F764}" type="presParOf" srcId="{D136140F-FC99-4CA6-8520-AE5541C484BE}" destId="{24242204-7EB2-435E-8480-DDB7847A865D}" srcOrd="0" destOrd="0" presId="urn:microsoft.com/office/officeart/2005/8/layout/vList5"/>
    <dgm:cxn modelId="{830FE547-5484-45BD-81E6-3895D2E6189E}" type="presParOf" srcId="{24242204-7EB2-435E-8480-DDB7847A865D}" destId="{0FEE142B-166A-48F9-9695-3C58AD3503E4}" srcOrd="0" destOrd="0" presId="urn:microsoft.com/office/officeart/2005/8/layout/vList5"/>
    <dgm:cxn modelId="{CFFBE42B-135B-48E3-A5E0-7274DE7FE97A}" type="presParOf" srcId="{24242204-7EB2-435E-8480-DDB7847A865D}" destId="{794D8F44-15C6-46F1-866D-7B4978C8A17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AADE9FCE-D4FD-4224-A980-644763CA20AC}">
      <dgm:prSet phldrT="[Testo]" custT="1"/>
      <dgm:spPr>
        <a:solidFill>
          <a:srgbClr val="7030A0">
            <a:alpha val="89804"/>
          </a:srgbClr>
        </a:solidFill>
      </dgm:spPr>
      <dgm:t>
        <a:bodyPr/>
        <a:lstStyle/>
        <a:p>
          <a:pPr marL="176213" indent="-176213" algn="just"/>
          <a:r>
            <a:rPr lang="it-IT" sz="1600" b="0" i="0" dirty="0"/>
            <a:t>artt.7 e 18 </a:t>
          </a:r>
        </a:p>
        <a:p>
          <a:pPr marL="176213" indent="-176213" algn="just"/>
          <a:r>
            <a:rPr lang="it-IT" sz="1600" b="0" i="0" dirty="0"/>
            <a:t>D.I. n. 182/2020</a:t>
          </a:r>
          <a:endParaRPr lang="it-IT" sz="1600" dirty="0"/>
        </a:p>
      </dgm:t>
    </dgm:pt>
    <dgm:pt modelId="{30A32858-A97C-48A5-9F46-F1671A8CB3F4}" type="parTrans" cxnId="{D56CF173-349C-43DA-B3A9-9E12EC22EAD4}">
      <dgm:prSet/>
      <dgm:spPr/>
      <dgm:t>
        <a:bodyPr/>
        <a:lstStyle/>
        <a:p>
          <a:endParaRPr lang="it-IT"/>
        </a:p>
      </dgm:t>
    </dgm:pt>
    <dgm:pt modelId="{6013C157-6D89-4D9D-BAC3-C309BDBE5E06}" type="sibTrans" cxnId="{D56CF173-349C-43DA-B3A9-9E12EC22EAD4}">
      <dgm:prSet/>
      <dgm:spPr/>
      <dgm:t>
        <a:bodyPr/>
        <a:lstStyle/>
        <a:p>
          <a:endParaRPr lang="it-IT"/>
        </a:p>
      </dgm:t>
    </dgm:pt>
    <dgm:pt modelId="{66925091-2BD6-4FDC-85B9-1D6AA62496DF}">
      <dgm:prSet phldrT="[Testo]" custT="1"/>
      <dgm:spPr>
        <a:solidFill>
          <a:srgbClr val="BFABF7">
            <a:alpha val="90000"/>
          </a:srgbClr>
        </a:solidFill>
      </dgm:spPr>
      <dgm:t>
        <a:bodyPr anchor="t"/>
        <a:lstStyle/>
        <a:p>
          <a:pPr marL="0" indent="0" algn="just">
            <a:buNone/>
          </a:pPr>
          <a:endParaRPr lang="it-IT" sz="1200" kern="1200" dirty="0"/>
        </a:p>
      </dgm:t>
    </dgm:pt>
    <dgm:pt modelId="{177261E7-CF89-423E-AC1B-547CF50004EC}" type="parTrans" cxnId="{9E7C22C6-C63F-4B63-9BDB-25BE7FECA28A}">
      <dgm:prSet/>
      <dgm:spPr/>
      <dgm:t>
        <a:bodyPr/>
        <a:lstStyle/>
        <a:p>
          <a:endParaRPr lang="it-IT"/>
        </a:p>
      </dgm:t>
    </dgm:pt>
    <dgm:pt modelId="{4740473F-E455-44D6-BD33-F509A5B374C1}" type="sibTrans" cxnId="{9E7C22C6-C63F-4B63-9BDB-25BE7FECA28A}">
      <dgm:prSet/>
      <dgm:spPr/>
      <dgm:t>
        <a:bodyPr/>
        <a:lstStyle/>
        <a:p>
          <a:endParaRPr lang="it-IT"/>
        </a:p>
      </dgm:t>
    </dgm:pt>
    <dgm:pt modelId="{C13C1186-C05F-4353-B7C9-4ABCB7553B38}">
      <dgm:prSet custT="1"/>
      <dgm:spPr>
        <a:solidFill>
          <a:srgbClr val="BFABF7">
            <a:alpha val="90000"/>
          </a:srgbClr>
        </a:solidFill>
      </dgm:spPr>
      <dgm:t>
        <a:bodyPr/>
        <a:lstStyle/>
        <a:p>
          <a:pPr marL="176213" indent="-176213" algn="jus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Presupposto imprescindibile per raggiungere questo obiettivo è il coinvolgimento della componente docente: a tal fine, </a:t>
          </a:r>
          <a:r>
            <a:rPr lang="it-IT" sz="1200" b="1" kern="1200" dirty="0">
              <a:solidFill>
                <a:srgbClr val="000000">
                  <a:hueOff val="0"/>
                  <a:satOff val="0"/>
                  <a:lumOff val="0"/>
                  <a:alphaOff val="0"/>
                </a:srgbClr>
              </a:solidFill>
              <a:latin typeface="Corbel" panose="020B0503020204020204"/>
              <a:ea typeface="+mn-ea"/>
              <a:cs typeface="+mn-cs"/>
            </a:rPr>
            <a:t>l’art. 10 </a:t>
          </a:r>
          <a:r>
            <a:rPr lang="it-IT" sz="1200" b="0" kern="1200" dirty="0">
              <a:solidFill>
                <a:srgbClr val="000000">
                  <a:hueOff val="0"/>
                  <a:satOff val="0"/>
                  <a:lumOff val="0"/>
                  <a:alphaOff val="0"/>
                </a:srgbClr>
              </a:solidFill>
              <a:latin typeface="Corbel" panose="020B0503020204020204"/>
              <a:ea typeface="+mn-ea"/>
              <a:cs typeface="+mn-cs"/>
            </a:rPr>
            <a:t>del decreto  si focalizza sulla necessità di mettere in luce nel PEI i necessari </a:t>
          </a:r>
          <a:r>
            <a:rPr lang="it-IT" sz="1200" b="1" kern="1200" dirty="0">
              <a:solidFill>
                <a:srgbClr val="000000">
                  <a:hueOff val="0"/>
                  <a:satOff val="0"/>
                  <a:lumOff val="0"/>
                  <a:alphaOff val="0"/>
                </a:srgbClr>
              </a:solidFill>
              <a:latin typeface="Corbel" panose="020B0503020204020204"/>
              <a:ea typeface="+mn-ea"/>
              <a:cs typeface="+mn-cs"/>
            </a:rPr>
            <a:t>adattamenti disciplinari e i criteri di valutazione </a:t>
          </a:r>
          <a:r>
            <a:rPr lang="it-IT" sz="1200" b="0" kern="1200" dirty="0">
              <a:solidFill>
                <a:srgbClr val="000000">
                  <a:hueOff val="0"/>
                  <a:satOff val="0"/>
                  <a:lumOff val="0"/>
                  <a:alphaOff val="0"/>
                </a:srgbClr>
              </a:solidFill>
              <a:latin typeface="Corbel" panose="020B0503020204020204"/>
              <a:ea typeface="+mn-ea"/>
              <a:cs typeface="+mn-cs"/>
            </a:rPr>
            <a:t>da adottare nel percorso educativo.</a:t>
          </a:r>
        </a:p>
      </dgm:t>
    </dgm:pt>
    <dgm:pt modelId="{24A38CD3-E1C7-4153-9288-6F648306AB08}" type="parTrans" cxnId="{C6A73FCC-1B81-44F5-B135-7FA303472A29}">
      <dgm:prSet/>
      <dgm:spPr/>
      <dgm:t>
        <a:bodyPr/>
        <a:lstStyle/>
        <a:p>
          <a:endParaRPr lang="it-IT"/>
        </a:p>
      </dgm:t>
    </dgm:pt>
    <dgm:pt modelId="{B19E44F7-A636-40A9-95CC-898E6B479F2B}" type="sibTrans" cxnId="{C6A73FCC-1B81-44F5-B135-7FA303472A29}">
      <dgm:prSet/>
      <dgm:spPr/>
      <dgm:t>
        <a:bodyPr/>
        <a:lstStyle/>
        <a:p>
          <a:endParaRPr lang="it-IT"/>
        </a:p>
      </dgm:t>
    </dgm:pt>
    <dgm:pt modelId="{76D9336E-7335-4479-891F-72640171C2CE}">
      <dgm:prSet custT="1"/>
      <dgm:spPr>
        <a:solidFill>
          <a:srgbClr val="BFABF7">
            <a:alpha val="90000"/>
          </a:srgbClr>
        </a:solidFill>
      </dgm:spPr>
      <dgm:t>
        <a:bodyPr/>
        <a:lstStyle/>
        <a:p>
          <a:pPr marL="176213" indent="-176213" algn="jus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Occorre concentrarsi su due punti particolarmente importanti: in primo luogo, il decreto mutua dall’O.M. 90/2001, fornendone una sintesi, la distinzione  tra </a:t>
          </a:r>
          <a:r>
            <a:rPr lang="it-IT" sz="1200" b="1" kern="1200" dirty="0">
              <a:solidFill>
                <a:srgbClr val="000000">
                  <a:hueOff val="0"/>
                  <a:satOff val="0"/>
                  <a:lumOff val="0"/>
                  <a:alphaOff val="0"/>
                </a:srgbClr>
              </a:solidFill>
              <a:latin typeface="Corbel" panose="020B0503020204020204"/>
              <a:ea typeface="+mn-ea"/>
              <a:cs typeface="+mn-cs"/>
            </a:rPr>
            <a:t>PEI ordinario, semplificato con prove equipollenti e differenziato</a:t>
          </a:r>
          <a:r>
            <a:rPr lang="it-IT" sz="1200" b="0" kern="1200" dirty="0">
              <a:solidFill>
                <a:srgbClr val="000000">
                  <a:hueOff val="0"/>
                  <a:satOff val="0"/>
                  <a:lumOff val="0"/>
                  <a:alphaOff val="0"/>
                </a:srgbClr>
              </a:solidFill>
              <a:latin typeface="Corbel" panose="020B0503020204020204"/>
              <a:ea typeface="+mn-ea"/>
              <a:cs typeface="+mn-cs"/>
            </a:rPr>
            <a:t> (art. 10, c. 3). Questa distinzione è valida, in particolare, per la sola scuola secondaria di secondo grado ai fini del conseguimento del diploma, che è sostituito dal rilascio di un </a:t>
          </a:r>
          <a:r>
            <a:rPr lang="it-IT" sz="1200" b="1" kern="1200" dirty="0">
              <a:solidFill>
                <a:srgbClr val="000000">
                  <a:hueOff val="0"/>
                  <a:satOff val="0"/>
                  <a:lumOff val="0"/>
                  <a:alphaOff val="0"/>
                </a:srgbClr>
              </a:solidFill>
              <a:latin typeface="Corbel" panose="020B0503020204020204"/>
              <a:ea typeface="+mn-ea"/>
              <a:cs typeface="+mn-cs"/>
            </a:rPr>
            <a:t>attestato di credito formativo </a:t>
          </a:r>
          <a:r>
            <a:rPr lang="it-IT" sz="1200" b="0" kern="1200" dirty="0">
              <a:solidFill>
                <a:srgbClr val="000000">
                  <a:hueOff val="0"/>
                  <a:satOff val="0"/>
                  <a:lumOff val="0"/>
                  <a:alphaOff val="0"/>
                </a:srgbClr>
              </a:solidFill>
              <a:latin typeface="Corbel" panose="020B0503020204020204"/>
              <a:ea typeface="+mn-ea"/>
              <a:cs typeface="+mn-cs"/>
            </a:rPr>
            <a:t>in caso di PEI differenziato, con prove non equipollenti (vd. O.M. 90/2001, art. 4 e D.lgs 62/2017, art. 20). Giova invece ricordare che tale distinzione non ha validità ai fini del rilascio del diploma al termine del primo ciclo di istruzione, come stabilito dal D.lgs 62/2017, art. 11, c. 6, in cui si specifica che anche le prove d’esame differenziate sono equivalenti e portano al conseguimento del diploma.</a:t>
          </a:r>
        </a:p>
      </dgm:t>
    </dgm:pt>
    <dgm:pt modelId="{2C72A544-5F25-4201-AA04-603DC3B28624}" type="parTrans" cxnId="{E81D8F46-50D4-4344-BD4B-217B36B268C1}">
      <dgm:prSet/>
      <dgm:spPr/>
      <dgm:t>
        <a:bodyPr/>
        <a:lstStyle/>
        <a:p>
          <a:endParaRPr lang="it-IT"/>
        </a:p>
      </dgm:t>
    </dgm:pt>
    <dgm:pt modelId="{5FBD887E-D8EE-4872-AA13-48B833AA7C40}" type="sibTrans" cxnId="{E81D8F46-50D4-4344-BD4B-217B36B268C1}">
      <dgm:prSet/>
      <dgm:spPr/>
      <dgm:t>
        <a:bodyPr/>
        <a:lstStyle/>
        <a:p>
          <a:endParaRPr lang="it-IT"/>
        </a:p>
      </dgm:t>
    </dgm:pt>
    <dgm:pt modelId="{068C21B9-5C29-4E0D-A9FF-E030C2CA65C3}">
      <dgm:prSet custT="1"/>
      <dgm:spPr>
        <a:solidFill>
          <a:srgbClr val="BFABF7">
            <a:alpha val="90000"/>
          </a:srgbClr>
        </a:solidFill>
      </dgm:spPr>
      <dgm:t>
        <a:bodyPr/>
        <a:lstStyle/>
        <a:p>
          <a:pPr marL="176213" indent="-176213" algn="jus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In secondo luogo, il decreto interministeriale in esame ammette </a:t>
          </a:r>
          <a:r>
            <a:rPr lang="it-IT" sz="1200" b="1" kern="1200" dirty="0">
              <a:solidFill>
                <a:srgbClr val="000000">
                  <a:hueOff val="0"/>
                  <a:satOff val="0"/>
                  <a:lumOff val="0"/>
                  <a:alphaOff val="0"/>
                </a:srgbClr>
              </a:solidFill>
              <a:latin typeface="Corbel" panose="020B0503020204020204"/>
              <a:ea typeface="+mn-ea"/>
              <a:cs typeface="+mn-cs"/>
            </a:rPr>
            <a:t>l’esonero da alcune discipline</a:t>
          </a:r>
          <a:r>
            <a:rPr lang="it-IT" sz="1200" b="0" kern="1200" dirty="0">
              <a:solidFill>
                <a:srgbClr val="000000">
                  <a:hueOff val="0"/>
                  <a:satOff val="0"/>
                  <a:lumOff val="0"/>
                  <a:alphaOff val="0"/>
                </a:srgbClr>
              </a:solidFill>
              <a:latin typeface="Corbel" panose="020B0503020204020204"/>
              <a:ea typeface="+mn-ea"/>
              <a:cs typeface="+mn-cs"/>
            </a:rPr>
            <a:t>, che deve essere rendicontato nel PEI (art. 10, c. 3, d) ), e dispone di specificare se la valutazione del comportamento avvenga sulla base dei criteri della classe oppure in base ad obiettivi personalizzati (art. 10, c. 4). Ciò si rivela imprescindibile in caso di funzionamento problematico relativo alla condotta.</a:t>
          </a:r>
        </a:p>
      </dgm:t>
    </dgm:pt>
    <dgm:pt modelId="{FDFB2024-FC7A-4733-B5BC-EAFB3685F255}" type="parTrans" cxnId="{09346248-1D08-461C-8F1F-A8D28364AF5B}">
      <dgm:prSet/>
      <dgm:spPr/>
      <dgm:t>
        <a:bodyPr/>
        <a:lstStyle/>
        <a:p>
          <a:endParaRPr lang="it-IT"/>
        </a:p>
      </dgm:t>
    </dgm:pt>
    <dgm:pt modelId="{114331BB-429D-45EF-A0C0-428B76B6C505}" type="sibTrans" cxnId="{09346248-1D08-461C-8F1F-A8D28364AF5B}">
      <dgm:prSet/>
      <dgm:spPr/>
      <dgm:t>
        <a:bodyPr/>
        <a:lstStyle/>
        <a:p>
          <a:endParaRPr lang="it-IT"/>
        </a:p>
      </dgm:t>
    </dgm:pt>
    <dgm:pt modelId="{D136140F-FC99-4CA6-8520-AE5541C484BE}" type="pres">
      <dgm:prSet presAssocID="{677DD688-8FDD-46FE-86BF-4F06353BE47C}" presName="Name0" presStyleCnt="0">
        <dgm:presLayoutVars>
          <dgm:dir/>
          <dgm:animLvl val="lvl"/>
          <dgm:resizeHandles val="exact"/>
        </dgm:presLayoutVars>
      </dgm:prSet>
      <dgm:spPr/>
    </dgm:pt>
    <dgm:pt modelId="{24242204-7EB2-435E-8480-DDB7847A865D}" type="pres">
      <dgm:prSet presAssocID="{AADE9FCE-D4FD-4224-A980-644763CA20AC}" presName="linNode" presStyleCnt="0"/>
      <dgm:spPr/>
    </dgm:pt>
    <dgm:pt modelId="{0FEE142B-166A-48F9-9695-3C58AD3503E4}" type="pres">
      <dgm:prSet presAssocID="{AADE9FCE-D4FD-4224-A980-644763CA20AC}" presName="parentText" presStyleLbl="node1" presStyleIdx="0" presStyleCnt="1" custScaleY="20880" custLinFactNeighborY="-31344">
        <dgm:presLayoutVars>
          <dgm:chMax val="1"/>
          <dgm:bulletEnabled val="1"/>
        </dgm:presLayoutVars>
      </dgm:prSet>
      <dgm:spPr/>
    </dgm:pt>
    <dgm:pt modelId="{794D8F44-15C6-46F1-866D-7B4978C8A17E}" type="pres">
      <dgm:prSet presAssocID="{AADE9FCE-D4FD-4224-A980-644763CA20AC}" presName="descendantText" presStyleLbl="alignAccFollowNode1" presStyleIdx="0" presStyleCnt="1" custScaleY="125122" custLinFactNeighborX="1702" custLinFactNeighborY="-39837">
        <dgm:presLayoutVars>
          <dgm:bulletEnabled val="1"/>
        </dgm:presLayoutVars>
      </dgm:prSet>
      <dgm:spPr/>
    </dgm:pt>
  </dgm:ptLst>
  <dgm:cxnLst>
    <dgm:cxn modelId="{C58CC764-704F-48CC-BCD3-C993860018B2}" type="presOf" srcId="{C13C1186-C05F-4353-B7C9-4ABCB7553B38}" destId="{794D8F44-15C6-46F1-866D-7B4978C8A17E}" srcOrd="0" destOrd="0" presId="urn:microsoft.com/office/officeart/2005/8/layout/vList5"/>
    <dgm:cxn modelId="{E81D8F46-50D4-4344-BD4B-217B36B268C1}" srcId="{AADE9FCE-D4FD-4224-A980-644763CA20AC}" destId="{76D9336E-7335-4479-891F-72640171C2CE}" srcOrd="1" destOrd="0" parTransId="{2C72A544-5F25-4201-AA04-603DC3B28624}" sibTransId="{5FBD887E-D8EE-4872-AA13-48B833AA7C40}"/>
    <dgm:cxn modelId="{09346248-1D08-461C-8F1F-A8D28364AF5B}" srcId="{AADE9FCE-D4FD-4224-A980-644763CA20AC}" destId="{068C21B9-5C29-4E0D-A9FF-E030C2CA65C3}" srcOrd="2" destOrd="0" parTransId="{FDFB2024-FC7A-4733-B5BC-EAFB3685F255}" sibTransId="{114331BB-429D-45EF-A0C0-428B76B6C505}"/>
    <dgm:cxn modelId="{228A1F6C-03D4-48BC-96D1-271587399F1C}" type="presOf" srcId="{66925091-2BD6-4FDC-85B9-1D6AA62496DF}" destId="{794D8F44-15C6-46F1-866D-7B4978C8A17E}" srcOrd="0" destOrd="3" presId="urn:microsoft.com/office/officeart/2005/8/layout/vList5"/>
    <dgm:cxn modelId="{A3644A4F-F50A-4911-A075-D0FE2524A392}" type="presOf" srcId="{068C21B9-5C29-4E0D-A9FF-E030C2CA65C3}" destId="{794D8F44-15C6-46F1-866D-7B4978C8A17E}" srcOrd="0" destOrd="2" presId="urn:microsoft.com/office/officeart/2005/8/layout/vList5"/>
    <dgm:cxn modelId="{D56CF173-349C-43DA-B3A9-9E12EC22EAD4}" srcId="{677DD688-8FDD-46FE-86BF-4F06353BE47C}" destId="{AADE9FCE-D4FD-4224-A980-644763CA20AC}" srcOrd="0" destOrd="0" parTransId="{30A32858-A97C-48A5-9F46-F1671A8CB3F4}" sibTransId="{6013C157-6D89-4D9D-BAC3-C309BDBE5E06}"/>
    <dgm:cxn modelId="{D08F64A6-0E00-4649-A481-BD3F5041271A}" type="presOf" srcId="{677DD688-8FDD-46FE-86BF-4F06353BE47C}" destId="{D136140F-FC99-4CA6-8520-AE5541C484BE}" srcOrd="0" destOrd="0" presId="urn:microsoft.com/office/officeart/2005/8/layout/vList5"/>
    <dgm:cxn modelId="{D673D6A6-D1F3-483B-A739-415606CC3115}" type="presOf" srcId="{AADE9FCE-D4FD-4224-A980-644763CA20AC}" destId="{0FEE142B-166A-48F9-9695-3C58AD3503E4}" srcOrd="0" destOrd="0" presId="urn:microsoft.com/office/officeart/2005/8/layout/vList5"/>
    <dgm:cxn modelId="{9E7C22C6-C63F-4B63-9BDB-25BE7FECA28A}" srcId="{AADE9FCE-D4FD-4224-A980-644763CA20AC}" destId="{66925091-2BD6-4FDC-85B9-1D6AA62496DF}" srcOrd="3" destOrd="0" parTransId="{177261E7-CF89-423E-AC1B-547CF50004EC}" sibTransId="{4740473F-E455-44D6-BD33-F509A5B374C1}"/>
    <dgm:cxn modelId="{C6A73FCC-1B81-44F5-B135-7FA303472A29}" srcId="{AADE9FCE-D4FD-4224-A980-644763CA20AC}" destId="{C13C1186-C05F-4353-B7C9-4ABCB7553B38}" srcOrd="0" destOrd="0" parTransId="{24A38CD3-E1C7-4153-9288-6F648306AB08}" sibTransId="{B19E44F7-A636-40A9-95CC-898E6B479F2B}"/>
    <dgm:cxn modelId="{0B40CDE3-21DC-4D80-912B-AC5523B509B6}" type="presOf" srcId="{76D9336E-7335-4479-891F-72640171C2CE}" destId="{794D8F44-15C6-46F1-866D-7B4978C8A17E}" srcOrd="0" destOrd="1" presId="urn:microsoft.com/office/officeart/2005/8/layout/vList5"/>
    <dgm:cxn modelId="{5032D1AD-A9F5-4D24-9C65-6C619996F764}" type="presParOf" srcId="{D136140F-FC99-4CA6-8520-AE5541C484BE}" destId="{24242204-7EB2-435E-8480-DDB7847A865D}" srcOrd="0" destOrd="0" presId="urn:microsoft.com/office/officeart/2005/8/layout/vList5"/>
    <dgm:cxn modelId="{830FE547-5484-45BD-81E6-3895D2E6189E}" type="presParOf" srcId="{24242204-7EB2-435E-8480-DDB7847A865D}" destId="{0FEE142B-166A-48F9-9695-3C58AD3503E4}" srcOrd="0" destOrd="0" presId="urn:microsoft.com/office/officeart/2005/8/layout/vList5"/>
    <dgm:cxn modelId="{CFFBE42B-135B-48E3-A5E0-7274DE7FE97A}" type="presParOf" srcId="{24242204-7EB2-435E-8480-DDB7847A865D}" destId="{794D8F44-15C6-46F1-866D-7B4978C8A17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AADE9FCE-D4FD-4224-A980-644763CA20AC}">
      <dgm:prSet phldrT="[Testo]" custT="1"/>
      <dgm:spPr>
        <a:solidFill>
          <a:srgbClr val="7030A0">
            <a:alpha val="89804"/>
          </a:srgbClr>
        </a:solidFill>
      </dgm:spPr>
      <dgm:t>
        <a:bodyPr/>
        <a:lstStyle/>
        <a:p>
          <a:pPr marL="176213" indent="-176213" algn="just"/>
          <a:r>
            <a:rPr lang="it-IT" sz="1600" b="0" i="0" dirty="0"/>
            <a:t>artt.7 e 18 </a:t>
          </a:r>
        </a:p>
        <a:p>
          <a:pPr marL="176213" indent="-176213" algn="just"/>
          <a:r>
            <a:rPr lang="it-IT" sz="1600" b="0" i="0" dirty="0"/>
            <a:t>D.I. n. 182/2020</a:t>
          </a:r>
          <a:endParaRPr lang="it-IT" sz="1600" dirty="0"/>
        </a:p>
      </dgm:t>
    </dgm:pt>
    <dgm:pt modelId="{30A32858-A97C-48A5-9F46-F1671A8CB3F4}" type="parTrans" cxnId="{D56CF173-349C-43DA-B3A9-9E12EC22EAD4}">
      <dgm:prSet/>
      <dgm:spPr/>
      <dgm:t>
        <a:bodyPr/>
        <a:lstStyle/>
        <a:p>
          <a:endParaRPr lang="it-IT"/>
        </a:p>
      </dgm:t>
    </dgm:pt>
    <dgm:pt modelId="{6013C157-6D89-4D9D-BAC3-C309BDBE5E06}" type="sibTrans" cxnId="{D56CF173-349C-43DA-B3A9-9E12EC22EAD4}">
      <dgm:prSet/>
      <dgm:spPr/>
      <dgm:t>
        <a:bodyPr/>
        <a:lstStyle/>
        <a:p>
          <a:endParaRPr lang="it-IT"/>
        </a:p>
      </dgm:t>
    </dgm:pt>
    <dgm:pt modelId="{66925091-2BD6-4FDC-85B9-1D6AA62496DF}">
      <dgm:prSet phldrT="[Testo]" custT="1"/>
      <dgm:spPr>
        <a:solidFill>
          <a:srgbClr val="BFABF7">
            <a:alpha val="90000"/>
          </a:srgbClr>
        </a:solidFill>
      </dgm:spPr>
      <dgm:t>
        <a:bodyPr anchor="t"/>
        <a:lstStyle/>
        <a:p>
          <a:pPr marL="0" indent="0" algn="just">
            <a:buNone/>
          </a:pPr>
          <a:endParaRPr lang="it-IT" sz="1200" kern="1200" dirty="0"/>
        </a:p>
      </dgm:t>
    </dgm:pt>
    <dgm:pt modelId="{177261E7-CF89-423E-AC1B-547CF50004EC}" type="parTrans" cxnId="{9E7C22C6-C63F-4B63-9BDB-25BE7FECA28A}">
      <dgm:prSet/>
      <dgm:spPr/>
      <dgm:t>
        <a:bodyPr/>
        <a:lstStyle/>
        <a:p>
          <a:endParaRPr lang="it-IT"/>
        </a:p>
      </dgm:t>
    </dgm:pt>
    <dgm:pt modelId="{4740473F-E455-44D6-BD33-F509A5B374C1}" type="sibTrans" cxnId="{9E7C22C6-C63F-4B63-9BDB-25BE7FECA28A}">
      <dgm:prSet/>
      <dgm:spPr/>
      <dgm:t>
        <a:bodyPr/>
        <a:lstStyle/>
        <a:p>
          <a:endParaRPr lang="it-IT"/>
        </a:p>
      </dgm:t>
    </dgm:pt>
    <dgm:pt modelId="{C13C1186-C05F-4353-B7C9-4ABCB7553B38}">
      <dgm:prSet custT="1"/>
      <dgm:spPr>
        <a:solidFill>
          <a:srgbClr val="BFABF7">
            <a:alpha val="90000"/>
          </a:srgbClr>
        </a:solidFill>
      </dgm:spPr>
      <dgm:t>
        <a:bodyPr/>
        <a:lstStyle/>
        <a:p>
          <a:pPr marL="176213" indent="-176213" algn="jus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Gli </a:t>
          </a:r>
          <a:r>
            <a:rPr lang="it-IT" sz="1200" b="1" kern="1200" dirty="0">
              <a:solidFill>
                <a:srgbClr val="000000">
                  <a:hueOff val="0"/>
                  <a:satOff val="0"/>
                  <a:lumOff val="0"/>
                  <a:alphaOff val="0"/>
                </a:srgbClr>
              </a:solidFill>
              <a:latin typeface="Corbel" panose="020B0503020204020204"/>
              <a:ea typeface="+mn-ea"/>
              <a:cs typeface="+mn-cs"/>
            </a:rPr>
            <a:t>articoli 12 e 13 </a:t>
          </a:r>
          <a:r>
            <a:rPr lang="it-IT" sz="1200" b="0" kern="1200" dirty="0">
              <a:solidFill>
                <a:srgbClr val="000000">
                  <a:hueOff val="0"/>
                  <a:satOff val="0"/>
                  <a:lumOff val="0"/>
                  <a:alphaOff val="0"/>
                </a:srgbClr>
              </a:solidFill>
              <a:latin typeface="Corbel" panose="020B0503020204020204"/>
              <a:ea typeface="+mn-ea"/>
              <a:cs typeface="+mn-cs"/>
            </a:rPr>
            <a:t>chiariscono che nel PEI vadano esplicitate le </a:t>
          </a:r>
          <a:r>
            <a:rPr lang="it-IT" sz="1200" b="1" kern="1200" dirty="0">
              <a:solidFill>
                <a:srgbClr val="000000">
                  <a:hueOff val="0"/>
                  <a:satOff val="0"/>
                  <a:lumOff val="0"/>
                  <a:alphaOff val="0"/>
                </a:srgbClr>
              </a:solidFill>
              <a:latin typeface="Corbel" panose="020B0503020204020204"/>
              <a:ea typeface="+mn-ea"/>
              <a:cs typeface="+mn-cs"/>
            </a:rPr>
            <a:t>modalità di supporto</a:t>
          </a:r>
          <a:r>
            <a:rPr lang="it-IT" sz="1200" b="0" kern="1200" dirty="0">
              <a:solidFill>
                <a:srgbClr val="000000">
                  <a:hueOff val="0"/>
                  <a:satOff val="0"/>
                  <a:lumOff val="0"/>
                  <a:alphaOff val="0"/>
                </a:srgbClr>
              </a:solidFill>
              <a:latin typeface="Corbel" panose="020B0503020204020204"/>
              <a:ea typeface="+mn-ea"/>
              <a:cs typeface="+mn-cs"/>
            </a:rPr>
            <a:t> alla vita scolastica e alla frequenza dell’alunno, </a:t>
          </a:r>
          <a:r>
            <a:rPr lang="it-IT" sz="1200" b="1" kern="1200" dirty="0">
              <a:solidFill>
                <a:srgbClr val="000000">
                  <a:hueOff val="0"/>
                  <a:satOff val="0"/>
                  <a:lumOff val="0"/>
                  <a:alphaOff val="0"/>
                </a:srgbClr>
              </a:solidFill>
              <a:latin typeface="Corbel" panose="020B0503020204020204"/>
              <a:ea typeface="+mn-ea"/>
              <a:cs typeface="+mn-cs"/>
            </a:rPr>
            <a:t>l’organizzazione del progetto </a:t>
          </a:r>
          <a:r>
            <a:rPr lang="it-IT" sz="1200" b="0" kern="1200" dirty="0">
              <a:solidFill>
                <a:srgbClr val="000000">
                  <a:hueOff val="0"/>
                  <a:satOff val="0"/>
                  <a:lumOff val="0"/>
                  <a:alphaOff val="0"/>
                </a:srgbClr>
              </a:solidFill>
              <a:latin typeface="Corbel" panose="020B0503020204020204"/>
              <a:ea typeface="+mn-ea"/>
              <a:cs typeface="+mn-cs"/>
            </a:rPr>
            <a:t>e la </a:t>
          </a:r>
          <a:r>
            <a:rPr lang="it-IT" sz="1200" b="1" kern="1200" dirty="0">
              <a:solidFill>
                <a:srgbClr val="000000">
                  <a:hueOff val="0"/>
                  <a:satOff val="0"/>
                  <a:lumOff val="0"/>
                  <a:alphaOff val="0"/>
                </a:srgbClr>
              </a:solidFill>
              <a:latin typeface="Corbel" panose="020B0503020204020204"/>
              <a:ea typeface="+mn-ea"/>
              <a:cs typeface="+mn-cs"/>
            </a:rPr>
            <a:t>gestione delle risorse</a:t>
          </a:r>
          <a:r>
            <a:rPr lang="it-IT" sz="1200" b="0" kern="1200" dirty="0">
              <a:solidFill>
                <a:srgbClr val="000000">
                  <a:hueOff val="0"/>
                  <a:satOff val="0"/>
                  <a:lumOff val="0"/>
                  <a:alphaOff val="0"/>
                </a:srgbClr>
              </a:solidFill>
              <a:latin typeface="Corbel" panose="020B0503020204020204"/>
              <a:ea typeface="+mn-ea"/>
              <a:cs typeface="+mn-cs"/>
            </a:rPr>
            <a:t> in una specifica sezione di compendio. Di particolare importanza sono la sezione relativa alle strategie condivise di gestione delle emergenze e le attività di inclusione e raccordo con la vita scolastica, ivi comprese le attività extrascolastiche “anche di tipo informale” specificando obiettivi perseguiti e raccordo con il PEI (art. 13, c. 2, lett. j).</a:t>
          </a:r>
        </a:p>
      </dgm:t>
    </dgm:pt>
    <dgm:pt modelId="{24A38CD3-E1C7-4153-9288-6F648306AB08}" type="parTrans" cxnId="{C6A73FCC-1B81-44F5-B135-7FA303472A29}">
      <dgm:prSet/>
      <dgm:spPr/>
      <dgm:t>
        <a:bodyPr/>
        <a:lstStyle/>
        <a:p>
          <a:endParaRPr lang="it-IT"/>
        </a:p>
      </dgm:t>
    </dgm:pt>
    <dgm:pt modelId="{B19E44F7-A636-40A9-95CC-898E6B479F2B}" type="sibTrans" cxnId="{C6A73FCC-1B81-44F5-B135-7FA303472A29}">
      <dgm:prSet/>
      <dgm:spPr/>
      <dgm:t>
        <a:bodyPr/>
        <a:lstStyle/>
        <a:p>
          <a:endParaRPr lang="it-IT"/>
        </a:p>
      </dgm:t>
    </dgm:pt>
    <dgm:pt modelId="{02ACB7AA-8744-4DCE-BDD3-834ED568B0AA}">
      <dgm:prSet custT="1"/>
      <dgm:spPr>
        <a:solidFill>
          <a:srgbClr val="BFABF7">
            <a:alpha val="90000"/>
          </a:srgbClr>
        </a:solidFill>
      </dgm:spPr>
      <dgm:t>
        <a:bodyPr/>
        <a:lstStyle/>
        <a:p>
          <a:pPr marL="176213" indent="-176213" algn="jus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Gli </a:t>
          </a:r>
          <a:r>
            <a:rPr lang="it-IT" sz="1200" b="1" kern="1200" dirty="0">
              <a:solidFill>
                <a:srgbClr val="000000">
                  <a:hueOff val="0"/>
                  <a:satOff val="0"/>
                  <a:lumOff val="0"/>
                  <a:alphaOff val="0"/>
                </a:srgbClr>
              </a:solidFill>
              <a:latin typeface="Corbel" panose="020B0503020204020204"/>
              <a:ea typeface="+mn-ea"/>
              <a:cs typeface="+mn-cs"/>
            </a:rPr>
            <a:t>articoli dal 14 al 18 </a:t>
          </a:r>
          <a:r>
            <a:rPr lang="it-IT" sz="1200" b="0" kern="1200" dirty="0">
              <a:solidFill>
                <a:srgbClr val="000000">
                  <a:hueOff val="0"/>
                  <a:satOff val="0"/>
                  <a:lumOff val="0"/>
                  <a:alphaOff val="0"/>
                </a:srgbClr>
              </a:solidFill>
              <a:latin typeface="Corbel" panose="020B0503020204020204"/>
              <a:ea typeface="+mn-ea"/>
              <a:cs typeface="+mn-cs"/>
            </a:rPr>
            <a:t>descrivono le sezioni per gli </a:t>
          </a:r>
          <a:r>
            <a:rPr lang="it-IT" sz="1200" b="1" kern="1200" dirty="0">
              <a:solidFill>
                <a:srgbClr val="000000">
                  <a:hueOff val="0"/>
                  <a:satOff val="0"/>
                  <a:lumOff val="0"/>
                  <a:alphaOff val="0"/>
                </a:srgbClr>
              </a:solidFill>
              <a:latin typeface="Corbel" panose="020B0503020204020204"/>
              <a:ea typeface="+mn-ea"/>
              <a:cs typeface="+mn-cs"/>
            </a:rPr>
            <a:t>adempimenti conclusivi </a:t>
          </a:r>
          <a:r>
            <a:rPr lang="it-IT" sz="1200" b="0" kern="1200" dirty="0">
              <a:solidFill>
                <a:srgbClr val="000000">
                  <a:hueOff val="0"/>
                  <a:satOff val="0"/>
                  <a:lumOff val="0"/>
                  <a:alphaOff val="0"/>
                </a:srgbClr>
              </a:solidFill>
              <a:latin typeface="Corbel" panose="020B0503020204020204"/>
              <a:ea typeface="+mn-ea"/>
              <a:cs typeface="+mn-cs"/>
            </a:rPr>
            <a:t>di anno scolastico o ciclo di istruzione, cioè </a:t>
          </a:r>
          <a:r>
            <a:rPr lang="it-IT" sz="1200" b="1" kern="1200" dirty="0">
              <a:solidFill>
                <a:srgbClr val="000000">
                  <a:hueOff val="0"/>
                  <a:satOff val="0"/>
                  <a:lumOff val="0"/>
                  <a:alphaOff val="0"/>
                </a:srgbClr>
              </a:solidFill>
              <a:latin typeface="Corbel" panose="020B0503020204020204"/>
              <a:ea typeface="+mn-ea"/>
              <a:cs typeface="+mn-cs"/>
            </a:rPr>
            <a:t>certificazione delle competenze (art. 14)</a:t>
          </a:r>
          <a:r>
            <a:rPr lang="it-IT" sz="1200" b="0" kern="1200" dirty="0">
              <a:solidFill>
                <a:srgbClr val="000000">
                  <a:hueOff val="0"/>
                  <a:satOff val="0"/>
                  <a:lumOff val="0"/>
                  <a:alphaOff val="0"/>
                </a:srgbClr>
              </a:solidFill>
              <a:latin typeface="Corbel" panose="020B0503020204020204"/>
              <a:ea typeface="+mn-ea"/>
              <a:cs typeface="+mn-cs"/>
            </a:rPr>
            <a:t>, verifica finale e redazione del </a:t>
          </a:r>
          <a:r>
            <a:rPr lang="it-IT" sz="1200" b="1" kern="1200" dirty="0">
              <a:solidFill>
                <a:srgbClr val="000000">
                  <a:hueOff val="0"/>
                  <a:satOff val="0"/>
                  <a:lumOff val="0"/>
                  <a:alphaOff val="0"/>
                </a:srgbClr>
              </a:solidFill>
              <a:latin typeface="Corbel" panose="020B0503020204020204"/>
              <a:ea typeface="+mn-ea"/>
              <a:cs typeface="+mn-cs"/>
            </a:rPr>
            <a:t>PEI provvisorio e proposta di assegnazione delle risorse per l’anno successivo (artt. 15-16). </a:t>
          </a:r>
          <a:r>
            <a:rPr lang="it-IT" sz="1200" b="0" kern="1200" dirty="0">
              <a:solidFill>
                <a:srgbClr val="000000">
                  <a:hueOff val="0"/>
                  <a:satOff val="0"/>
                  <a:lumOff val="0"/>
                  <a:alphaOff val="0"/>
                </a:srgbClr>
              </a:solidFill>
              <a:latin typeface="Corbel" panose="020B0503020204020204"/>
              <a:ea typeface="+mn-ea"/>
              <a:cs typeface="+mn-cs"/>
            </a:rPr>
            <a:t>Risulta di particolare rilievo </a:t>
          </a:r>
          <a:r>
            <a:rPr lang="it-IT" sz="1200" b="1" kern="1200" dirty="0">
              <a:solidFill>
                <a:srgbClr val="000000">
                  <a:hueOff val="0"/>
                  <a:satOff val="0"/>
                  <a:lumOff val="0"/>
                  <a:alphaOff val="0"/>
                </a:srgbClr>
              </a:solidFill>
              <a:latin typeface="Corbel" panose="020B0503020204020204"/>
              <a:ea typeface="+mn-ea"/>
              <a:cs typeface="+mn-cs"/>
            </a:rPr>
            <a:t>l’art. 17 </a:t>
          </a:r>
          <a:r>
            <a:rPr lang="it-IT" sz="1200" b="0" kern="1200" dirty="0">
              <a:solidFill>
                <a:srgbClr val="000000">
                  <a:hueOff val="0"/>
                  <a:satOff val="0"/>
                  <a:lumOff val="0"/>
                  <a:alphaOff val="0"/>
                </a:srgbClr>
              </a:solidFill>
              <a:latin typeface="Corbel" panose="020B0503020204020204"/>
              <a:ea typeface="+mn-ea"/>
              <a:cs typeface="+mn-cs"/>
            </a:rPr>
            <a:t>relativo </a:t>
          </a:r>
          <a:r>
            <a:rPr lang="it-IT" sz="1200" b="1" kern="1200" dirty="0">
              <a:solidFill>
                <a:srgbClr val="000000">
                  <a:hueOff val="0"/>
                  <a:satOff val="0"/>
                  <a:lumOff val="0"/>
                  <a:alphaOff val="0"/>
                </a:srgbClr>
              </a:solidFill>
              <a:latin typeface="Corbel" panose="020B0503020204020204"/>
              <a:ea typeface="+mn-ea"/>
              <a:cs typeface="+mn-cs"/>
            </a:rPr>
            <a:t>all’esame della documentazione e risoluzione delle controversie in merito. </a:t>
          </a:r>
          <a:r>
            <a:rPr lang="it-IT" sz="1200" b="0" kern="1200" dirty="0">
              <a:solidFill>
                <a:srgbClr val="000000">
                  <a:hueOff val="0"/>
                  <a:satOff val="0"/>
                  <a:lumOff val="0"/>
                  <a:alphaOff val="0"/>
                </a:srgbClr>
              </a:solidFill>
              <a:latin typeface="Corbel" panose="020B0503020204020204"/>
              <a:ea typeface="+mn-ea"/>
              <a:cs typeface="+mn-cs"/>
            </a:rPr>
            <a:t>Si specifica che, qualora sorgano controversie, è ammessa la richiesta, da parte del Dirigente Scolastico, di interpretazione da parte del rappresentante dell’ASL di quanto contenuto nella certificazione </a:t>
          </a:r>
          <a:r>
            <a:rPr lang="it-IT" sz="1200" b="1" kern="1200" dirty="0">
              <a:solidFill>
                <a:srgbClr val="000000">
                  <a:hueOff val="0"/>
                  <a:satOff val="0"/>
                  <a:lumOff val="0"/>
                  <a:alphaOff val="0"/>
                </a:srgbClr>
              </a:solidFill>
              <a:latin typeface="Corbel" panose="020B0503020204020204"/>
              <a:ea typeface="+mn-ea"/>
              <a:cs typeface="+mn-cs"/>
            </a:rPr>
            <a:t>(c. 1). </a:t>
          </a:r>
          <a:r>
            <a:rPr lang="it-IT" sz="1200" b="0" kern="1200" dirty="0">
              <a:solidFill>
                <a:srgbClr val="000000">
                  <a:hueOff val="0"/>
                  <a:satOff val="0"/>
                  <a:lumOff val="0"/>
                  <a:alphaOff val="0"/>
                </a:srgbClr>
              </a:solidFill>
              <a:latin typeface="Corbel" panose="020B0503020204020204"/>
              <a:ea typeface="+mn-ea"/>
              <a:cs typeface="+mn-cs"/>
            </a:rPr>
            <a:t>Qualora, invece, si ravvisino, a vario titolo, incongruenze nella certificazione, è necessario che chi presiede la riunione riferisca al Dirigente Scolastico il quale avrà cura di mettersi in contatto con il competente ufficio INPS </a:t>
          </a:r>
          <a:r>
            <a:rPr lang="it-IT" sz="1200" b="1" kern="1200" dirty="0">
              <a:solidFill>
                <a:srgbClr val="000000">
                  <a:hueOff val="0"/>
                  <a:satOff val="0"/>
                  <a:lumOff val="0"/>
                  <a:alphaOff val="0"/>
                </a:srgbClr>
              </a:solidFill>
              <a:latin typeface="Corbel" panose="020B0503020204020204"/>
              <a:ea typeface="+mn-ea"/>
              <a:cs typeface="+mn-cs"/>
            </a:rPr>
            <a:t>(commi 2-3).</a:t>
          </a:r>
          <a:endParaRPr lang="it-IT" sz="1200" b="0" kern="1200" dirty="0">
            <a:solidFill>
              <a:srgbClr val="000000">
                <a:hueOff val="0"/>
                <a:satOff val="0"/>
                <a:lumOff val="0"/>
                <a:alphaOff val="0"/>
              </a:srgbClr>
            </a:solidFill>
            <a:latin typeface="Corbel" panose="020B0503020204020204"/>
            <a:ea typeface="+mn-ea"/>
            <a:cs typeface="+mn-cs"/>
          </a:endParaRPr>
        </a:p>
      </dgm:t>
    </dgm:pt>
    <dgm:pt modelId="{9EEF08C2-6C7F-4762-BE2B-CDC2789FBF92}" type="parTrans" cxnId="{37A5E6E7-F39A-41D0-902F-E9B5C2EDC164}">
      <dgm:prSet/>
      <dgm:spPr/>
    </dgm:pt>
    <dgm:pt modelId="{6C38BFBB-AD07-4AAE-8B04-321BC93ABF2F}" type="sibTrans" cxnId="{37A5E6E7-F39A-41D0-902F-E9B5C2EDC164}">
      <dgm:prSet/>
      <dgm:spPr/>
    </dgm:pt>
    <dgm:pt modelId="{D136140F-FC99-4CA6-8520-AE5541C484BE}" type="pres">
      <dgm:prSet presAssocID="{677DD688-8FDD-46FE-86BF-4F06353BE47C}" presName="Name0" presStyleCnt="0">
        <dgm:presLayoutVars>
          <dgm:dir/>
          <dgm:animLvl val="lvl"/>
          <dgm:resizeHandles val="exact"/>
        </dgm:presLayoutVars>
      </dgm:prSet>
      <dgm:spPr/>
    </dgm:pt>
    <dgm:pt modelId="{24242204-7EB2-435E-8480-DDB7847A865D}" type="pres">
      <dgm:prSet presAssocID="{AADE9FCE-D4FD-4224-A980-644763CA20AC}" presName="linNode" presStyleCnt="0"/>
      <dgm:spPr/>
    </dgm:pt>
    <dgm:pt modelId="{0FEE142B-166A-48F9-9695-3C58AD3503E4}" type="pres">
      <dgm:prSet presAssocID="{AADE9FCE-D4FD-4224-A980-644763CA20AC}" presName="parentText" presStyleLbl="node1" presStyleIdx="0" presStyleCnt="1" custScaleY="20880" custLinFactNeighborY="-31344">
        <dgm:presLayoutVars>
          <dgm:chMax val="1"/>
          <dgm:bulletEnabled val="1"/>
        </dgm:presLayoutVars>
      </dgm:prSet>
      <dgm:spPr/>
    </dgm:pt>
    <dgm:pt modelId="{794D8F44-15C6-46F1-866D-7B4978C8A17E}" type="pres">
      <dgm:prSet presAssocID="{AADE9FCE-D4FD-4224-A980-644763CA20AC}" presName="descendantText" presStyleLbl="alignAccFollowNode1" presStyleIdx="0" presStyleCnt="1" custScaleX="99303" custScaleY="125000" custLinFactNeighborX="1702" custLinFactNeighborY="-39837">
        <dgm:presLayoutVars>
          <dgm:bulletEnabled val="1"/>
        </dgm:presLayoutVars>
      </dgm:prSet>
      <dgm:spPr/>
    </dgm:pt>
  </dgm:ptLst>
  <dgm:cxnLst>
    <dgm:cxn modelId="{C58CC764-704F-48CC-BCD3-C993860018B2}" type="presOf" srcId="{C13C1186-C05F-4353-B7C9-4ABCB7553B38}" destId="{794D8F44-15C6-46F1-866D-7B4978C8A17E}" srcOrd="0" destOrd="0" presId="urn:microsoft.com/office/officeart/2005/8/layout/vList5"/>
    <dgm:cxn modelId="{228A1F6C-03D4-48BC-96D1-271587399F1C}" type="presOf" srcId="{66925091-2BD6-4FDC-85B9-1D6AA62496DF}" destId="{794D8F44-15C6-46F1-866D-7B4978C8A17E}" srcOrd="0" destOrd="2" presId="urn:microsoft.com/office/officeart/2005/8/layout/vList5"/>
    <dgm:cxn modelId="{D56CF173-349C-43DA-B3A9-9E12EC22EAD4}" srcId="{677DD688-8FDD-46FE-86BF-4F06353BE47C}" destId="{AADE9FCE-D4FD-4224-A980-644763CA20AC}" srcOrd="0" destOrd="0" parTransId="{30A32858-A97C-48A5-9F46-F1671A8CB3F4}" sibTransId="{6013C157-6D89-4D9D-BAC3-C309BDBE5E06}"/>
    <dgm:cxn modelId="{4CC51089-FD8F-482F-8C8D-282B487CF60C}" type="presOf" srcId="{02ACB7AA-8744-4DCE-BDD3-834ED568B0AA}" destId="{794D8F44-15C6-46F1-866D-7B4978C8A17E}" srcOrd="0" destOrd="1" presId="urn:microsoft.com/office/officeart/2005/8/layout/vList5"/>
    <dgm:cxn modelId="{D08F64A6-0E00-4649-A481-BD3F5041271A}" type="presOf" srcId="{677DD688-8FDD-46FE-86BF-4F06353BE47C}" destId="{D136140F-FC99-4CA6-8520-AE5541C484BE}" srcOrd="0" destOrd="0" presId="urn:microsoft.com/office/officeart/2005/8/layout/vList5"/>
    <dgm:cxn modelId="{D673D6A6-D1F3-483B-A739-415606CC3115}" type="presOf" srcId="{AADE9FCE-D4FD-4224-A980-644763CA20AC}" destId="{0FEE142B-166A-48F9-9695-3C58AD3503E4}" srcOrd="0" destOrd="0" presId="urn:microsoft.com/office/officeart/2005/8/layout/vList5"/>
    <dgm:cxn modelId="{9E7C22C6-C63F-4B63-9BDB-25BE7FECA28A}" srcId="{AADE9FCE-D4FD-4224-A980-644763CA20AC}" destId="{66925091-2BD6-4FDC-85B9-1D6AA62496DF}" srcOrd="2" destOrd="0" parTransId="{177261E7-CF89-423E-AC1B-547CF50004EC}" sibTransId="{4740473F-E455-44D6-BD33-F509A5B374C1}"/>
    <dgm:cxn modelId="{C6A73FCC-1B81-44F5-B135-7FA303472A29}" srcId="{AADE9FCE-D4FD-4224-A980-644763CA20AC}" destId="{C13C1186-C05F-4353-B7C9-4ABCB7553B38}" srcOrd="0" destOrd="0" parTransId="{24A38CD3-E1C7-4153-9288-6F648306AB08}" sibTransId="{B19E44F7-A636-40A9-95CC-898E6B479F2B}"/>
    <dgm:cxn modelId="{37A5E6E7-F39A-41D0-902F-E9B5C2EDC164}" srcId="{AADE9FCE-D4FD-4224-A980-644763CA20AC}" destId="{02ACB7AA-8744-4DCE-BDD3-834ED568B0AA}" srcOrd="1" destOrd="0" parTransId="{9EEF08C2-6C7F-4762-BE2B-CDC2789FBF92}" sibTransId="{6C38BFBB-AD07-4AAE-8B04-321BC93ABF2F}"/>
    <dgm:cxn modelId="{5032D1AD-A9F5-4D24-9C65-6C619996F764}" type="presParOf" srcId="{D136140F-FC99-4CA6-8520-AE5541C484BE}" destId="{24242204-7EB2-435E-8480-DDB7847A865D}" srcOrd="0" destOrd="0" presId="urn:microsoft.com/office/officeart/2005/8/layout/vList5"/>
    <dgm:cxn modelId="{830FE547-5484-45BD-81E6-3895D2E6189E}" type="presParOf" srcId="{24242204-7EB2-435E-8480-DDB7847A865D}" destId="{0FEE142B-166A-48F9-9695-3C58AD3503E4}" srcOrd="0" destOrd="0" presId="urn:microsoft.com/office/officeart/2005/8/layout/vList5"/>
    <dgm:cxn modelId="{CFFBE42B-135B-48E3-A5E0-7274DE7FE97A}" type="presParOf" srcId="{24242204-7EB2-435E-8480-DDB7847A865D}" destId="{794D8F44-15C6-46F1-866D-7B4978C8A17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AADE9FCE-D4FD-4224-A980-644763CA20AC}">
      <dgm:prSet phldrT="[Testo]" custT="1"/>
      <dgm:spPr>
        <a:solidFill>
          <a:srgbClr val="7030A0">
            <a:alpha val="89804"/>
          </a:srgbClr>
        </a:solidFill>
      </dgm:spPr>
      <dgm:t>
        <a:bodyPr/>
        <a:lstStyle/>
        <a:p>
          <a:pPr marL="176213" indent="-176213" algn="just"/>
          <a:r>
            <a:rPr lang="it-IT" sz="1600" b="0" i="0" dirty="0"/>
            <a:t>artt.7 e 18 </a:t>
          </a:r>
        </a:p>
        <a:p>
          <a:pPr marL="176213" indent="-176213" algn="just"/>
          <a:r>
            <a:rPr lang="it-IT" sz="1600" b="0" i="0" dirty="0"/>
            <a:t>D.I. n. 182/2020</a:t>
          </a:r>
          <a:endParaRPr lang="it-IT" sz="1600" dirty="0"/>
        </a:p>
      </dgm:t>
    </dgm:pt>
    <dgm:pt modelId="{30A32858-A97C-48A5-9F46-F1671A8CB3F4}" type="parTrans" cxnId="{D56CF173-349C-43DA-B3A9-9E12EC22EAD4}">
      <dgm:prSet/>
      <dgm:spPr/>
      <dgm:t>
        <a:bodyPr/>
        <a:lstStyle/>
        <a:p>
          <a:endParaRPr lang="it-IT"/>
        </a:p>
      </dgm:t>
    </dgm:pt>
    <dgm:pt modelId="{6013C157-6D89-4D9D-BAC3-C309BDBE5E06}" type="sibTrans" cxnId="{D56CF173-349C-43DA-B3A9-9E12EC22EAD4}">
      <dgm:prSet/>
      <dgm:spPr/>
      <dgm:t>
        <a:bodyPr/>
        <a:lstStyle/>
        <a:p>
          <a:endParaRPr lang="it-IT"/>
        </a:p>
      </dgm:t>
    </dgm:pt>
    <dgm:pt modelId="{66925091-2BD6-4FDC-85B9-1D6AA62496DF}">
      <dgm:prSet phldrT="[Testo]" custT="1"/>
      <dgm:spPr>
        <a:solidFill>
          <a:srgbClr val="BFABF7">
            <a:alpha val="90000"/>
          </a:srgbClr>
        </a:solidFill>
      </dgm:spPr>
      <dgm:t>
        <a:bodyPr anchor="t"/>
        <a:lstStyle/>
        <a:p>
          <a:pPr marL="0" indent="0" algn="just">
            <a:buNone/>
          </a:pPr>
          <a:endParaRPr lang="it-IT" sz="1200" kern="1200" dirty="0"/>
        </a:p>
      </dgm:t>
    </dgm:pt>
    <dgm:pt modelId="{177261E7-CF89-423E-AC1B-547CF50004EC}" type="parTrans" cxnId="{9E7C22C6-C63F-4B63-9BDB-25BE7FECA28A}">
      <dgm:prSet/>
      <dgm:spPr/>
      <dgm:t>
        <a:bodyPr/>
        <a:lstStyle/>
        <a:p>
          <a:endParaRPr lang="it-IT"/>
        </a:p>
      </dgm:t>
    </dgm:pt>
    <dgm:pt modelId="{4740473F-E455-44D6-BD33-F509A5B374C1}" type="sibTrans" cxnId="{9E7C22C6-C63F-4B63-9BDB-25BE7FECA28A}">
      <dgm:prSet/>
      <dgm:spPr/>
      <dgm:t>
        <a:bodyPr/>
        <a:lstStyle/>
        <a:p>
          <a:endParaRPr lang="it-IT"/>
        </a:p>
      </dgm:t>
    </dgm:pt>
    <dgm:pt modelId="{C13C1186-C05F-4353-B7C9-4ABCB7553B38}">
      <dgm:prSet custT="1"/>
      <dgm:spPr>
        <a:solidFill>
          <a:srgbClr val="BFABF7">
            <a:alpha val="90000"/>
          </a:srgbClr>
        </a:solidFill>
      </dgm:spPr>
      <dgm:t>
        <a:bodyPr/>
        <a:lstStyle/>
        <a:p>
          <a:pPr marL="176213" indent="-176213" algn="just">
            <a:buFont typeface="Arial" panose="020B0604020202020204" pitchFamily="34" charset="0"/>
            <a:buChar char="•"/>
            <a:tabLst/>
          </a:pPr>
          <a:r>
            <a:rPr lang="it-IT" sz="1600" b="0" kern="1200" dirty="0">
              <a:solidFill>
                <a:srgbClr val="000000">
                  <a:hueOff val="0"/>
                  <a:satOff val="0"/>
                  <a:lumOff val="0"/>
                  <a:alphaOff val="0"/>
                </a:srgbClr>
              </a:solidFill>
              <a:latin typeface="Corbel" panose="020B0503020204020204"/>
              <a:ea typeface="+mn-ea"/>
              <a:cs typeface="+mn-cs"/>
            </a:rPr>
            <a:t>Infine, </a:t>
          </a:r>
          <a:r>
            <a:rPr lang="it-IT" sz="1600" b="1" kern="1200" dirty="0">
              <a:solidFill>
                <a:srgbClr val="000000">
                  <a:hueOff val="0"/>
                  <a:satOff val="0"/>
                  <a:lumOff val="0"/>
                  <a:alphaOff val="0"/>
                </a:srgbClr>
              </a:solidFill>
              <a:latin typeface="Corbel" panose="020B0503020204020204"/>
              <a:ea typeface="+mn-ea"/>
              <a:cs typeface="+mn-cs"/>
            </a:rPr>
            <a:t>l’art. 18 </a:t>
          </a:r>
          <a:r>
            <a:rPr lang="it-IT" sz="1600" b="0" kern="1200" dirty="0">
              <a:solidFill>
                <a:srgbClr val="000000">
                  <a:hueOff val="0"/>
                  <a:satOff val="0"/>
                  <a:lumOff val="0"/>
                  <a:alphaOff val="0"/>
                </a:srgbClr>
              </a:solidFill>
              <a:latin typeface="Corbel" panose="020B0503020204020204"/>
              <a:ea typeface="+mn-ea"/>
              <a:cs typeface="+mn-cs"/>
            </a:rPr>
            <a:t>tratta di una delle novità di maggior rilievo: la presentazione di una tabella relativa al cosiddetto “</a:t>
          </a:r>
          <a:r>
            <a:rPr lang="it-IT" sz="1600" b="1" kern="1200" dirty="0">
              <a:solidFill>
                <a:srgbClr val="000000">
                  <a:hueOff val="0"/>
                  <a:satOff val="0"/>
                  <a:lumOff val="0"/>
                  <a:alphaOff val="0"/>
                </a:srgbClr>
              </a:solidFill>
              <a:latin typeface="Corbel" panose="020B0503020204020204"/>
              <a:ea typeface="+mn-ea"/>
              <a:cs typeface="+mn-cs"/>
            </a:rPr>
            <a:t>debito di funzionamento</a:t>
          </a:r>
          <a:r>
            <a:rPr lang="it-IT" sz="1600" b="0" kern="1200" dirty="0">
              <a:solidFill>
                <a:srgbClr val="000000">
                  <a:hueOff val="0"/>
                  <a:satOff val="0"/>
                  <a:lumOff val="0"/>
                  <a:alphaOff val="0"/>
                </a:srgbClr>
              </a:solidFill>
              <a:latin typeface="Corbel" panose="020B0503020204020204"/>
              <a:ea typeface="+mn-ea"/>
              <a:cs typeface="+mn-cs"/>
            </a:rPr>
            <a:t>”, che riporta l’entità delle persistenti difficoltà in ciascuna delle aree funzionali individuate nella stesura del PEI, da compilare in maniera sintetica sotto forma di checklist.</a:t>
          </a:r>
        </a:p>
      </dgm:t>
    </dgm:pt>
    <dgm:pt modelId="{24A38CD3-E1C7-4153-9288-6F648306AB08}" type="parTrans" cxnId="{C6A73FCC-1B81-44F5-B135-7FA303472A29}">
      <dgm:prSet/>
      <dgm:spPr/>
      <dgm:t>
        <a:bodyPr/>
        <a:lstStyle/>
        <a:p>
          <a:endParaRPr lang="it-IT"/>
        </a:p>
      </dgm:t>
    </dgm:pt>
    <dgm:pt modelId="{B19E44F7-A636-40A9-95CC-898E6B479F2B}" type="sibTrans" cxnId="{C6A73FCC-1B81-44F5-B135-7FA303472A29}">
      <dgm:prSet/>
      <dgm:spPr/>
      <dgm:t>
        <a:bodyPr/>
        <a:lstStyle/>
        <a:p>
          <a:endParaRPr lang="it-IT"/>
        </a:p>
      </dgm:t>
    </dgm:pt>
    <dgm:pt modelId="{B53BE3EB-F0F1-463C-8FD9-8D4E5851453A}">
      <dgm:prSet custT="1"/>
      <dgm:spPr>
        <a:solidFill>
          <a:srgbClr val="BFABF7">
            <a:alpha val="90000"/>
          </a:srgbClr>
        </a:solidFill>
      </dgm:spPr>
      <dgm:t>
        <a:bodyPr/>
        <a:lstStyle/>
        <a:p>
          <a:pPr marL="176213" indent="-176213" algn="just">
            <a:buFont typeface="Arial" panose="020B0604020202020204" pitchFamily="34" charset="0"/>
            <a:buChar char="•"/>
            <a:tabLst/>
          </a:pPr>
          <a:r>
            <a:rPr lang="it-IT" sz="1600" b="0" kern="1200" dirty="0">
              <a:solidFill>
                <a:srgbClr val="000000">
                  <a:hueOff val="0"/>
                  <a:satOff val="0"/>
                  <a:lumOff val="0"/>
                  <a:alphaOff val="0"/>
                </a:srgbClr>
              </a:solidFill>
              <a:latin typeface="Corbel" panose="020B0503020204020204"/>
              <a:ea typeface="+mn-ea"/>
              <a:cs typeface="+mn-cs"/>
            </a:rPr>
            <a:t>Si tratta di una risorsa importante dal punto di vista concettuale, in grado di fornire supporto alla disposizione di un piano educativo coerente e alla continuità di intenti negli interventi educativi e didattici.</a:t>
          </a:r>
        </a:p>
      </dgm:t>
    </dgm:pt>
    <dgm:pt modelId="{2578F24E-D2C9-4D24-9473-205B8B9B6DC2}" type="parTrans" cxnId="{69C05F2A-5727-4384-B178-9B6233524250}">
      <dgm:prSet/>
      <dgm:spPr/>
    </dgm:pt>
    <dgm:pt modelId="{105EE1FC-6871-4C38-8A87-2EC5968F146F}" type="sibTrans" cxnId="{69C05F2A-5727-4384-B178-9B6233524250}">
      <dgm:prSet/>
      <dgm:spPr/>
    </dgm:pt>
    <dgm:pt modelId="{D136140F-FC99-4CA6-8520-AE5541C484BE}" type="pres">
      <dgm:prSet presAssocID="{677DD688-8FDD-46FE-86BF-4F06353BE47C}" presName="Name0" presStyleCnt="0">
        <dgm:presLayoutVars>
          <dgm:dir/>
          <dgm:animLvl val="lvl"/>
          <dgm:resizeHandles val="exact"/>
        </dgm:presLayoutVars>
      </dgm:prSet>
      <dgm:spPr/>
    </dgm:pt>
    <dgm:pt modelId="{24242204-7EB2-435E-8480-DDB7847A865D}" type="pres">
      <dgm:prSet presAssocID="{AADE9FCE-D4FD-4224-A980-644763CA20AC}" presName="linNode" presStyleCnt="0"/>
      <dgm:spPr/>
    </dgm:pt>
    <dgm:pt modelId="{0FEE142B-166A-48F9-9695-3C58AD3503E4}" type="pres">
      <dgm:prSet presAssocID="{AADE9FCE-D4FD-4224-A980-644763CA20AC}" presName="parentText" presStyleLbl="node1" presStyleIdx="0" presStyleCnt="1" custScaleY="20880" custLinFactNeighborY="-31344">
        <dgm:presLayoutVars>
          <dgm:chMax val="1"/>
          <dgm:bulletEnabled val="1"/>
        </dgm:presLayoutVars>
      </dgm:prSet>
      <dgm:spPr/>
    </dgm:pt>
    <dgm:pt modelId="{794D8F44-15C6-46F1-866D-7B4978C8A17E}" type="pres">
      <dgm:prSet presAssocID="{AADE9FCE-D4FD-4224-A980-644763CA20AC}" presName="descendantText" presStyleLbl="alignAccFollowNode1" presStyleIdx="0" presStyleCnt="1" custScaleX="94206" custScaleY="105878" custLinFactNeighborX="1702" custLinFactNeighborY="-39837">
        <dgm:presLayoutVars>
          <dgm:bulletEnabled val="1"/>
        </dgm:presLayoutVars>
      </dgm:prSet>
      <dgm:spPr/>
    </dgm:pt>
  </dgm:ptLst>
  <dgm:cxnLst>
    <dgm:cxn modelId="{69C05F2A-5727-4384-B178-9B6233524250}" srcId="{AADE9FCE-D4FD-4224-A980-644763CA20AC}" destId="{B53BE3EB-F0F1-463C-8FD9-8D4E5851453A}" srcOrd="1" destOrd="0" parTransId="{2578F24E-D2C9-4D24-9473-205B8B9B6DC2}" sibTransId="{105EE1FC-6871-4C38-8A87-2EC5968F146F}"/>
    <dgm:cxn modelId="{1B96E75C-A048-4520-AB76-493DA4FD2900}" type="presOf" srcId="{B53BE3EB-F0F1-463C-8FD9-8D4E5851453A}" destId="{794D8F44-15C6-46F1-866D-7B4978C8A17E}" srcOrd="0" destOrd="1" presId="urn:microsoft.com/office/officeart/2005/8/layout/vList5"/>
    <dgm:cxn modelId="{C58CC764-704F-48CC-BCD3-C993860018B2}" type="presOf" srcId="{C13C1186-C05F-4353-B7C9-4ABCB7553B38}" destId="{794D8F44-15C6-46F1-866D-7B4978C8A17E}" srcOrd="0" destOrd="0" presId="urn:microsoft.com/office/officeart/2005/8/layout/vList5"/>
    <dgm:cxn modelId="{228A1F6C-03D4-48BC-96D1-271587399F1C}" type="presOf" srcId="{66925091-2BD6-4FDC-85B9-1D6AA62496DF}" destId="{794D8F44-15C6-46F1-866D-7B4978C8A17E}" srcOrd="0" destOrd="2" presId="urn:microsoft.com/office/officeart/2005/8/layout/vList5"/>
    <dgm:cxn modelId="{D56CF173-349C-43DA-B3A9-9E12EC22EAD4}" srcId="{677DD688-8FDD-46FE-86BF-4F06353BE47C}" destId="{AADE9FCE-D4FD-4224-A980-644763CA20AC}" srcOrd="0" destOrd="0" parTransId="{30A32858-A97C-48A5-9F46-F1671A8CB3F4}" sibTransId="{6013C157-6D89-4D9D-BAC3-C309BDBE5E06}"/>
    <dgm:cxn modelId="{D08F64A6-0E00-4649-A481-BD3F5041271A}" type="presOf" srcId="{677DD688-8FDD-46FE-86BF-4F06353BE47C}" destId="{D136140F-FC99-4CA6-8520-AE5541C484BE}" srcOrd="0" destOrd="0" presId="urn:microsoft.com/office/officeart/2005/8/layout/vList5"/>
    <dgm:cxn modelId="{D673D6A6-D1F3-483B-A739-415606CC3115}" type="presOf" srcId="{AADE9FCE-D4FD-4224-A980-644763CA20AC}" destId="{0FEE142B-166A-48F9-9695-3C58AD3503E4}" srcOrd="0" destOrd="0" presId="urn:microsoft.com/office/officeart/2005/8/layout/vList5"/>
    <dgm:cxn modelId="{9E7C22C6-C63F-4B63-9BDB-25BE7FECA28A}" srcId="{AADE9FCE-D4FD-4224-A980-644763CA20AC}" destId="{66925091-2BD6-4FDC-85B9-1D6AA62496DF}" srcOrd="2" destOrd="0" parTransId="{177261E7-CF89-423E-AC1B-547CF50004EC}" sibTransId="{4740473F-E455-44D6-BD33-F509A5B374C1}"/>
    <dgm:cxn modelId="{C6A73FCC-1B81-44F5-B135-7FA303472A29}" srcId="{AADE9FCE-D4FD-4224-A980-644763CA20AC}" destId="{C13C1186-C05F-4353-B7C9-4ABCB7553B38}" srcOrd="0" destOrd="0" parTransId="{24A38CD3-E1C7-4153-9288-6F648306AB08}" sibTransId="{B19E44F7-A636-40A9-95CC-898E6B479F2B}"/>
    <dgm:cxn modelId="{5032D1AD-A9F5-4D24-9C65-6C619996F764}" type="presParOf" srcId="{D136140F-FC99-4CA6-8520-AE5541C484BE}" destId="{24242204-7EB2-435E-8480-DDB7847A865D}" srcOrd="0" destOrd="0" presId="urn:microsoft.com/office/officeart/2005/8/layout/vList5"/>
    <dgm:cxn modelId="{830FE547-5484-45BD-81E6-3895D2E6189E}" type="presParOf" srcId="{24242204-7EB2-435E-8480-DDB7847A865D}" destId="{0FEE142B-166A-48F9-9695-3C58AD3503E4}" srcOrd="0" destOrd="0" presId="urn:microsoft.com/office/officeart/2005/8/layout/vList5"/>
    <dgm:cxn modelId="{CFFBE42B-135B-48E3-A5E0-7274DE7FE97A}" type="presParOf" srcId="{24242204-7EB2-435E-8480-DDB7847A865D}" destId="{794D8F44-15C6-46F1-866D-7B4978C8A17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2274BB6-19F3-4605-98BC-3F4F19505613}"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it-IT"/>
        </a:p>
      </dgm:t>
    </dgm:pt>
    <dgm:pt modelId="{2629B875-C023-483F-A87D-9376E5237861}">
      <dgm:prSet phldrT="[Testo]"/>
      <dgm:spPr/>
      <dgm:t>
        <a:bodyPr/>
        <a:lstStyle/>
        <a:p>
          <a:r>
            <a:rPr lang="it-IT" dirty="0"/>
            <a:t>UVM</a:t>
          </a:r>
        </a:p>
      </dgm:t>
    </dgm:pt>
    <dgm:pt modelId="{12C788DE-AFBD-4E78-81AD-A8350F6654CE}" type="parTrans" cxnId="{4E767FD6-2C57-4DF8-A775-A2929DF664F2}">
      <dgm:prSet/>
      <dgm:spPr/>
      <dgm:t>
        <a:bodyPr/>
        <a:lstStyle/>
        <a:p>
          <a:endParaRPr lang="it-IT"/>
        </a:p>
      </dgm:t>
    </dgm:pt>
    <dgm:pt modelId="{D099B82B-F33D-47B2-9D5B-16DCC6C45112}" type="sibTrans" cxnId="{4E767FD6-2C57-4DF8-A775-A2929DF664F2}">
      <dgm:prSet/>
      <dgm:spPr/>
      <dgm:t>
        <a:bodyPr/>
        <a:lstStyle/>
        <a:p>
          <a:endParaRPr lang="it-IT"/>
        </a:p>
      </dgm:t>
    </dgm:pt>
    <dgm:pt modelId="{BE2A51BD-E295-476A-B789-A14C3C736D14}">
      <dgm:prSet phldrT="[Testo]" custT="1"/>
      <dgm:spPr/>
      <dgm:t>
        <a:bodyPr/>
        <a:lstStyle/>
        <a:p>
          <a:r>
            <a:rPr lang="it-IT" sz="1600" b="1" dirty="0"/>
            <a:t>L’Unità di valutazione Multidisciplinare dell'ASL di residenza dell'alunno o dell'ASL nel cui distretto si trova la scuola </a:t>
          </a:r>
          <a:r>
            <a:rPr lang="it-IT" sz="1600" dirty="0"/>
            <a:t>redige il Profilo di funzionamento (PF), partecipa al GLO per redigere il PEI, partecipa con l’ENTE Locale per redigere il PI</a:t>
          </a:r>
        </a:p>
      </dgm:t>
    </dgm:pt>
    <dgm:pt modelId="{67594BF9-2727-4A5A-8400-91895E4A5855}" type="parTrans" cxnId="{C346FAA7-7580-42E0-9C60-FA512F9CBC90}">
      <dgm:prSet/>
      <dgm:spPr/>
      <dgm:t>
        <a:bodyPr/>
        <a:lstStyle/>
        <a:p>
          <a:endParaRPr lang="it-IT"/>
        </a:p>
      </dgm:t>
    </dgm:pt>
    <dgm:pt modelId="{48A313E9-494A-482A-8937-29A24C57EC4B}" type="sibTrans" cxnId="{C346FAA7-7580-42E0-9C60-FA512F9CBC90}">
      <dgm:prSet/>
      <dgm:spPr/>
      <dgm:t>
        <a:bodyPr/>
        <a:lstStyle/>
        <a:p>
          <a:endParaRPr lang="it-IT"/>
        </a:p>
      </dgm:t>
    </dgm:pt>
    <dgm:pt modelId="{7C720630-0280-4F5B-A7CC-C21295F0F78D}">
      <dgm:prSet phldrT="[Testo]"/>
      <dgm:spPr>
        <a:solidFill>
          <a:srgbClr val="8D21E7"/>
        </a:solidFill>
      </dgm:spPr>
      <dgm:t>
        <a:bodyPr/>
        <a:lstStyle/>
        <a:p>
          <a:r>
            <a:rPr lang="it-IT" dirty="0"/>
            <a:t>PF</a:t>
          </a:r>
        </a:p>
      </dgm:t>
    </dgm:pt>
    <dgm:pt modelId="{1D6412D2-2B20-44D6-86CD-AC9E798FAD01}" type="parTrans" cxnId="{E4FF382B-FE30-49FE-849C-32DB8AC1FC86}">
      <dgm:prSet/>
      <dgm:spPr/>
      <dgm:t>
        <a:bodyPr/>
        <a:lstStyle/>
        <a:p>
          <a:endParaRPr lang="it-IT"/>
        </a:p>
      </dgm:t>
    </dgm:pt>
    <dgm:pt modelId="{E4148BA0-6720-4511-B5DD-57411A0B7596}" type="sibTrans" cxnId="{E4FF382B-FE30-49FE-849C-32DB8AC1FC86}">
      <dgm:prSet/>
      <dgm:spPr/>
      <dgm:t>
        <a:bodyPr/>
        <a:lstStyle/>
        <a:p>
          <a:endParaRPr lang="it-IT"/>
        </a:p>
      </dgm:t>
    </dgm:pt>
    <dgm:pt modelId="{342B68C7-D884-4B06-8B05-3D8B990287E8}">
      <dgm:prSet phldrT="[Testo]" custT="1"/>
      <dgm:spPr>
        <a:ln>
          <a:solidFill>
            <a:srgbClr val="8D21E7"/>
          </a:solidFill>
        </a:ln>
      </dgm:spPr>
      <dgm:t>
        <a:bodyPr/>
        <a:lstStyle/>
        <a:p>
          <a:r>
            <a:rPr lang="it-IT" sz="1600" b="1" dirty="0"/>
            <a:t>Il Profilo di Funzionamento  </a:t>
          </a:r>
          <a:r>
            <a:rPr lang="it-IT" sz="1600" dirty="0"/>
            <a:t>è un documento propedeutico alla predisposizione del Progetto Individuale (PI) e del Piano Educativo Individualizzato (PEI) ed è aggiornato al passaggio Piano Educativo Individualizzato </a:t>
          </a:r>
        </a:p>
      </dgm:t>
    </dgm:pt>
    <dgm:pt modelId="{12715318-752F-42A9-AE2F-30C036170AF2}" type="parTrans" cxnId="{B1CDBC41-AEA8-4FFE-9518-876A05E39CEB}">
      <dgm:prSet/>
      <dgm:spPr/>
      <dgm:t>
        <a:bodyPr/>
        <a:lstStyle/>
        <a:p>
          <a:endParaRPr lang="it-IT"/>
        </a:p>
      </dgm:t>
    </dgm:pt>
    <dgm:pt modelId="{2AE2C5B0-A598-4F6E-AC52-02C74E0E67AD}" type="sibTrans" cxnId="{B1CDBC41-AEA8-4FFE-9518-876A05E39CEB}">
      <dgm:prSet/>
      <dgm:spPr/>
      <dgm:t>
        <a:bodyPr/>
        <a:lstStyle/>
        <a:p>
          <a:endParaRPr lang="it-IT"/>
        </a:p>
      </dgm:t>
    </dgm:pt>
    <dgm:pt modelId="{CF9B58DD-6257-40D4-837E-83331319999E}">
      <dgm:prSet phldrT="[Testo]"/>
      <dgm:spPr>
        <a:solidFill>
          <a:srgbClr val="FF0000"/>
        </a:solidFill>
      </dgm:spPr>
      <dgm:t>
        <a:bodyPr/>
        <a:lstStyle/>
        <a:p>
          <a:r>
            <a:rPr lang="it-IT" dirty="0"/>
            <a:t>PEI</a:t>
          </a:r>
        </a:p>
      </dgm:t>
    </dgm:pt>
    <dgm:pt modelId="{836B135F-0A54-4937-9B46-7971EE3B1C69}" type="parTrans" cxnId="{EA037641-C4E0-466F-85EF-6C8B1B6664A7}">
      <dgm:prSet/>
      <dgm:spPr/>
      <dgm:t>
        <a:bodyPr/>
        <a:lstStyle/>
        <a:p>
          <a:endParaRPr lang="it-IT"/>
        </a:p>
      </dgm:t>
    </dgm:pt>
    <dgm:pt modelId="{B9D40B1C-3980-448E-B917-C9562BC028EE}" type="sibTrans" cxnId="{EA037641-C4E0-466F-85EF-6C8B1B6664A7}">
      <dgm:prSet/>
      <dgm:spPr/>
      <dgm:t>
        <a:bodyPr/>
        <a:lstStyle/>
        <a:p>
          <a:endParaRPr lang="it-IT"/>
        </a:p>
      </dgm:t>
    </dgm:pt>
    <dgm:pt modelId="{50CDD707-CE08-44E9-8730-29F33B6078FC}">
      <dgm:prSet phldrT="[Testo]" custT="1"/>
      <dgm:spPr>
        <a:ln>
          <a:solidFill>
            <a:srgbClr val="FF0000"/>
          </a:solidFill>
        </a:ln>
      </dgm:spPr>
      <dgm:t>
        <a:bodyPr/>
        <a:lstStyle/>
        <a:p>
          <a:r>
            <a:rPr lang="it-IT" sz="1600" b="1" dirty="0"/>
            <a:t>Il Piano Educativo Individualizzato  </a:t>
          </a:r>
          <a:r>
            <a:rPr lang="it-IT" sz="1600" dirty="0"/>
            <a:t>è redatto dal Gruppo di Lavoro Operativo per l’inclusione (GLO) sulla base del profilo di funzionamento</a:t>
          </a:r>
        </a:p>
      </dgm:t>
    </dgm:pt>
    <dgm:pt modelId="{6350379B-2412-4B80-A45F-C11DC7AC57A2}" type="parTrans" cxnId="{FAE603C4-C735-4BA2-8131-4A4087D4ABA6}">
      <dgm:prSet/>
      <dgm:spPr/>
      <dgm:t>
        <a:bodyPr/>
        <a:lstStyle/>
        <a:p>
          <a:endParaRPr lang="it-IT"/>
        </a:p>
      </dgm:t>
    </dgm:pt>
    <dgm:pt modelId="{5A22B4D0-1DF3-4CCE-8167-50475ABED3E6}" type="sibTrans" cxnId="{FAE603C4-C735-4BA2-8131-4A4087D4ABA6}">
      <dgm:prSet/>
      <dgm:spPr/>
      <dgm:t>
        <a:bodyPr/>
        <a:lstStyle/>
        <a:p>
          <a:endParaRPr lang="it-IT"/>
        </a:p>
      </dgm:t>
    </dgm:pt>
    <dgm:pt modelId="{F2169E52-1ECE-43F2-9C82-C2014DF3AAE5}">
      <dgm:prSet phldrT="[Testo]"/>
      <dgm:spPr>
        <a:solidFill>
          <a:srgbClr val="FF00FF"/>
        </a:solidFill>
      </dgm:spPr>
      <dgm:t>
        <a:bodyPr/>
        <a:lstStyle/>
        <a:p>
          <a:r>
            <a:rPr lang="it-IT" dirty="0"/>
            <a:t>PI</a:t>
          </a:r>
        </a:p>
      </dgm:t>
    </dgm:pt>
    <dgm:pt modelId="{8586DDEB-6419-4582-9E40-449533E4B417}" type="parTrans" cxnId="{A291CD57-59F4-4CEA-A5B0-94F1F08E6E4A}">
      <dgm:prSet/>
      <dgm:spPr/>
      <dgm:t>
        <a:bodyPr/>
        <a:lstStyle/>
        <a:p>
          <a:endParaRPr lang="it-IT"/>
        </a:p>
      </dgm:t>
    </dgm:pt>
    <dgm:pt modelId="{5A1432E2-F6E6-4224-B0A9-AED70ECCC01B}" type="sibTrans" cxnId="{A291CD57-59F4-4CEA-A5B0-94F1F08E6E4A}">
      <dgm:prSet/>
      <dgm:spPr/>
      <dgm:t>
        <a:bodyPr/>
        <a:lstStyle/>
        <a:p>
          <a:endParaRPr lang="it-IT"/>
        </a:p>
      </dgm:t>
    </dgm:pt>
    <dgm:pt modelId="{E68EC3BE-CABB-4C65-A6B3-92AEC18453AD}">
      <dgm:prSet custT="1"/>
      <dgm:spPr>
        <a:ln>
          <a:solidFill>
            <a:srgbClr val="FF00FF"/>
          </a:solidFill>
        </a:ln>
      </dgm:spPr>
      <dgm:t>
        <a:bodyPr/>
        <a:lstStyle/>
        <a:p>
          <a:r>
            <a:rPr lang="it-IT" sz="1600" b="1" dirty="0"/>
            <a:t>Il Progetto Individuale  </a:t>
          </a:r>
          <a:r>
            <a:rPr lang="it-IT" sz="1600" dirty="0"/>
            <a:t>è redatto da parte del competente Ente locale d'intesa con la competente Azienda Sanitaria Locale sulla base del Profilo di funzionamento, su richiesta e con la collaborazione dei genitori della persona con disabilità o di chi ne esercita la responsabilità.</a:t>
          </a:r>
        </a:p>
      </dgm:t>
    </dgm:pt>
    <dgm:pt modelId="{4EFEB1A3-1ACA-4809-97F9-73D5D2ED1C9C}" type="parTrans" cxnId="{393A746F-90E0-42A3-A5F7-3F19D0A11808}">
      <dgm:prSet/>
      <dgm:spPr/>
      <dgm:t>
        <a:bodyPr/>
        <a:lstStyle/>
        <a:p>
          <a:endParaRPr lang="it-IT"/>
        </a:p>
      </dgm:t>
    </dgm:pt>
    <dgm:pt modelId="{FC1B114E-253F-43D8-8BED-0D6200803396}" type="sibTrans" cxnId="{393A746F-90E0-42A3-A5F7-3F19D0A11808}">
      <dgm:prSet/>
      <dgm:spPr/>
      <dgm:t>
        <a:bodyPr/>
        <a:lstStyle/>
        <a:p>
          <a:endParaRPr lang="it-IT"/>
        </a:p>
      </dgm:t>
    </dgm:pt>
    <dgm:pt modelId="{19844458-0A02-4384-B122-FA11CC1DC06E}">
      <dgm:prSet custT="1"/>
      <dgm:spPr>
        <a:ln>
          <a:solidFill>
            <a:srgbClr val="FF0000"/>
          </a:solidFill>
        </a:ln>
      </dgm:spPr>
      <dgm:t>
        <a:bodyPr/>
        <a:lstStyle/>
        <a:p>
          <a:endParaRPr lang="it-IT" sz="1600" dirty="0"/>
        </a:p>
      </dgm:t>
    </dgm:pt>
    <dgm:pt modelId="{217399CF-61F4-45A2-843D-D5A3C7043597}" type="parTrans" cxnId="{D1154A2D-6EF6-4B16-B7C8-1B37C2FEE0D9}">
      <dgm:prSet/>
      <dgm:spPr/>
      <dgm:t>
        <a:bodyPr/>
        <a:lstStyle/>
        <a:p>
          <a:endParaRPr lang="it-IT"/>
        </a:p>
      </dgm:t>
    </dgm:pt>
    <dgm:pt modelId="{5F94E10F-0887-4B22-B00C-611945B41801}" type="sibTrans" cxnId="{D1154A2D-6EF6-4B16-B7C8-1B37C2FEE0D9}">
      <dgm:prSet/>
      <dgm:spPr/>
      <dgm:t>
        <a:bodyPr/>
        <a:lstStyle/>
        <a:p>
          <a:endParaRPr lang="it-IT"/>
        </a:p>
      </dgm:t>
    </dgm:pt>
    <dgm:pt modelId="{6BEF23F5-06FD-42F7-BE1B-AEC040679CAF}" type="pres">
      <dgm:prSet presAssocID="{52274BB6-19F3-4605-98BC-3F4F19505613}" presName="linearFlow" presStyleCnt="0">
        <dgm:presLayoutVars>
          <dgm:dir/>
          <dgm:animLvl val="lvl"/>
          <dgm:resizeHandles val="exact"/>
        </dgm:presLayoutVars>
      </dgm:prSet>
      <dgm:spPr/>
    </dgm:pt>
    <dgm:pt modelId="{A6693411-2320-48A6-80A1-337EB0CB5244}" type="pres">
      <dgm:prSet presAssocID="{2629B875-C023-483F-A87D-9376E5237861}" presName="composite" presStyleCnt="0"/>
      <dgm:spPr/>
    </dgm:pt>
    <dgm:pt modelId="{91BDE181-2CD5-4680-A308-BA891B4AD648}" type="pres">
      <dgm:prSet presAssocID="{2629B875-C023-483F-A87D-9376E5237861}" presName="parentText" presStyleLbl="alignNode1" presStyleIdx="0" presStyleCnt="4" custLinFactNeighborX="-18514" custLinFactNeighborY="3963">
        <dgm:presLayoutVars>
          <dgm:chMax val="1"/>
          <dgm:bulletEnabled val="1"/>
        </dgm:presLayoutVars>
      </dgm:prSet>
      <dgm:spPr/>
    </dgm:pt>
    <dgm:pt modelId="{5482C7F6-A70A-4EAF-9877-F8281C6D93FC}" type="pres">
      <dgm:prSet presAssocID="{2629B875-C023-483F-A87D-9376E5237861}" presName="descendantText" presStyleLbl="alignAcc1" presStyleIdx="0" presStyleCnt="4" custScaleY="143973">
        <dgm:presLayoutVars>
          <dgm:bulletEnabled val="1"/>
        </dgm:presLayoutVars>
      </dgm:prSet>
      <dgm:spPr/>
    </dgm:pt>
    <dgm:pt modelId="{764BD8CB-3AF7-4E6D-8440-3C5D6CC55ECB}" type="pres">
      <dgm:prSet presAssocID="{D099B82B-F33D-47B2-9D5B-16DCC6C45112}" presName="sp" presStyleCnt="0"/>
      <dgm:spPr/>
    </dgm:pt>
    <dgm:pt modelId="{19CD81ED-6A60-4188-945A-9439C6A7CBD3}" type="pres">
      <dgm:prSet presAssocID="{7C720630-0280-4F5B-A7CC-C21295F0F78D}" presName="composite" presStyleCnt="0"/>
      <dgm:spPr/>
    </dgm:pt>
    <dgm:pt modelId="{B103EC44-4C5F-499E-B47A-C0F314C53A0C}" type="pres">
      <dgm:prSet presAssocID="{7C720630-0280-4F5B-A7CC-C21295F0F78D}" presName="parentText" presStyleLbl="alignNode1" presStyleIdx="1" presStyleCnt="4" custLinFactNeighborX="0" custLinFactNeighborY="-7168">
        <dgm:presLayoutVars>
          <dgm:chMax val="1"/>
          <dgm:bulletEnabled val="1"/>
        </dgm:presLayoutVars>
      </dgm:prSet>
      <dgm:spPr/>
    </dgm:pt>
    <dgm:pt modelId="{80E40E64-48E5-4405-AB49-2A82FA3199ED}" type="pres">
      <dgm:prSet presAssocID="{7C720630-0280-4F5B-A7CC-C21295F0F78D}" presName="descendantText" presStyleLbl="alignAcc1" presStyleIdx="1" presStyleCnt="4" custScaleY="156603" custLinFactNeighborX="584" custLinFactNeighborY="13333">
        <dgm:presLayoutVars>
          <dgm:bulletEnabled val="1"/>
        </dgm:presLayoutVars>
      </dgm:prSet>
      <dgm:spPr/>
    </dgm:pt>
    <dgm:pt modelId="{4572BD89-1504-438C-BCC8-BA5553512856}" type="pres">
      <dgm:prSet presAssocID="{E4148BA0-6720-4511-B5DD-57411A0B7596}" presName="sp" presStyleCnt="0"/>
      <dgm:spPr/>
    </dgm:pt>
    <dgm:pt modelId="{D2B42DEE-B501-436B-8013-6A5186115AAC}" type="pres">
      <dgm:prSet presAssocID="{CF9B58DD-6257-40D4-837E-83331319999E}" presName="composite" presStyleCnt="0"/>
      <dgm:spPr/>
    </dgm:pt>
    <dgm:pt modelId="{30797D82-1070-4582-9C04-F17CBB066D63}" type="pres">
      <dgm:prSet presAssocID="{CF9B58DD-6257-40D4-837E-83331319999E}" presName="parentText" presStyleLbl="alignNode1" presStyleIdx="2" presStyleCnt="4" custLinFactNeighborY="-6139">
        <dgm:presLayoutVars>
          <dgm:chMax val="1"/>
          <dgm:bulletEnabled val="1"/>
        </dgm:presLayoutVars>
      </dgm:prSet>
      <dgm:spPr/>
    </dgm:pt>
    <dgm:pt modelId="{38B9F288-8BC0-456D-ADDD-559A26970D09}" type="pres">
      <dgm:prSet presAssocID="{CF9B58DD-6257-40D4-837E-83331319999E}" presName="descendantText" presStyleLbl="alignAcc1" presStyleIdx="2" presStyleCnt="4" custScaleY="126266" custLinFactNeighborX="584" custLinFactNeighborY="27470">
        <dgm:presLayoutVars>
          <dgm:bulletEnabled val="1"/>
        </dgm:presLayoutVars>
      </dgm:prSet>
      <dgm:spPr/>
    </dgm:pt>
    <dgm:pt modelId="{CBBF476F-D89A-4E86-BD5A-909AC122EA40}" type="pres">
      <dgm:prSet presAssocID="{B9D40B1C-3980-448E-B917-C9562BC028EE}" presName="sp" presStyleCnt="0"/>
      <dgm:spPr/>
    </dgm:pt>
    <dgm:pt modelId="{F88196C0-DE7D-4C8B-9B8E-4F87141B07AE}" type="pres">
      <dgm:prSet presAssocID="{F2169E52-1ECE-43F2-9C82-C2014DF3AAE5}" presName="composite" presStyleCnt="0"/>
      <dgm:spPr/>
    </dgm:pt>
    <dgm:pt modelId="{7D200E88-F6FC-4B7F-8281-71AAA702DA47}" type="pres">
      <dgm:prSet presAssocID="{F2169E52-1ECE-43F2-9C82-C2014DF3AAE5}" presName="parentText" presStyleLbl="alignNode1" presStyleIdx="3" presStyleCnt="4" custLinFactNeighborX="0" custLinFactNeighborY="-10107">
        <dgm:presLayoutVars>
          <dgm:chMax val="1"/>
          <dgm:bulletEnabled val="1"/>
        </dgm:presLayoutVars>
      </dgm:prSet>
      <dgm:spPr/>
    </dgm:pt>
    <dgm:pt modelId="{552C9F18-5473-4CD0-BD77-43DA94458B38}" type="pres">
      <dgm:prSet presAssocID="{F2169E52-1ECE-43F2-9C82-C2014DF3AAE5}" presName="descendantText" presStyleLbl="alignAcc1" presStyleIdx="3" presStyleCnt="4" custScaleY="161629" custLinFactNeighborX="624" custLinFactNeighborY="15265">
        <dgm:presLayoutVars>
          <dgm:bulletEnabled val="1"/>
        </dgm:presLayoutVars>
      </dgm:prSet>
      <dgm:spPr/>
    </dgm:pt>
  </dgm:ptLst>
  <dgm:cxnLst>
    <dgm:cxn modelId="{60639600-4420-4675-84B7-7BBA10B7E0DD}" type="presOf" srcId="{F2169E52-1ECE-43F2-9C82-C2014DF3AAE5}" destId="{7D200E88-F6FC-4B7F-8281-71AAA702DA47}" srcOrd="0" destOrd="0" presId="urn:microsoft.com/office/officeart/2005/8/layout/chevron2"/>
    <dgm:cxn modelId="{BF997B13-E8AE-4A4F-92DB-D0B39395F985}" type="presOf" srcId="{CF9B58DD-6257-40D4-837E-83331319999E}" destId="{30797D82-1070-4582-9C04-F17CBB066D63}" srcOrd="0" destOrd="0" presId="urn:microsoft.com/office/officeart/2005/8/layout/chevron2"/>
    <dgm:cxn modelId="{07F5171C-8E4E-4CF8-B719-5D4CD508D3AB}" type="presOf" srcId="{BE2A51BD-E295-476A-B789-A14C3C736D14}" destId="{5482C7F6-A70A-4EAF-9877-F8281C6D93FC}" srcOrd="0" destOrd="0" presId="urn:microsoft.com/office/officeart/2005/8/layout/chevron2"/>
    <dgm:cxn modelId="{DE405629-B104-44E9-BD4F-A647B767DF59}" type="presOf" srcId="{7C720630-0280-4F5B-A7CC-C21295F0F78D}" destId="{B103EC44-4C5F-499E-B47A-C0F314C53A0C}" srcOrd="0" destOrd="0" presId="urn:microsoft.com/office/officeart/2005/8/layout/chevron2"/>
    <dgm:cxn modelId="{E4FF382B-FE30-49FE-849C-32DB8AC1FC86}" srcId="{52274BB6-19F3-4605-98BC-3F4F19505613}" destId="{7C720630-0280-4F5B-A7CC-C21295F0F78D}" srcOrd="1" destOrd="0" parTransId="{1D6412D2-2B20-44D6-86CD-AC9E798FAD01}" sibTransId="{E4148BA0-6720-4511-B5DD-57411A0B7596}"/>
    <dgm:cxn modelId="{D1154A2D-6EF6-4B16-B7C8-1B37C2FEE0D9}" srcId="{CF9B58DD-6257-40D4-837E-83331319999E}" destId="{19844458-0A02-4384-B122-FA11CC1DC06E}" srcOrd="1" destOrd="0" parTransId="{217399CF-61F4-45A2-843D-D5A3C7043597}" sibTransId="{5F94E10F-0887-4B22-B00C-611945B41801}"/>
    <dgm:cxn modelId="{79BA3D30-B85C-411B-AC42-64EA38F0768C}" type="presOf" srcId="{52274BB6-19F3-4605-98BC-3F4F19505613}" destId="{6BEF23F5-06FD-42F7-BE1B-AEC040679CAF}" srcOrd="0" destOrd="0" presId="urn:microsoft.com/office/officeart/2005/8/layout/chevron2"/>
    <dgm:cxn modelId="{65B6103D-067E-43D7-B2BC-4E032303EB3E}" type="presOf" srcId="{19844458-0A02-4384-B122-FA11CC1DC06E}" destId="{38B9F288-8BC0-456D-ADDD-559A26970D09}" srcOrd="0" destOrd="1" presId="urn:microsoft.com/office/officeart/2005/8/layout/chevron2"/>
    <dgm:cxn modelId="{EA037641-C4E0-466F-85EF-6C8B1B6664A7}" srcId="{52274BB6-19F3-4605-98BC-3F4F19505613}" destId="{CF9B58DD-6257-40D4-837E-83331319999E}" srcOrd="2" destOrd="0" parTransId="{836B135F-0A54-4937-9B46-7971EE3B1C69}" sibTransId="{B9D40B1C-3980-448E-B917-C9562BC028EE}"/>
    <dgm:cxn modelId="{B1CDBC41-AEA8-4FFE-9518-876A05E39CEB}" srcId="{7C720630-0280-4F5B-A7CC-C21295F0F78D}" destId="{342B68C7-D884-4B06-8B05-3D8B990287E8}" srcOrd="0" destOrd="0" parTransId="{12715318-752F-42A9-AE2F-30C036170AF2}" sibTransId="{2AE2C5B0-A598-4F6E-AC52-02C74E0E67AD}"/>
    <dgm:cxn modelId="{393A746F-90E0-42A3-A5F7-3F19D0A11808}" srcId="{F2169E52-1ECE-43F2-9C82-C2014DF3AAE5}" destId="{E68EC3BE-CABB-4C65-A6B3-92AEC18453AD}" srcOrd="0" destOrd="0" parTransId="{4EFEB1A3-1ACA-4809-97F9-73D5D2ED1C9C}" sibTransId="{FC1B114E-253F-43D8-8BED-0D6200803396}"/>
    <dgm:cxn modelId="{A291CD57-59F4-4CEA-A5B0-94F1F08E6E4A}" srcId="{52274BB6-19F3-4605-98BC-3F4F19505613}" destId="{F2169E52-1ECE-43F2-9C82-C2014DF3AAE5}" srcOrd="3" destOrd="0" parTransId="{8586DDEB-6419-4582-9E40-449533E4B417}" sibTransId="{5A1432E2-F6E6-4224-B0A9-AED70ECCC01B}"/>
    <dgm:cxn modelId="{BA9BF28F-A3E6-47D5-B557-8A4546E3B550}" type="presOf" srcId="{50CDD707-CE08-44E9-8730-29F33B6078FC}" destId="{38B9F288-8BC0-456D-ADDD-559A26970D09}" srcOrd="0" destOrd="0" presId="urn:microsoft.com/office/officeart/2005/8/layout/chevron2"/>
    <dgm:cxn modelId="{97196990-CA21-456C-8F5C-B4774384BB42}" type="presOf" srcId="{342B68C7-D884-4B06-8B05-3D8B990287E8}" destId="{80E40E64-48E5-4405-AB49-2A82FA3199ED}" srcOrd="0" destOrd="0" presId="urn:microsoft.com/office/officeart/2005/8/layout/chevron2"/>
    <dgm:cxn modelId="{C346FAA7-7580-42E0-9C60-FA512F9CBC90}" srcId="{2629B875-C023-483F-A87D-9376E5237861}" destId="{BE2A51BD-E295-476A-B789-A14C3C736D14}" srcOrd="0" destOrd="0" parTransId="{67594BF9-2727-4A5A-8400-91895E4A5855}" sibTransId="{48A313E9-494A-482A-8937-29A24C57EC4B}"/>
    <dgm:cxn modelId="{B373CEB2-B197-4627-8B7B-744FD579A2D9}" type="presOf" srcId="{2629B875-C023-483F-A87D-9376E5237861}" destId="{91BDE181-2CD5-4680-A308-BA891B4AD648}" srcOrd="0" destOrd="0" presId="urn:microsoft.com/office/officeart/2005/8/layout/chevron2"/>
    <dgm:cxn modelId="{FAE603C4-C735-4BA2-8131-4A4087D4ABA6}" srcId="{CF9B58DD-6257-40D4-837E-83331319999E}" destId="{50CDD707-CE08-44E9-8730-29F33B6078FC}" srcOrd="0" destOrd="0" parTransId="{6350379B-2412-4B80-A45F-C11DC7AC57A2}" sibTransId="{5A22B4D0-1DF3-4CCE-8167-50475ABED3E6}"/>
    <dgm:cxn modelId="{4E767FD6-2C57-4DF8-A775-A2929DF664F2}" srcId="{52274BB6-19F3-4605-98BC-3F4F19505613}" destId="{2629B875-C023-483F-A87D-9376E5237861}" srcOrd="0" destOrd="0" parTransId="{12C788DE-AFBD-4E78-81AD-A8350F6654CE}" sibTransId="{D099B82B-F33D-47B2-9D5B-16DCC6C45112}"/>
    <dgm:cxn modelId="{201260EA-7FC3-4C4E-A0E1-FE1A82303283}" type="presOf" srcId="{E68EC3BE-CABB-4C65-A6B3-92AEC18453AD}" destId="{552C9F18-5473-4CD0-BD77-43DA94458B38}" srcOrd="0" destOrd="0" presId="urn:microsoft.com/office/officeart/2005/8/layout/chevron2"/>
    <dgm:cxn modelId="{E9DA7B09-EEFA-44C7-ADFE-D7E5F218FDA1}" type="presParOf" srcId="{6BEF23F5-06FD-42F7-BE1B-AEC040679CAF}" destId="{A6693411-2320-48A6-80A1-337EB0CB5244}" srcOrd="0" destOrd="0" presId="urn:microsoft.com/office/officeart/2005/8/layout/chevron2"/>
    <dgm:cxn modelId="{3EA21A44-819E-441B-AE13-59EC615AF781}" type="presParOf" srcId="{A6693411-2320-48A6-80A1-337EB0CB5244}" destId="{91BDE181-2CD5-4680-A308-BA891B4AD648}" srcOrd="0" destOrd="0" presId="urn:microsoft.com/office/officeart/2005/8/layout/chevron2"/>
    <dgm:cxn modelId="{55118BF1-5A4B-4067-BFC6-E88021BB2E0D}" type="presParOf" srcId="{A6693411-2320-48A6-80A1-337EB0CB5244}" destId="{5482C7F6-A70A-4EAF-9877-F8281C6D93FC}" srcOrd="1" destOrd="0" presId="urn:microsoft.com/office/officeart/2005/8/layout/chevron2"/>
    <dgm:cxn modelId="{062811E1-15C7-4A52-A911-468DA72C82D7}" type="presParOf" srcId="{6BEF23F5-06FD-42F7-BE1B-AEC040679CAF}" destId="{764BD8CB-3AF7-4E6D-8440-3C5D6CC55ECB}" srcOrd="1" destOrd="0" presId="urn:microsoft.com/office/officeart/2005/8/layout/chevron2"/>
    <dgm:cxn modelId="{16A3C395-0BD1-4EBE-8191-7FAF9B6E64B0}" type="presParOf" srcId="{6BEF23F5-06FD-42F7-BE1B-AEC040679CAF}" destId="{19CD81ED-6A60-4188-945A-9439C6A7CBD3}" srcOrd="2" destOrd="0" presId="urn:microsoft.com/office/officeart/2005/8/layout/chevron2"/>
    <dgm:cxn modelId="{BAB75A50-571D-464E-BCE1-8812434CFE31}" type="presParOf" srcId="{19CD81ED-6A60-4188-945A-9439C6A7CBD3}" destId="{B103EC44-4C5F-499E-B47A-C0F314C53A0C}" srcOrd="0" destOrd="0" presId="urn:microsoft.com/office/officeart/2005/8/layout/chevron2"/>
    <dgm:cxn modelId="{E93FCFFA-F538-427E-8FF4-A4B0B51346F9}" type="presParOf" srcId="{19CD81ED-6A60-4188-945A-9439C6A7CBD3}" destId="{80E40E64-48E5-4405-AB49-2A82FA3199ED}" srcOrd="1" destOrd="0" presId="urn:microsoft.com/office/officeart/2005/8/layout/chevron2"/>
    <dgm:cxn modelId="{8FFC0ECF-7757-4489-A8D8-9DD548506499}" type="presParOf" srcId="{6BEF23F5-06FD-42F7-BE1B-AEC040679CAF}" destId="{4572BD89-1504-438C-BCC8-BA5553512856}" srcOrd="3" destOrd="0" presId="urn:microsoft.com/office/officeart/2005/8/layout/chevron2"/>
    <dgm:cxn modelId="{47B8268F-889F-42FB-B426-50D467E561DD}" type="presParOf" srcId="{6BEF23F5-06FD-42F7-BE1B-AEC040679CAF}" destId="{D2B42DEE-B501-436B-8013-6A5186115AAC}" srcOrd="4" destOrd="0" presId="urn:microsoft.com/office/officeart/2005/8/layout/chevron2"/>
    <dgm:cxn modelId="{DB384C45-00F7-46C8-B53A-DF3D623BD5C3}" type="presParOf" srcId="{D2B42DEE-B501-436B-8013-6A5186115AAC}" destId="{30797D82-1070-4582-9C04-F17CBB066D63}" srcOrd="0" destOrd="0" presId="urn:microsoft.com/office/officeart/2005/8/layout/chevron2"/>
    <dgm:cxn modelId="{75183CE2-DB09-4325-8852-1B922B776989}" type="presParOf" srcId="{D2B42DEE-B501-436B-8013-6A5186115AAC}" destId="{38B9F288-8BC0-456D-ADDD-559A26970D09}" srcOrd="1" destOrd="0" presId="urn:microsoft.com/office/officeart/2005/8/layout/chevron2"/>
    <dgm:cxn modelId="{EED4DA99-839F-403A-9DC4-CCD883288623}" type="presParOf" srcId="{6BEF23F5-06FD-42F7-BE1B-AEC040679CAF}" destId="{CBBF476F-D89A-4E86-BD5A-909AC122EA40}" srcOrd="5" destOrd="0" presId="urn:microsoft.com/office/officeart/2005/8/layout/chevron2"/>
    <dgm:cxn modelId="{D074B1EE-9291-4723-9898-9F6E5295718B}" type="presParOf" srcId="{6BEF23F5-06FD-42F7-BE1B-AEC040679CAF}" destId="{F88196C0-DE7D-4C8B-9B8E-4F87141B07AE}" srcOrd="6" destOrd="0" presId="urn:microsoft.com/office/officeart/2005/8/layout/chevron2"/>
    <dgm:cxn modelId="{3EC7F996-04AE-470E-A83A-B4B269B5354B}" type="presParOf" srcId="{F88196C0-DE7D-4C8B-9B8E-4F87141B07AE}" destId="{7D200E88-F6FC-4B7F-8281-71AAA702DA47}" srcOrd="0" destOrd="0" presId="urn:microsoft.com/office/officeart/2005/8/layout/chevron2"/>
    <dgm:cxn modelId="{0131197E-29F6-46EC-A3A5-8FAAB0CE0C80}" type="presParOf" srcId="{F88196C0-DE7D-4C8B-9B8E-4F87141B07AE}" destId="{552C9F18-5473-4CD0-BD77-43DA94458B38}" srcOrd="1" destOrd="0" presId="urn:microsoft.com/office/officeart/2005/8/layout/chevron2"/>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FD26FB7-0BCE-4E8F-98D4-0E45B15828A6}" type="doc">
      <dgm:prSet loTypeId="urn:microsoft.com/office/officeart/2005/8/layout/equation2" loCatId="process" qsTypeId="urn:microsoft.com/office/officeart/2005/8/quickstyle/simple1" qsCatId="simple" csTypeId="urn:microsoft.com/office/officeart/2005/8/colors/accent2_2" csCatId="accent2" phldr="1"/>
      <dgm:spPr/>
    </dgm:pt>
    <dgm:pt modelId="{D95E254C-8FF6-4563-89BE-8F43A1D58AAB}">
      <dgm:prSet phldrT="[Testo]" custT="1"/>
      <dgm:spPr/>
      <dgm:t>
        <a:bodyPr/>
        <a:lstStyle/>
        <a:p>
          <a:r>
            <a:rPr lang="it-IT" sz="2000" dirty="0"/>
            <a:t>DF    </a:t>
          </a:r>
          <a:r>
            <a:rPr lang="it-IT" sz="1400" dirty="0"/>
            <a:t>                 Descrizione analitica della compromissione Funzionale dello stato psicofisico dell'alunno</a:t>
          </a:r>
        </a:p>
      </dgm:t>
    </dgm:pt>
    <dgm:pt modelId="{5F0BC066-C4B7-4C93-8A4B-2BF7B63C3E08}" type="parTrans" cxnId="{8B02A27A-5BC2-49D1-8825-6BEBA01D769D}">
      <dgm:prSet/>
      <dgm:spPr/>
      <dgm:t>
        <a:bodyPr/>
        <a:lstStyle/>
        <a:p>
          <a:endParaRPr lang="it-IT"/>
        </a:p>
      </dgm:t>
    </dgm:pt>
    <dgm:pt modelId="{A1D9DB0E-7EB6-4C0D-90BB-5A296B30976D}" type="sibTrans" cxnId="{8B02A27A-5BC2-49D1-8825-6BEBA01D769D}">
      <dgm:prSet/>
      <dgm:spPr>
        <a:solidFill>
          <a:srgbClr val="841BED"/>
        </a:solidFill>
      </dgm:spPr>
      <dgm:t>
        <a:bodyPr/>
        <a:lstStyle/>
        <a:p>
          <a:endParaRPr lang="it-IT"/>
        </a:p>
      </dgm:t>
    </dgm:pt>
    <dgm:pt modelId="{B029C340-EEAB-4631-9D02-370CBF05ABA7}">
      <dgm:prSet phldrT="[Testo]" custT="1"/>
      <dgm:spPr/>
      <dgm:t>
        <a:bodyPr/>
        <a:lstStyle/>
        <a:p>
          <a:r>
            <a:rPr lang="it-IT" sz="2000" dirty="0"/>
            <a:t>PDF</a:t>
          </a:r>
        </a:p>
        <a:p>
          <a:r>
            <a:rPr lang="it-IT" sz="1400" dirty="0"/>
            <a:t>atto successivo alla diagnosi funzionale che indica, dopo un primo periodo di inserimento scolastico, il prevedibile livello di sviluppo che l'alunno dimostra di possedere nei tempi brevi (sei mesi) e nei tempi medi (due anni)</a:t>
          </a:r>
        </a:p>
      </dgm:t>
    </dgm:pt>
    <dgm:pt modelId="{B82240AD-CD97-4A34-9EB8-BA57E2C572DE}" type="parTrans" cxnId="{154D603B-6469-4174-9382-AC637F8A92E4}">
      <dgm:prSet/>
      <dgm:spPr/>
      <dgm:t>
        <a:bodyPr/>
        <a:lstStyle/>
        <a:p>
          <a:endParaRPr lang="it-IT"/>
        </a:p>
      </dgm:t>
    </dgm:pt>
    <dgm:pt modelId="{C6E8ECB4-F608-4C67-AB93-12A1534A632F}" type="sibTrans" cxnId="{154D603B-6469-4174-9382-AC637F8A92E4}">
      <dgm:prSet/>
      <dgm:spPr>
        <a:solidFill>
          <a:srgbClr val="841BED"/>
        </a:solidFill>
      </dgm:spPr>
      <dgm:t>
        <a:bodyPr/>
        <a:lstStyle/>
        <a:p>
          <a:endParaRPr lang="it-IT"/>
        </a:p>
      </dgm:t>
    </dgm:pt>
    <dgm:pt modelId="{E621265C-3710-4822-91EE-92B4B2338468}">
      <dgm:prSet phldrT="[Testo]"/>
      <dgm:spPr/>
      <dgm:t>
        <a:bodyPr/>
        <a:lstStyle/>
        <a:p>
          <a:r>
            <a:rPr lang="it-IT" dirty="0"/>
            <a:t>AMBIENTE</a:t>
          </a:r>
        </a:p>
      </dgm:t>
    </dgm:pt>
    <dgm:pt modelId="{8F6B9B88-C082-485E-9764-9EAB887F3039}" type="parTrans" cxnId="{EFD61010-A5E1-4A6C-BC0F-15E20D60EEF1}">
      <dgm:prSet/>
      <dgm:spPr/>
      <dgm:t>
        <a:bodyPr/>
        <a:lstStyle/>
        <a:p>
          <a:endParaRPr lang="it-IT"/>
        </a:p>
      </dgm:t>
    </dgm:pt>
    <dgm:pt modelId="{51EEF538-E90E-4242-AE41-A5BB8B31DB8C}" type="sibTrans" cxnId="{EFD61010-A5E1-4A6C-BC0F-15E20D60EEF1}">
      <dgm:prSet/>
      <dgm:spPr>
        <a:solidFill>
          <a:srgbClr val="841BED"/>
        </a:solidFill>
      </dgm:spPr>
      <dgm:t>
        <a:bodyPr/>
        <a:lstStyle/>
        <a:p>
          <a:endParaRPr lang="it-IT"/>
        </a:p>
      </dgm:t>
    </dgm:pt>
    <dgm:pt modelId="{F518D5ED-9C3C-4E62-B5CD-1E9FFD18A157}">
      <dgm:prSet phldrT="[Testo]"/>
      <dgm:spPr>
        <a:solidFill>
          <a:srgbClr val="841BED"/>
        </a:solidFill>
      </dgm:spPr>
      <dgm:t>
        <a:bodyPr/>
        <a:lstStyle/>
        <a:p>
          <a:r>
            <a:rPr lang="it-IT" dirty="0"/>
            <a:t>PF</a:t>
          </a:r>
        </a:p>
      </dgm:t>
    </dgm:pt>
    <dgm:pt modelId="{A0627689-3B60-4882-9298-381AD2A70267}" type="parTrans" cxnId="{57C116D4-B5CB-42EC-BE60-A0C2E018CC24}">
      <dgm:prSet/>
      <dgm:spPr/>
      <dgm:t>
        <a:bodyPr/>
        <a:lstStyle/>
        <a:p>
          <a:endParaRPr lang="it-IT"/>
        </a:p>
      </dgm:t>
    </dgm:pt>
    <dgm:pt modelId="{10C5AF46-F41D-4684-885D-0B98E523C91A}" type="sibTrans" cxnId="{57C116D4-B5CB-42EC-BE60-A0C2E018CC24}">
      <dgm:prSet/>
      <dgm:spPr/>
      <dgm:t>
        <a:bodyPr/>
        <a:lstStyle/>
        <a:p>
          <a:endParaRPr lang="it-IT"/>
        </a:p>
      </dgm:t>
    </dgm:pt>
    <dgm:pt modelId="{8C151D87-4C16-4971-A82B-B59A6FD2A1CD}" type="pres">
      <dgm:prSet presAssocID="{6FD26FB7-0BCE-4E8F-98D4-0E45B15828A6}" presName="Name0" presStyleCnt="0">
        <dgm:presLayoutVars>
          <dgm:dir/>
          <dgm:resizeHandles val="exact"/>
        </dgm:presLayoutVars>
      </dgm:prSet>
      <dgm:spPr/>
    </dgm:pt>
    <dgm:pt modelId="{ED461081-B76E-4BF7-927A-C81EA4781AEB}" type="pres">
      <dgm:prSet presAssocID="{6FD26FB7-0BCE-4E8F-98D4-0E45B15828A6}" presName="vNodes" presStyleCnt="0"/>
      <dgm:spPr/>
    </dgm:pt>
    <dgm:pt modelId="{ADA6D720-273B-461B-ACC5-D1EF59E5A76C}" type="pres">
      <dgm:prSet presAssocID="{D95E254C-8FF6-4563-89BE-8F43A1D58AAB}" presName="node" presStyleLbl="node1" presStyleIdx="0" presStyleCnt="4" custScaleX="368640" custScaleY="231890">
        <dgm:presLayoutVars>
          <dgm:bulletEnabled val="1"/>
        </dgm:presLayoutVars>
      </dgm:prSet>
      <dgm:spPr/>
    </dgm:pt>
    <dgm:pt modelId="{D39EA663-F316-4734-844A-0E94092151E2}" type="pres">
      <dgm:prSet presAssocID="{A1D9DB0E-7EB6-4C0D-90BB-5A296B30976D}" presName="spacerT" presStyleCnt="0"/>
      <dgm:spPr/>
    </dgm:pt>
    <dgm:pt modelId="{E21C2860-BE41-4285-ACAA-1312C32CB1E1}" type="pres">
      <dgm:prSet presAssocID="{A1D9DB0E-7EB6-4C0D-90BB-5A296B30976D}" presName="sibTrans" presStyleLbl="sibTrans2D1" presStyleIdx="0" presStyleCnt="3"/>
      <dgm:spPr/>
    </dgm:pt>
    <dgm:pt modelId="{64EF47ED-1D7D-4BFF-8482-767031CBD59B}" type="pres">
      <dgm:prSet presAssocID="{A1D9DB0E-7EB6-4C0D-90BB-5A296B30976D}" presName="spacerB" presStyleCnt="0"/>
      <dgm:spPr/>
    </dgm:pt>
    <dgm:pt modelId="{5D75B626-0236-4E1C-8B40-1A6210C0C890}" type="pres">
      <dgm:prSet presAssocID="{B029C340-EEAB-4631-9D02-370CBF05ABA7}" presName="node" presStyleLbl="node1" presStyleIdx="1" presStyleCnt="4" custScaleX="627616" custScaleY="373609">
        <dgm:presLayoutVars>
          <dgm:bulletEnabled val="1"/>
        </dgm:presLayoutVars>
      </dgm:prSet>
      <dgm:spPr/>
    </dgm:pt>
    <dgm:pt modelId="{B301C881-6B06-4548-9E36-48223835EDAE}" type="pres">
      <dgm:prSet presAssocID="{C6E8ECB4-F608-4C67-AB93-12A1534A632F}" presName="spacerT" presStyleCnt="0"/>
      <dgm:spPr/>
    </dgm:pt>
    <dgm:pt modelId="{ED0ADD8E-77A8-4EAE-B165-916608C8490D}" type="pres">
      <dgm:prSet presAssocID="{C6E8ECB4-F608-4C67-AB93-12A1534A632F}" presName="sibTrans" presStyleLbl="sibTrans2D1" presStyleIdx="1" presStyleCnt="3"/>
      <dgm:spPr/>
    </dgm:pt>
    <dgm:pt modelId="{1B09634C-1E3A-4332-9656-8A34CBB805BC}" type="pres">
      <dgm:prSet presAssocID="{C6E8ECB4-F608-4C67-AB93-12A1534A632F}" presName="spacerB" presStyleCnt="0"/>
      <dgm:spPr/>
    </dgm:pt>
    <dgm:pt modelId="{CE44DF1C-82D9-44FB-991F-9FB748599424}" type="pres">
      <dgm:prSet presAssocID="{E621265C-3710-4822-91EE-92B4B2338468}" presName="node" presStyleLbl="node1" presStyleIdx="2" presStyleCnt="4" custScaleX="230275" custScaleY="117120">
        <dgm:presLayoutVars>
          <dgm:bulletEnabled val="1"/>
        </dgm:presLayoutVars>
      </dgm:prSet>
      <dgm:spPr/>
    </dgm:pt>
    <dgm:pt modelId="{5F89DF90-185A-4525-9725-9F4205ED91AB}" type="pres">
      <dgm:prSet presAssocID="{6FD26FB7-0BCE-4E8F-98D4-0E45B15828A6}" presName="sibTransLast" presStyleLbl="sibTrans2D1" presStyleIdx="2" presStyleCnt="3"/>
      <dgm:spPr/>
    </dgm:pt>
    <dgm:pt modelId="{D67AC5FB-9B7A-4ABF-BDD4-13E0D4DAEE9D}" type="pres">
      <dgm:prSet presAssocID="{6FD26FB7-0BCE-4E8F-98D4-0E45B15828A6}" presName="connectorText" presStyleLbl="sibTrans2D1" presStyleIdx="2" presStyleCnt="3"/>
      <dgm:spPr/>
    </dgm:pt>
    <dgm:pt modelId="{CAA9439B-A100-4825-AB43-53B759D05D85}" type="pres">
      <dgm:prSet presAssocID="{6FD26FB7-0BCE-4E8F-98D4-0E45B15828A6}" presName="lastNode" presStyleLbl="node1" presStyleIdx="3" presStyleCnt="4">
        <dgm:presLayoutVars>
          <dgm:bulletEnabled val="1"/>
        </dgm:presLayoutVars>
      </dgm:prSet>
      <dgm:spPr/>
    </dgm:pt>
  </dgm:ptLst>
  <dgm:cxnLst>
    <dgm:cxn modelId="{EFD61010-A5E1-4A6C-BC0F-15E20D60EEF1}" srcId="{6FD26FB7-0BCE-4E8F-98D4-0E45B15828A6}" destId="{E621265C-3710-4822-91EE-92B4B2338468}" srcOrd="2" destOrd="0" parTransId="{8F6B9B88-C082-485E-9764-9EAB887F3039}" sibTransId="{51EEF538-E90E-4242-AE41-A5BB8B31DB8C}"/>
    <dgm:cxn modelId="{57152733-2757-4CD8-8006-334EECF7B15C}" type="presOf" srcId="{C6E8ECB4-F608-4C67-AB93-12A1534A632F}" destId="{ED0ADD8E-77A8-4EAE-B165-916608C8490D}" srcOrd="0" destOrd="0" presId="urn:microsoft.com/office/officeart/2005/8/layout/equation2"/>
    <dgm:cxn modelId="{E9DC9E3A-7361-4F2E-A06D-AAFC6D969B67}" type="presOf" srcId="{6FD26FB7-0BCE-4E8F-98D4-0E45B15828A6}" destId="{8C151D87-4C16-4971-A82B-B59A6FD2A1CD}" srcOrd="0" destOrd="0" presId="urn:microsoft.com/office/officeart/2005/8/layout/equation2"/>
    <dgm:cxn modelId="{154D603B-6469-4174-9382-AC637F8A92E4}" srcId="{6FD26FB7-0BCE-4E8F-98D4-0E45B15828A6}" destId="{B029C340-EEAB-4631-9D02-370CBF05ABA7}" srcOrd="1" destOrd="0" parTransId="{B82240AD-CD97-4A34-9EB8-BA57E2C572DE}" sibTransId="{C6E8ECB4-F608-4C67-AB93-12A1534A632F}"/>
    <dgm:cxn modelId="{D92C223F-484B-4FDD-AA0C-848D20531716}" type="presOf" srcId="{B029C340-EEAB-4631-9D02-370CBF05ABA7}" destId="{5D75B626-0236-4E1C-8B40-1A6210C0C890}" srcOrd="0" destOrd="0" presId="urn:microsoft.com/office/officeart/2005/8/layout/equation2"/>
    <dgm:cxn modelId="{69317740-CC60-410B-996F-07429B4D67EA}" type="presOf" srcId="{D95E254C-8FF6-4563-89BE-8F43A1D58AAB}" destId="{ADA6D720-273B-461B-ACC5-D1EF59E5A76C}" srcOrd="0" destOrd="0" presId="urn:microsoft.com/office/officeart/2005/8/layout/equation2"/>
    <dgm:cxn modelId="{B0FC7363-24EF-4180-AC40-8EA449BBDEC7}" type="presOf" srcId="{51EEF538-E90E-4242-AE41-A5BB8B31DB8C}" destId="{D67AC5FB-9B7A-4ABF-BDD4-13E0D4DAEE9D}" srcOrd="1" destOrd="0" presId="urn:microsoft.com/office/officeart/2005/8/layout/equation2"/>
    <dgm:cxn modelId="{566E374A-D483-4B40-9CD9-73BFCE7FD9AE}" type="presOf" srcId="{A1D9DB0E-7EB6-4C0D-90BB-5A296B30976D}" destId="{E21C2860-BE41-4285-ACAA-1312C32CB1E1}" srcOrd="0" destOrd="0" presId="urn:microsoft.com/office/officeart/2005/8/layout/equation2"/>
    <dgm:cxn modelId="{8B02A27A-5BC2-49D1-8825-6BEBA01D769D}" srcId="{6FD26FB7-0BCE-4E8F-98D4-0E45B15828A6}" destId="{D95E254C-8FF6-4563-89BE-8F43A1D58AAB}" srcOrd="0" destOrd="0" parTransId="{5F0BC066-C4B7-4C93-8A4B-2BF7B63C3E08}" sibTransId="{A1D9DB0E-7EB6-4C0D-90BB-5A296B30976D}"/>
    <dgm:cxn modelId="{25A450A0-675E-4223-A5FF-A5E8FB09EB79}" type="presOf" srcId="{51EEF538-E90E-4242-AE41-A5BB8B31DB8C}" destId="{5F89DF90-185A-4525-9725-9F4205ED91AB}" srcOrd="0" destOrd="0" presId="urn:microsoft.com/office/officeart/2005/8/layout/equation2"/>
    <dgm:cxn modelId="{57C116D4-B5CB-42EC-BE60-A0C2E018CC24}" srcId="{6FD26FB7-0BCE-4E8F-98D4-0E45B15828A6}" destId="{F518D5ED-9C3C-4E62-B5CD-1E9FFD18A157}" srcOrd="3" destOrd="0" parTransId="{A0627689-3B60-4882-9298-381AD2A70267}" sibTransId="{10C5AF46-F41D-4684-885D-0B98E523C91A}"/>
    <dgm:cxn modelId="{E8E363E2-861E-44BD-8BEE-DAD6FA1BF53F}" type="presOf" srcId="{F518D5ED-9C3C-4E62-B5CD-1E9FFD18A157}" destId="{CAA9439B-A100-4825-AB43-53B759D05D85}" srcOrd="0" destOrd="0" presId="urn:microsoft.com/office/officeart/2005/8/layout/equation2"/>
    <dgm:cxn modelId="{9436CAEB-BBDE-4794-B4DA-4F5269D10419}" type="presOf" srcId="{E621265C-3710-4822-91EE-92B4B2338468}" destId="{CE44DF1C-82D9-44FB-991F-9FB748599424}" srcOrd="0" destOrd="0" presId="urn:microsoft.com/office/officeart/2005/8/layout/equation2"/>
    <dgm:cxn modelId="{81D732E7-D204-4A0F-B791-A2B983DA2D02}" type="presParOf" srcId="{8C151D87-4C16-4971-A82B-B59A6FD2A1CD}" destId="{ED461081-B76E-4BF7-927A-C81EA4781AEB}" srcOrd="0" destOrd="0" presId="urn:microsoft.com/office/officeart/2005/8/layout/equation2"/>
    <dgm:cxn modelId="{B083B231-0B3B-4ACF-9810-4C30E5501AE0}" type="presParOf" srcId="{ED461081-B76E-4BF7-927A-C81EA4781AEB}" destId="{ADA6D720-273B-461B-ACC5-D1EF59E5A76C}" srcOrd="0" destOrd="0" presId="urn:microsoft.com/office/officeart/2005/8/layout/equation2"/>
    <dgm:cxn modelId="{0A540C9C-450B-4A5A-99F2-67D79FE7045E}" type="presParOf" srcId="{ED461081-B76E-4BF7-927A-C81EA4781AEB}" destId="{D39EA663-F316-4734-844A-0E94092151E2}" srcOrd="1" destOrd="0" presId="urn:microsoft.com/office/officeart/2005/8/layout/equation2"/>
    <dgm:cxn modelId="{60942B14-4FD9-49DC-A011-726465CA7225}" type="presParOf" srcId="{ED461081-B76E-4BF7-927A-C81EA4781AEB}" destId="{E21C2860-BE41-4285-ACAA-1312C32CB1E1}" srcOrd="2" destOrd="0" presId="urn:microsoft.com/office/officeart/2005/8/layout/equation2"/>
    <dgm:cxn modelId="{AEBEF2CE-4ED6-4DB0-8B8B-7C4846CB9F53}" type="presParOf" srcId="{ED461081-B76E-4BF7-927A-C81EA4781AEB}" destId="{64EF47ED-1D7D-4BFF-8482-767031CBD59B}" srcOrd="3" destOrd="0" presId="urn:microsoft.com/office/officeart/2005/8/layout/equation2"/>
    <dgm:cxn modelId="{BF728FD8-E1E9-4369-8EC0-BA3390600152}" type="presParOf" srcId="{ED461081-B76E-4BF7-927A-C81EA4781AEB}" destId="{5D75B626-0236-4E1C-8B40-1A6210C0C890}" srcOrd="4" destOrd="0" presId="urn:microsoft.com/office/officeart/2005/8/layout/equation2"/>
    <dgm:cxn modelId="{075F8776-D8D1-46CA-B4B6-63A3AF68F5D8}" type="presParOf" srcId="{ED461081-B76E-4BF7-927A-C81EA4781AEB}" destId="{B301C881-6B06-4548-9E36-48223835EDAE}" srcOrd="5" destOrd="0" presId="urn:microsoft.com/office/officeart/2005/8/layout/equation2"/>
    <dgm:cxn modelId="{E39B0C1B-863D-4AF3-94F0-440EB6F75CB9}" type="presParOf" srcId="{ED461081-B76E-4BF7-927A-C81EA4781AEB}" destId="{ED0ADD8E-77A8-4EAE-B165-916608C8490D}" srcOrd="6" destOrd="0" presId="urn:microsoft.com/office/officeart/2005/8/layout/equation2"/>
    <dgm:cxn modelId="{4BCBF968-912D-4A27-BC9C-3EBAB2E96A18}" type="presParOf" srcId="{ED461081-B76E-4BF7-927A-C81EA4781AEB}" destId="{1B09634C-1E3A-4332-9656-8A34CBB805BC}" srcOrd="7" destOrd="0" presId="urn:microsoft.com/office/officeart/2005/8/layout/equation2"/>
    <dgm:cxn modelId="{78F58978-E5A2-4477-A8EC-6A1688A231F8}" type="presParOf" srcId="{ED461081-B76E-4BF7-927A-C81EA4781AEB}" destId="{CE44DF1C-82D9-44FB-991F-9FB748599424}" srcOrd="8" destOrd="0" presId="urn:microsoft.com/office/officeart/2005/8/layout/equation2"/>
    <dgm:cxn modelId="{D1FC3C93-1D56-4E43-ACC7-FF2BD34A98C0}" type="presParOf" srcId="{8C151D87-4C16-4971-A82B-B59A6FD2A1CD}" destId="{5F89DF90-185A-4525-9725-9F4205ED91AB}" srcOrd="1" destOrd="0" presId="urn:microsoft.com/office/officeart/2005/8/layout/equation2"/>
    <dgm:cxn modelId="{7DEFBF5C-34B5-42E5-A22C-DDDAED464543}" type="presParOf" srcId="{5F89DF90-185A-4525-9725-9F4205ED91AB}" destId="{D67AC5FB-9B7A-4ABF-BDD4-13E0D4DAEE9D}" srcOrd="0" destOrd="0" presId="urn:microsoft.com/office/officeart/2005/8/layout/equation2"/>
    <dgm:cxn modelId="{60A35A86-1591-4BC3-871C-1D0BAAF84ABA}" type="presParOf" srcId="{8C151D87-4C16-4971-A82B-B59A6FD2A1CD}" destId="{CAA9439B-A100-4825-AB43-53B759D05D85}"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272A7427-37D1-4625-A262-5AB1851D2DA8}">
      <dgm:prSet phldrT="[Testo]" custT="1"/>
      <dgm:spPr>
        <a:solidFill>
          <a:schemeClr val="accent1">
            <a:lumMod val="20000"/>
            <a:lumOff val="80000"/>
            <a:alpha val="90000"/>
          </a:schemeClr>
        </a:solidFill>
      </dgm:spPr>
      <dgm:t>
        <a:bodyPr anchor="t"/>
        <a:lstStyle/>
        <a:p>
          <a:pPr marL="0" indent="0" algn="l">
            <a:buNone/>
          </a:pPr>
          <a:r>
            <a:rPr lang="it-IT" sz="1200" b="0" i="0" dirty="0">
              <a:solidFill>
                <a:srgbClr val="0C0C0F"/>
              </a:solidFill>
              <a:effectLst/>
              <a:latin typeface="+mn-lt"/>
            </a:rPr>
            <a:t>Si intende per </a:t>
          </a:r>
          <a:r>
            <a:rPr lang="it-IT" sz="1200" b="1" i="0" dirty="0">
              <a:solidFill>
                <a:srgbClr val="0C0C0F"/>
              </a:solidFill>
              <a:effectLst/>
              <a:latin typeface="+mn-lt"/>
            </a:rPr>
            <a:t>persona handicappata:</a:t>
          </a:r>
          <a:endParaRPr lang="it-IT" sz="1200" dirty="0">
            <a:latin typeface="+mn-lt"/>
          </a:endParaRPr>
        </a:p>
      </dgm:t>
    </dgm:pt>
    <dgm:pt modelId="{75329ACB-AAA1-45F0-A759-160205F1DC5D}" type="parTrans" cxnId="{05A728D9-36E6-46F9-B7D5-98C57984AD04}">
      <dgm:prSet/>
      <dgm:spPr/>
      <dgm:t>
        <a:bodyPr/>
        <a:lstStyle/>
        <a:p>
          <a:endParaRPr lang="it-IT"/>
        </a:p>
      </dgm:t>
    </dgm:pt>
    <dgm:pt modelId="{4A52FAD5-24C0-4888-B2C7-EB7B0C03AAE8}" type="sibTrans" cxnId="{05A728D9-36E6-46F9-B7D5-98C57984AD04}">
      <dgm:prSet/>
      <dgm:spPr/>
      <dgm:t>
        <a:bodyPr/>
        <a:lstStyle/>
        <a:p>
          <a:endParaRPr lang="it-IT"/>
        </a:p>
      </dgm:t>
    </dgm:pt>
    <dgm:pt modelId="{D5AAF1A6-6178-4633-B40A-DACB907C9556}">
      <dgm:prSet custT="1"/>
      <dgm:spPr>
        <a:solidFill>
          <a:srgbClr val="0070C0"/>
        </a:solidFill>
      </dgm:spPr>
      <dgm:t>
        <a:bodyPr/>
        <a:lstStyle/>
        <a:p>
          <a:pPr algn="l"/>
          <a:r>
            <a:rPr lang="it-IT" sz="1600" dirty="0"/>
            <a:t>art. 3 </a:t>
          </a:r>
        </a:p>
        <a:p>
          <a:pPr algn="l"/>
          <a:r>
            <a:rPr lang="it-IT" sz="1600" dirty="0"/>
            <a:t>L. 104/1992</a:t>
          </a:r>
        </a:p>
      </dgm:t>
    </dgm:pt>
    <dgm:pt modelId="{420419D9-DED5-42F5-A4C0-7C990A778382}" type="sibTrans" cxnId="{FA4B176D-4CC3-4569-B17F-CC66EF59913D}">
      <dgm:prSet/>
      <dgm:spPr/>
      <dgm:t>
        <a:bodyPr/>
        <a:lstStyle/>
        <a:p>
          <a:endParaRPr lang="it-IT"/>
        </a:p>
      </dgm:t>
    </dgm:pt>
    <dgm:pt modelId="{78510374-6D17-4161-BEA8-4F8722516126}" type="parTrans" cxnId="{FA4B176D-4CC3-4569-B17F-CC66EF59913D}">
      <dgm:prSet/>
      <dgm:spPr/>
      <dgm:t>
        <a:bodyPr/>
        <a:lstStyle/>
        <a:p>
          <a:endParaRPr lang="it-IT"/>
        </a:p>
      </dgm:t>
    </dgm:pt>
    <dgm:pt modelId="{E5B2D42C-B4A4-4446-90C2-D5F58A7A910A}">
      <dgm:prSet phldrT="[Testo]" custT="1"/>
      <dgm:spPr>
        <a:solidFill>
          <a:schemeClr val="accent1">
            <a:lumMod val="20000"/>
            <a:lumOff val="80000"/>
            <a:alpha val="90000"/>
          </a:schemeClr>
        </a:solidFill>
      </dgm:spPr>
      <dgm:t>
        <a:bodyPr anchor="t"/>
        <a:lstStyle/>
        <a:p>
          <a:pPr marL="0" indent="0" algn="l">
            <a:buNone/>
          </a:pPr>
          <a:r>
            <a:rPr lang="it-IT" sz="1200" dirty="0"/>
            <a:t>Per poter godere delle misure di sostegno che la normativa prevede, il requisito cardine è rappresentato</a:t>
          </a:r>
          <a:r>
            <a:rPr lang="it-IT" sz="1200" b="0" dirty="0"/>
            <a:t> dal </a:t>
          </a:r>
          <a:r>
            <a:rPr lang="it-IT" sz="1200" b="1" dirty="0"/>
            <a:t>riconoscimento di un handicap </a:t>
          </a:r>
          <a:r>
            <a:rPr lang="it-IT" sz="1200" dirty="0"/>
            <a:t>così come inquadrato al comma 1 dell’art. 3 della Legge, dunque, non esclusivamente come patologia in sé, ma contestualizzato alle oggettive difficoltà socio-lavorative e relazionali cui dà vita; in virtù della varietà delle misure previste poi, ogni agevolazione può richiedere ulteriori condizioni specifiche oltre al riconoscimento dell’handicap.</a:t>
          </a:r>
        </a:p>
      </dgm:t>
    </dgm:pt>
    <dgm:pt modelId="{C6AC9BEC-169E-4C6C-992B-043F5598BE03}" type="parTrans" cxnId="{196CE410-559C-4E5A-8E66-5201A6500264}">
      <dgm:prSet/>
      <dgm:spPr/>
      <dgm:t>
        <a:bodyPr/>
        <a:lstStyle/>
        <a:p>
          <a:endParaRPr lang="it-IT"/>
        </a:p>
      </dgm:t>
    </dgm:pt>
    <dgm:pt modelId="{51B8A412-4503-44FF-868F-EC7FAB68E813}" type="sibTrans" cxnId="{196CE410-559C-4E5A-8E66-5201A6500264}">
      <dgm:prSet/>
      <dgm:spPr/>
      <dgm:t>
        <a:bodyPr/>
        <a:lstStyle/>
        <a:p>
          <a:endParaRPr lang="it-IT"/>
        </a:p>
      </dgm:t>
    </dgm:pt>
    <dgm:pt modelId="{5BDA60EA-E321-4E25-A01C-3B607E6397F6}">
      <dgm:prSet phldrT="[Testo]" custT="1"/>
      <dgm:spPr>
        <a:solidFill>
          <a:srgbClr val="0070C0">
            <a:alpha val="90000"/>
          </a:srgbClr>
        </a:solidFill>
      </dgm:spPr>
      <dgm:t>
        <a:bodyPr/>
        <a:lstStyle/>
        <a:p>
          <a:pPr marL="0" indent="0" algn="l"/>
          <a:r>
            <a:rPr lang="it-IT" sz="1600" dirty="0"/>
            <a:t>art. 3 comma 1                          L. 104/1992</a:t>
          </a:r>
        </a:p>
      </dgm:t>
    </dgm:pt>
    <dgm:pt modelId="{12C23A0B-D992-4BC0-8249-E2084839779C}" type="parTrans" cxnId="{E2134231-B89A-4AA9-A483-E2146C7C123B}">
      <dgm:prSet/>
      <dgm:spPr/>
      <dgm:t>
        <a:bodyPr/>
        <a:lstStyle/>
        <a:p>
          <a:endParaRPr lang="it-IT"/>
        </a:p>
      </dgm:t>
    </dgm:pt>
    <dgm:pt modelId="{86E9AE12-0E61-4D4F-BC61-336AFCA1510A}" type="sibTrans" cxnId="{E2134231-B89A-4AA9-A483-E2146C7C123B}">
      <dgm:prSet/>
      <dgm:spPr/>
      <dgm:t>
        <a:bodyPr/>
        <a:lstStyle/>
        <a:p>
          <a:endParaRPr lang="it-IT"/>
        </a:p>
      </dgm:t>
    </dgm:pt>
    <dgm:pt modelId="{ADFB850D-4FD6-45B9-A257-B0F289438CDE}">
      <dgm:prSet phldrT="[Testo]" custT="1"/>
      <dgm:spPr>
        <a:solidFill>
          <a:schemeClr val="accent1">
            <a:lumMod val="20000"/>
            <a:lumOff val="80000"/>
            <a:alpha val="90000"/>
          </a:schemeClr>
        </a:solidFill>
      </dgm:spPr>
      <dgm:t>
        <a:bodyPr anchor="t"/>
        <a:lstStyle/>
        <a:p>
          <a:pPr marL="0" indent="0" algn="l">
            <a:buNone/>
          </a:pPr>
          <a:r>
            <a:rPr lang="it-IT" sz="1200" b="1" dirty="0"/>
            <a:t>Situazione di gravità </a:t>
          </a:r>
          <a:r>
            <a:rPr lang="it-IT" sz="1200" dirty="0"/>
            <a:t>prevista dal comma 3 dell’art.3, il quale recita:</a:t>
          </a:r>
        </a:p>
      </dgm:t>
    </dgm:pt>
    <dgm:pt modelId="{2BCEA201-4ADA-4AF2-BBD7-9545BDA42023}" type="parTrans" cxnId="{2BDF0896-0C86-49CF-B3A8-266E26ED1DFE}">
      <dgm:prSet/>
      <dgm:spPr/>
      <dgm:t>
        <a:bodyPr/>
        <a:lstStyle/>
        <a:p>
          <a:endParaRPr lang="it-IT"/>
        </a:p>
      </dgm:t>
    </dgm:pt>
    <dgm:pt modelId="{3CEAB3F0-2E90-4215-9EBB-6F465B73DDAB}" type="sibTrans" cxnId="{2BDF0896-0C86-49CF-B3A8-266E26ED1DFE}">
      <dgm:prSet/>
      <dgm:spPr/>
      <dgm:t>
        <a:bodyPr/>
        <a:lstStyle/>
        <a:p>
          <a:endParaRPr lang="it-IT"/>
        </a:p>
      </dgm:t>
    </dgm:pt>
    <dgm:pt modelId="{AEDE0002-CDAB-4C59-B282-BCE3ECD9AFD9}">
      <dgm:prSet phldrT="[Testo]" custT="1"/>
      <dgm:spPr>
        <a:solidFill>
          <a:srgbClr val="0070C0">
            <a:alpha val="90000"/>
          </a:srgbClr>
        </a:solidFill>
      </dgm:spPr>
      <dgm:t>
        <a:bodyPr/>
        <a:lstStyle/>
        <a:p>
          <a:pPr marL="0" indent="0" algn="l"/>
          <a:r>
            <a:rPr lang="it-IT" sz="1600" dirty="0"/>
            <a:t>art. 3 comma 3                        </a:t>
          </a:r>
        </a:p>
        <a:p>
          <a:pPr marL="0" indent="0" algn="l"/>
          <a:r>
            <a:rPr lang="it-IT" sz="1600" dirty="0"/>
            <a:t>L. 104/1992</a:t>
          </a:r>
        </a:p>
      </dgm:t>
    </dgm:pt>
    <dgm:pt modelId="{A289396F-7E15-4018-911D-0ED1B19DCD3A}" type="parTrans" cxnId="{0897C1FB-3D10-4E19-8E3D-783CD30CF126}">
      <dgm:prSet/>
      <dgm:spPr/>
      <dgm:t>
        <a:bodyPr/>
        <a:lstStyle/>
        <a:p>
          <a:endParaRPr lang="it-IT"/>
        </a:p>
      </dgm:t>
    </dgm:pt>
    <dgm:pt modelId="{7B5E7ADD-9575-4789-AF69-415C3CF00EE3}" type="sibTrans" cxnId="{0897C1FB-3D10-4E19-8E3D-783CD30CF126}">
      <dgm:prSet/>
      <dgm:spPr/>
      <dgm:t>
        <a:bodyPr/>
        <a:lstStyle/>
        <a:p>
          <a:endParaRPr lang="it-IT"/>
        </a:p>
      </dgm:t>
    </dgm:pt>
    <dgm:pt modelId="{FF4CD70A-3942-41A2-817E-9E76EF791B59}">
      <dgm:prSet phldrT="[Testo]" custT="1"/>
      <dgm:spPr>
        <a:solidFill>
          <a:schemeClr val="accent1">
            <a:lumMod val="20000"/>
            <a:lumOff val="80000"/>
            <a:alpha val="90000"/>
          </a:schemeClr>
        </a:solidFill>
      </dgm:spPr>
      <dgm:t>
        <a:bodyPr anchor="t"/>
        <a:lstStyle/>
        <a:p>
          <a:pPr marL="0" indent="0" algn="l">
            <a:buNone/>
          </a:pPr>
          <a:r>
            <a:rPr lang="it-IT" sz="1200" b="0" i="0" dirty="0">
              <a:solidFill>
                <a:srgbClr val="0C0C0F"/>
              </a:solidFill>
              <a:effectLst/>
              <a:latin typeface="+mn-lt"/>
            </a:rPr>
            <a:t>“</a:t>
          </a:r>
          <a:r>
            <a:rPr lang="it-IT" sz="1200" b="0" i="1" dirty="0">
              <a:solidFill>
                <a:srgbClr val="0C0C0F"/>
              </a:solidFill>
              <a:effectLst/>
              <a:latin typeface="+mn-lt"/>
            </a:rPr>
            <a:t>colui o colei che presenta minorazione fisica, psichica o sensoriale, stabilizzata o progressiva, che è causa di difficoltà di apprendimento, di relazione o di integrazione lavorativa e tale da determinare un processo di svantaggio sociale o emarginazione</a:t>
          </a:r>
          <a:r>
            <a:rPr lang="it-IT" sz="1200" b="0" i="0" dirty="0">
              <a:solidFill>
                <a:srgbClr val="0C0C0F"/>
              </a:solidFill>
              <a:effectLst/>
              <a:latin typeface="+mn-lt"/>
            </a:rPr>
            <a:t>”.</a:t>
          </a:r>
          <a:endParaRPr lang="it-IT" sz="1200" dirty="0">
            <a:latin typeface="+mn-lt"/>
          </a:endParaRPr>
        </a:p>
      </dgm:t>
    </dgm:pt>
    <dgm:pt modelId="{EFDBC12E-2190-47D7-836F-288D993AFC49}" type="parTrans" cxnId="{C3AC7A31-CAC5-4E83-9DF2-1D71C73E6096}">
      <dgm:prSet/>
      <dgm:spPr/>
    </dgm:pt>
    <dgm:pt modelId="{10CE2E69-3BAE-450E-BE59-74EDC0A2F5B4}" type="sibTrans" cxnId="{C3AC7A31-CAC5-4E83-9DF2-1D71C73E6096}">
      <dgm:prSet/>
      <dgm:spPr/>
    </dgm:pt>
    <dgm:pt modelId="{4144B185-B370-4828-A644-8927CB81ED25}">
      <dgm:prSet phldrT="[Testo]" custT="1"/>
      <dgm:spPr>
        <a:solidFill>
          <a:schemeClr val="accent1">
            <a:lumMod val="20000"/>
            <a:lumOff val="80000"/>
            <a:alpha val="90000"/>
          </a:schemeClr>
        </a:solidFill>
      </dgm:spPr>
      <dgm:t>
        <a:bodyPr anchor="t"/>
        <a:lstStyle/>
        <a:p>
          <a:pPr marL="0" indent="0" algn="l">
            <a:buNone/>
          </a:pPr>
          <a:r>
            <a:rPr lang="it-IT" sz="1200" dirty="0"/>
            <a:t>“qualora la minorazione, singola o plurima, </a:t>
          </a:r>
          <a:r>
            <a:rPr lang="it-IT" sz="1200" i="1" dirty="0"/>
            <a:t>abbia ridotto l'autonomia personale, correlata all’età, in modo da rendere necessario un intervento assistenziale permanente, continuativo e globale nella sfera individuale o in quella di relazione, la situazione assume connotazione di gravità. Le situazioni riconosciute di gravità determinano priorità nei programmi e negli interventi dei servizi pubblic</a:t>
          </a:r>
          <a:r>
            <a:rPr lang="it-IT" sz="1200" dirty="0"/>
            <a:t>i”;</a:t>
          </a:r>
        </a:p>
      </dgm:t>
    </dgm:pt>
    <dgm:pt modelId="{6E311926-0AC9-4E12-BABB-6F52C94BAB86}" type="parTrans" cxnId="{066AC1CD-DD0B-4E6C-9876-5493F93F81F0}">
      <dgm:prSet/>
      <dgm:spPr/>
    </dgm:pt>
    <dgm:pt modelId="{E93F1503-02DD-46DE-83C3-4B3ED16AE156}" type="sibTrans" cxnId="{066AC1CD-DD0B-4E6C-9876-5493F93F81F0}">
      <dgm:prSet/>
      <dgm:spPr/>
    </dgm:pt>
    <dgm:pt modelId="{D136140F-FC99-4CA6-8520-AE5541C484BE}" type="pres">
      <dgm:prSet presAssocID="{677DD688-8FDD-46FE-86BF-4F06353BE47C}" presName="Name0" presStyleCnt="0">
        <dgm:presLayoutVars>
          <dgm:dir/>
          <dgm:animLvl val="lvl"/>
          <dgm:resizeHandles val="exact"/>
        </dgm:presLayoutVars>
      </dgm:prSet>
      <dgm:spPr/>
    </dgm:pt>
    <dgm:pt modelId="{2897EAEE-1525-4950-9F85-9E6F490EC82F}" type="pres">
      <dgm:prSet presAssocID="{D5AAF1A6-6178-4633-B40A-DACB907C9556}" presName="linNode" presStyleCnt="0"/>
      <dgm:spPr/>
    </dgm:pt>
    <dgm:pt modelId="{411F346C-F5AB-4979-BD13-D2C7F1FA847E}" type="pres">
      <dgm:prSet presAssocID="{D5AAF1A6-6178-4633-B40A-DACB907C9556}" presName="parentText" presStyleLbl="node1" presStyleIdx="0" presStyleCnt="3" custScaleY="31415" custLinFactNeighborX="-3429" custLinFactNeighborY="-35870">
        <dgm:presLayoutVars>
          <dgm:chMax val="1"/>
          <dgm:bulletEnabled val="1"/>
        </dgm:presLayoutVars>
      </dgm:prSet>
      <dgm:spPr/>
    </dgm:pt>
    <dgm:pt modelId="{4A4C307C-0A6E-4415-9641-46EECC159434}" type="pres">
      <dgm:prSet presAssocID="{D5AAF1A6-6178-4633-B40A-DACB907C9556}" presName="descendantText" presStyleLbl="alignAccFollowNode1" presStyleIdx="0" presStyleCnt="3" custScaleY="49516" custLinFactNeighborX="620" custLinFactNeighborY="-40513">
        <dgm:presLayoutVars>
          <dgm:bulletEnabled val="1"/>
        </dgm:presLayoutVars>
      </dgm:prSet>
      <dgm:spPr/>
    </dgm:pt>
    <dgm:pt modelId="{2673E26A-E8F5-4825-8C07-D2D593A37413}" type="pres">
      <dgm:prSet presAssocID="{420419D9-DED5-42F5-A4C0-7C990A778382}" presName="sp" presStyleCnt="0"/>
      <dgm:spPr/>
    </dgm:pt>
    <dgm:pt modelId="{E12FE4A7-872B-48DC-B62B-42B4C1E843E7}" type="pres">
      <dgm:prSet presAssocID="{5BDA60EA-E321-4E25-A01C-3B607E6397F6}" presName="linNode" presStyleCnt="0"/>
      <dgm:spPr/>
    </dgm:pt>
    <dgm:pt modelId="{23F6D14C-7FD7-4815-B758-CA9EF584ADB1}" type="pres">
      <dgm:prSet presAssocID="{5BDA60EA-E321-4E25-A01C-3B607E6397F6}" presName="parentText" presStyleLbl="node1" presStyleIdx="1" presStyleCnt="3" custScaleY="31906" custLinFactNeighborY="-2283">
        <dgm:presLayoutVars>
          <dgm:chMax val="1"/>
          <dgm:bulletEnabled val="1"/>
        </dgm:presLayoutVars>
      </dgm:prSet>
      <dgm:spPr/>
    </dgm:pt>
    <dgm:pt modelId="{EE34EBCE-2530-42F7-93A3-EB3A608A7FA6}" type="pres">
      <dgm:prSet presAssocID="{5BDA60EA-E321-4E25-A01C-3B607E6397F6}" presName="descendantText" presStyleLbl="alignAccFollowNode1" presStyleIdx="1" presStyleCnt="3" custScaleY="77893" custLinFactNeighborX="1702" custLinFactNeighborY="-4102">
        <dgm:presLayoutVars>
          <dgm:bulletEnabled val="1"/>
        </dgm:presLayoutVars>
      </dgm:prSet>
      <dgm:spPr/>
    </dgm:pt>
    <dgm:pt modelId="{A667BD83-6A42-4D7E-B0BB-7166A75C2AEC}" type="pres">
      <dgm:prSet presAssocID="{86E9AE12-0E61-4D4F-BC61-336AFCA1510A}" presName="sp" presStyleCnt="0"/>
      <dgm:spPr/>
    </dgm:pt>
    <dgm:pt modelId="{D13BD4F4-447B-487A-AB4B-A2DB074C365B}" type="pres">
      <dgm:prSet presAssocID="{AEDE0002-CDAB-4C59-B282-BCE3ECD9AFD9}" presName="linNode" presStyleCnt="0"/>
      <dgm:spPr/>
    </dgm:pt>
    <dgm:pt modelId="{9A047F47-9C45-4DE2-93D0-459862F10668}" type="pres">
      <dgm:prSet presAssocID="{AEDE0002-CDAB-4C59-B282-BCE3ECD9AFD9}" presName="parentText" presStyleLbl="node1" presStyleIdx="2" presStyleCnt="3" custScaleY="27758">
        <dgm:presLayoutVars>
          <dgm:chMax val="1"/>
          <dgm:bulletEnabled val="1"/>
        </dgm:presLayoutVars>
      </dgm:prSet>
      <dgm:spPr/>
    </dgm:pt>
    <dgm:pt modelId="{981111FD-AA00-4ADE-90B5-A3CA9B8E7208}" type="pres">
      <dgm:prSet presAssocID="{AEDE0002-CDAB-4C59-B282-BCE3ECD9AFD9}" presName="descendantText" presStyleLbl="alignAccFollowNode1" presStyleIdx="2" presStyleCnt="3" custScaleY="82207" custLinFactNeighborX="-1579" custLinFactNeighborY="-3522">
        <dgm:presLayoutVars>
          <dgm:bulletEnabled val="1"/>
        </dgm:presLayoutVars>
      </dgm:prSet>
      <dgm:spPr/>
    </dgm:pt>
  </dgm:ptLst>
  <dgm:cxnLst>
    <dgm:cxn modelId="{1DC97B09-079F-48B8-9E58-D9C02E5D4C93}" type="presOf" srcId="{ADFB850D-4FD6-45B9-A257-B0F289438CDE}" destId="{981111FD-AA00-4ADE-90B5-A3CA9B8E7208}" srcOrd="0" destOrd="0" presId="urn:microsoft.com/office/officeart/2005/8/layout/vList5"/>
    <dgm:cxn modelId="{196CE410-559C-4E5A-8E66-5201A6500264}" srcId="{5BDA60EA-E321-4E25-A01C-3B607E6397F6}" destId="{E5B2D42C-B4A4-4446-90C2-D5F58A7A910A}" srcOrd="0" destOrd="0" parTransId="{C6AC9BEC-169E-4C6C-992B-043F5598BE03}" sibTransId="{51B8A412-4503-44FF-868F-EC7FAB68E813}"/>
    <dgm:cxn modelId="{7E60DE1F-6170-43A8-ADFD-5A7C5D227405}" type="presOf" srcId="{E5B2D42C-B4A4-4446-90C2-D5F58A7A910A}" destId="{EE34EBCE-2530-42F7-93A3-EB3A608A7FA6}" srcOrd="0" destOrd="0" presId="urn:microsoft.com/office/officeart/2005/8/layout/vList5"/>
    <dgm:cxn modelId="{E2134231-B89A-4AA9-A483-E2146C7C123B}" srcId="{677DD688-8FDD-46FE-86BF-4F06353BE47C}" destId="{5BDA60EA-E321-4E25-A01C-3B607E6397F6}" srcOrd="1" destOrd="0" parTransId="{12C23A0B-D992-4BC0-8249-E2084839779C}" sibTransId="{86E9AE12-0E61-4D4F-BC61-336AFCA1510A}"/>
    <dgm:cxn modelId="{C3AC7A31-CAC5-4E83-9DF2-1D71C73E6096}" srcId="{D5AAF1A6-6178-4633-B40A-DACB907C9556}" destId="{FF4CD70A-3942-41A2-817E-9E76EF791B59}" srcOrd="1" destOrd="0" parTransId="{EFDBC12E-2190-47D7-836F-288D993AFC49}" sibTransId="{10CE2E69-3BAE-450E-BE59-74EDC0A2F5B4}"/>
    <dgm:cxn modelId="{FA4B176D-4CC3-4569-B17F-CC66EF59913D}" srcId="{677DD688-8FDD-46FE-86BF-4F06353BE47C}" destId="{D5AAF1A6-6178-4633-B40A-DACB907C9556}" srcOrd="0" destOrd="0" parTransId="{78510374-6D17-4161-BEA8-4F8722516126}" sibTransId="{420419D9-DED5-42F5-A4C0-7C990A778382}"/>
    <dgm:cxn modelId="{39AB6255-94DA-4A79-9B7B-16341508FCF6}" type="presOf" srcId="{272A7427-37D1-4625-A262-5AB1851D2DA8}" destId="{4A4C307C-0A6E-4415-9641-46EECC159434}" srcOrd="0" destOrd="0" presId="urn:microsoft.com/office/officeart/2005/8/layout/vList5"/>
    <dgm:cxn modelId="{2BDF0896-0C86-49CF-B3A8-266E26ED1DFE}" srcId="{AEDE0002-CDAB-4C59-B282-BCE3ECD9AFD9}" destId="{ADFB850D-4FD6-45B9-A257-B0F289438CDE}" srcOrd="0" destOrd="0" parTransId="{2BCEA201-4ADA-4AF2-BBD7-9545BDA42023}" sibTransId="{3CEAB3F0-2E90-4215-9EBB-6F465B73DDAB}"/>
    <dgm:cxn modelId="{BDDF6EA3-23EB-4380-B89A-5E5E9CEB3982}" type="presOf" srcId="{D5AAF1A6-6178-4633-B40A-DACB907C9556}" destId="{411F346C-F5AB-4979-BD13-D2C7F1FA847E}" srcOrd="0" destOrd="0" presId="urn:microsoft.com/office/officeart/2005/8/layout/vList5"/>
    <dgm:cxn modelId="{D08F64A6-0E00-4649-A481-BD3F5041271A}" type="presOf" srcId="{677DD688-8FDD-46FE-86BF-4F06353BE47C}" destId="{D136140F-FC99-4CA6-8520-AE5541C484BE}" srcOrd="0" destOrd="0" presId="urn:microsoft.com/office/officeart/2005/8/layout/vList5"/>
    <dgm:cxn modelId="{D1546BAA-7EA4-480A-9EAA-B8A43A6A0EEC}" type="presOf" srcId="{AEDE0002-CDAB-4C59-B282-BCE3ECD9AFD9}" destId="{9A047F47-9C45-4DE2-93D0-459862F10668}" srcOrd="0" destOrd="0" presId="urn:microsoft.com/office/officeart/2005/8/layout/vList5"/>
    <dgm:cxn modelId="{066AC1CD-DD0B-4E6C-9876-5493F93F81F0}" srcId="{AEDE0002-CDAB-4C59-B282-BCE3ECD9AFD9}" destId="{4144B185-B370-4828-A644-8927CB81ED25}" srcOrd="1" destOrd="0" parTransId="{6E311926-0AC9-4E12-BABB-6F52C94BAB86}" sibTransId="{E93F1503-02DD-46DE-83C3-4B3ED16AE156}"/>
    <dgm:cxn modelId="{F7316DD2-17AA-40A0-A556-900150C8E978}" type="presOf" srcId="{4144B185-B370-4828-A644-8927CB81ED25}" destId="{981111FD-AA00-4ADE-90B5-A3CA9B8E7208}" srcOrd="0" destOrd="1" presId="urn:microsoft.com/office/officeart/2005/8/layout/vList5"/>
    <dgm:cxn modelId="{05A728D9-36E6-46F9-B7D5-98C57984AD04}" srcId="{D5AAF1A6-6178-4633-B40A-DACB907C9556}" destId="{272A7427-37D1-4625-A262-5AB1851D2DA8}" srcOrd="0" destOrd="0" parTransId="{75329ACB-AAA1-45F0-A759-160205F1DC5D}" sibTransId="{4A52FAD5-24C0-4888-B2C7-EB7B0C03AAE8}"/>
    <dgm:cxn modelId="{7F6FA6F7-BBF7-4411-B1E2-1D2097B47F88}" type="presOf" srcId="{5BDA60EA-E321-4E25-A01C-3B607E6397F6}" destId="{23F6D14C-7FD7-4815-B758-CA9EF584ADB1}" srcOrd="0" destOrd="0" presId="urn:microsoft.com/office/officeart/2005/8/layout/vList5"/>
    <dgm:cxn modelId="{09E1F6F9-2BC5-47C0-A177-66B4D1513F8F}" type="presOf" srcId="{FF4CD70A-3942-41A2-817E-9E76EF791B59}" destId="{4A4C307C-0A6E-4415-9641-46EECC159434}" srcOrd="0" destOrd="1" presId="urn:microsoft.com/office/officeart/2005/8/layout/vList5"/>
    <dgm:cxn modelId="{0897C1FB-3D10-4E19-8E3D-783CD30CF126}" srcId="{677DD688-8FDD-46FE-86BF-4F06353BE47C}" destId="{AEDE0002-CDAB-4C59-B282-BCE3ECD9AFD9}" srcOrd="2" destOrd="0" parTransId="{A289396F-7E15-4018-911D-0ED1B19DCD3A}" sibTransId="{7B5E7ADD-9575-4789-AF69-415C3CF00EE3}"/>
    <dgm:cxn modelId="{FE899159-5B12-4059-AF8C-6D335DDB6AF4}" type="presParOf" srcId="{D136140F-FC99-4CA6-8520-AE5541C484BE}" destId="{2897EAEE-1525-4950-9F85-9E6F490EC82F}" srcOrd="0" destOrd="0" presId="urn:microsoft.com/office/officeart/2005/8/layout/vList5"/>
    <dgm:cxn modelId="{F7FB08C8-D486-4DCB-9F80-24A2B1F84BD0}" type="presParOf" srcId="{2897EAEE-1525-4950-9F85-9E6F490EC82F}" destId="{411F346C-F5AB-4979-BD13-D2C7F1FA847E}" srcOrd="0" destOrd="0" presId="urn:microsoft.com/office/officeart/2005/8/layout/vList5"/>
    <dgm:cxn modelId="{AD164635-D80E-4E57-B4BC-EC2B51E1B155}" type="presParOf" srcId="{2897EAEE-1525-4950-9F85-9E6F490EC82F}" destId="{4A4C307C-0A6E-4415-9641-46EECC159434}" srcOrd="1" destOrd="0" presId="urn:microsoft.com/office/officeart/2005/8/layout/vList5"/>
    <dgm:cxn modelId="{721564E5-6D8A-4E97-88CE-8C04B50DE6CF}" type="presParOf" srcId="{D136140F-FC99-4CA6-8520-AE5541C484BE}" destId="{2673E26A-E8F5-4825-8C07-D2D593A37413}" srcOrd="1" destOrd="0" presId="urn:microsoft.com/office/officeart/2005/8/layout/vList5"/>
    <dgm:cxn modelId="{F4E37B18-AA47-449C-BBE9-CD6918791DA2}" type="presParOf" srcId="{D136140F-FC99-4CA6-8520-AE5541C484BE}" destId="{E12FE4A7-872B-48DC-B62B-42B4C1E843E7}" srcOrd="2" destOrd="0" presId="urn:microsoft.com/office/officeart/2005/8/layout/vList5"/>
    <dgm:cxn modelId="{4EA84629-5492-46B5-AB5D-0D0276082B00}" type="presParOf" srcId="{E12FE4A7-872B-48DC-B62B-42B4C1E843E7}" destId="{23F6D14C-7FD7-4815-B758-CA9EF584ADB1}" srcOrd="0" destOrd="0" presId="urn:microsoft.com/office/officeart/2005/8/layout/vList5"/>
    <dgm:cxn modelId="{11FF9085-A021-4C7F-A0A9-4ADD8161B6EE}" type="presParOf" srcId="{E12FE4A7-872B-48DC-B62B-42B4C1E843E7}" destId="{EE34EBCE-2530-42F7-93A3-EB3A608A7FA6}" srcOrd="1" destOrd="0" presId="urn:microsoft.com/office/officeart/2005/8/layout/vList5"/>
    <dgm:cxn modelId="{E59F6D55-1B56-4111-B60B-DC83355FD283}" type="presParOf" srcId="{D136140F-FC99-4CA6-8520-AE5541C484BE}" destId="{A667BD83-6A42-4D7E-B0BB-7166A75C2AEC}" srcOrd="3" destOrd="0" presId="urn:microsoft.com/office/officeart/2005/8/layout/vList5"/>
    <dgm:cxn modelId="{2882AF0F-E5D2-499B-8B20-87C29F06112B}" type="presParOf" srcId="{D136140F-FC99-4CA6-8520-AE5541C484BE}" destId="{D13BD4F4-447B-487A-AB4B-A2DB074C365B}" srcOrd="4" destOrd="0" presId="urn:microsoft.com/office/officeart/2005/8/layout/vList5"/>
    <dgm:cxn modelId="{07FA095F-68D6-4804-B31B-AD8BC595CE11}" type="presParOf" srcId="{D13BD4F4-447B-487A-AB4B-A2DB074C365B}" destId="{9A047F47-9C45-4DE2-93D0-459862F10668}" srcOrd="0" destOrd="0" presId="urn:microsoft.com/office/officeart/2005/8/layout/vList5"/>
    <dgm:cxn modelId="{1E26B5C6-DC2E-478E-A726-F88E81D79AFA}" type="presParOf" srcId="{D13BD4F4-447B-487A-AB4B-A2DB074C365B}" destId="{981111FD-AA00-4ADE-90B5-A3CA9B8E720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5509FAD-65AE-4172-8624-53063A198EC5}" type="doc">
      <dgm:prSet loTypeId="urn:microsoft.com/office/officeart/2005/8/layout/radial3" loCatId="relationship" qsTypeId="urn:microsoft.com/office/officeart/2005/8/quickstyle/simple1" qsCatId="simple" csTypeId="urn:microsoft.com/office/officeart/2005/8/colors/colorful5" csCatId="colorful" phldr="1"/>
      <dgm:spPr/>
      <dgm:t>
        <a:bodyPr/>
        <a:lstStyle/>
        <a:p>
          <a:endParaRPr lang="it-IT"/>
        </a:p>
      </dgm:t>
    </dgm:pt>
    <dgm:pt modelId="{CB7576F3-12AC-43B1-8CBB-CE462D94BBD5}">
      <dgm:prSet phldrT="[Testo]"/>
      <dgm:spPr>
        <a:solidFill>
          <a:srgbClr val="FF00FF">
            <a:alpha val="49804"/>
          </a:srgbClr>
        </a:solidFill>
      </dgm:spPr>
      <dgm:t>
        <a:bodyPr/>
        <a:lstStyle/>
        <a:p>
          <a:r>
            <a:rPr lang="it-IT" dirty="0">
              <a:solidFill>
                <a:schemeClr val="bg1"/>
              </a:solidFill>
            </a:rPr>
            <a:t>PI</a:t>
          </a:r>
        </a:p>
      </dgm:t>
    </dgm:pt>
    <dgm:pt modelId="{78DA7849-D95B-4500-A1C6-C94D79DE13BF}" type="parTrans" cxnId="{CA8AB6C9-0FFA-4606-AF3F-6B84ADEF0F3A}">
      <dgm:prSet/>
      <dgm:spPr/>
      <dgm:t>
        <a:bodyPr/>
        <a:lstStyle/>
        <a:p>
          <a:endParaRPr lang="it-IT"/>
        </a:p>
      </dgm:t>
    </dgm:pt>
    <dgm:pt modelId="{BD288F72-5CC1-4F5F-9056-5C09EDCF41DF}" type="sibTrans" cxnId="{CA8AB6C9-0FFA-4606-AF3F-6B84ADEF0F3A}">
      <dgm:prSet/>
      <dgm:spPr/>
      <dgm:t>
        <a:bodyPr/>
        <a:lstStyle/>
        <a:p>
          <a:endParaRPr lang="it-IT"/>
        </a:p>
      </dgm:t>
    </dgm:pt>
    <dgm:pt modelId="{0F4B7F94-DA1A-473D-A901-119E0B7C3774}">
      <dgm:prSet custT="1"/>
      <dgm:spPr>
        <a:solidFill>
          <a:schemeClr val="bg1">
            <a:alpha val="50000"/>
          </a:schemeClr>
        </a:solidFill>
        <a:ln>
          <a:solidFill>
            <a:srgbClr val="FF00FF"/>
          </a:solidFill>
        </a:ln>
      </dgm:spPr>
      <dgm:t>
        <a:bodyPr/>
        <a:lstStyle/>
        <a:p>
          <a:r>
            <a:rPr lang="it-IT" sz="1400" dirty="0">
              <a:solidFill>
                <a:schemeClr val="tx1"/>
              </a:solidFill>
            </a:rPr>
            <a:t>I servizi alla persona cui provvede il Comune in forma diretta o accreditata, con particolare riferimento al recupero e all’integrazione sociale</a:t>
          </a:r>
        </a:p>
      </dgm:t>
    </dgm:pt>
    <dgm:pt modelId="{FF4081AD-9323-49D9-90B9-31D2D8DEE216}" type="parTrans" cxnId="{AD4A693A-B4F9-40EE-B6CD-0A6CD09DD75C}">
      <dgm:prSet/>
      <dgm:spPr/>
      <dgm:t>
        <a:bodyPr/>
        <a:lstStyle/>
        <a:p>
          <a:endParaRPr lang="it-IT"/>
        </a:p>
      </dgm:t>
    </dgm:pt>
    <dgm:pt modelId="{62146961-DA2B-4812-B7C0-5BC0D149AF44}" type="sibTrans" cxnId="{AD4A693A-B4F9-40EE-B6CD-0A6CD09DD75C}">
      <dgm:prSet/>
      <dgm:spPr/>
      <dgm:t>
        <a:bodyPr/>
        <a:lstStyle/>
        <a:p>
          <a:endParaRPr lang="it-IT"/>
        </a:p>
      </dgm:t>
    </dgm:pt>
    <dgm:pt modelId="{D6C2AB69-A2CA-4D20-8F5F-C4D3E9BCA268}">
      <dgm:prSet custT="1"/>
      <dgm:spPr>
        <a:solidFill>
          <a:srgbClr val="841BED">
            <a:alpha val="50000"/>
          </a:srgbClr>
        </a:solidFill>
      </dgm:spPr>
      <dgm:t>
        <a:bodyPr/>
        <a:lstStyle/>
        <a:p>
          <a:r>
            <a:rPr lang="it-IT" sz="4000" dirty="0">
              <a:solidFill>
                <a:schemeClr val="bg1"/>
              </a:solidFill>
            </a:rPr>
            <a:t>PF</a:t>
          </a:r>
        </a:p>
      </dgm:t>
    </dgm:pt>
    <dgm:pt modelId="{89EB3AD4-FFDC-44D4-916F-E4653A24C0CB}" type="parTrans" cxnId="{BBC19308-370D-46B7-96DD-EF185A3D8D2F}">
      <dgm:prSet/>
      <dgm:spPr/>
      <dgm:t>
        <a:bodyPr/>
        <a:lstStyle/>
        <a:p>
          <a:endParaRPr lang="it-IT"/>
        </a:p>
      </dgm:t>
    </dgm:pt>
    <dgm:pt modelId="{B252EF89-68EA-4D01-AF3D-368D7AD76858}" type="sibTrans" cxnId="{BBC19308-370D-46B7-96DD-EF185A3D8D2F}">
      <dgm:prSet/>
      <dgm:spPr/>
      <dgm:t>
        <a:bodyPr/>
        <a:lstStyle/>
        <a:p>
          <a:endParaRPr lang="it-IT"/>
        </a:p>
      </dgm:t>
    </dgm:pt>
    <dgm:pt modelId="{BEAFE7CE-AE28-4AB1-A872-4FA1704B6246}">
      <dgm:prSet custT="1"/>
      <dgm:spPr>
        <a:solidFill>
          <a:schemeClr val="bg1">
            <a:alpha val="50000"/>
          </a:schemeClr>
        </a:solidFill>
        <a:ln>
          <a:solidFill>
            <a:srgbClr val="FF00FF"/>
          </a:solidFill>
        </a:ln>
      </dgm:spPr>
      <dgm:t>
        <a:bodyPr/>
        <a:lstStyle/>
        <a:p>
          <a:r>
            <a:rPr lang="it-IT" sz="1600" dirty="0">
              <a:solidFill>
                <a:schemeClr val="tx1"/>
              </a:solidFill>
            </a:rPr>
            <a:t>Le prestazioni di cura e di riabilitazione a carico del Servizio sanitario nazionale</a:t>
          </a:r>
        </a:p>
      </dgm:t>
    </dgm:pt>
    <dgm:pt modelId="{2DC8C225-CE28-4831-A986-58375354E7BE}" type="parTrans" cxnId="{EE9E610A-6DE8-43DC-A90D-F4E532BC300C}">
      <dgm:prSet/>
      <dgm:spPr/>
      <dgm:t>
        <a:bodyPr/>
        <a:lstStyle/>
        <a:p>
          <a:endParaRPr lang="it-IT"/>
        </a:p>
      </dgm:t>
    </dgm:pt>
    <dgm:pt modelId="{4498F823-B824-4D1E-A422-76C2E01794CB}" type="sibTrans" cxnId="{EE9E610A-6DE8-43DC-A90D-F4E532BC300C}">
      <dgm:prSet/>
      <dgm:spPr/>
      <dgm:t>
        <a:bodyPr/>
        <a:lstStyle/>
        <a:p>
          <a:endParaRPr lang="it-IT"/>
        </a:p>
      </dgm:t>
    </dgm:pt>
    <dgm:pt modelId="{CBB46A8B-F5AF-4B66-811E-0326162FD0BB}">
      <dgm:prSet custT="1"/>
      <dgm:spPr>
        <a:solidFill>
          <a:srgbClr val="FF0000">
            <a:alpha val="50000"/>
          </a:srgbClr>
        </a:solidFill>
      </dgm:spPr>
      <dgm:t>
        <a:bodyPr/>
        <a:lstStyle/>
        <a:p>
          <a:r>
            <a:rPr lang="it-IT" sz="4000" dirty="0">
              <a:solidFill>
                <a:schemeClr val="bg1"/>
              </a:solidFill>
            </a:rPr>
            <a:t>PEI</a:t>
          </a:r>
        </a:p>
      </dgm:t>
    </dgm:pt>
    <dgm:pt modelId="{408BDE2A-3D22-4EF1-B7EC-83B8F5216672}" type="parTrans" cxnId="{9E5D26BF-4ED8-4AE5-AC29-00AE36C4CECA}">
      <dgm:prSet/>
      <dgm:spPr/>
      <dgm:t>
        <a:bodyPr/>
        <a:lstStyle/>
        <a:p>
          <a:endParaRPr lang="it-IT"/>
        </a:p>
      </dgm:t>
    </dgm:pt>
    <dgm:pt modelId="{C8C0A329-0FE8-4BD9-85B5-A9FE104B5593}" type="sibTrans" cxnId="{9E5D26BF-4ED8-4AE5-AC29-00AE36C4CECA}">
      <dgm:prSet/>
      <dgm:spPr/>
      <dgm:t>
        <a:bodyPr/>
        <a:lstStyle/>
        <a:p>
          <a:endParaRPr lang="it-IT"/>
        </a:p>
      </dgm:t>
    </dgm:pt>
    <dgm:pt modelId="{5452631D-68DA-4DB1-A56F-91EF5D401834}">
      <dgm:prSet custT="1"/>
      <dgm:spPr>
        <a:solidFill>
          <a:schemeClr val="bg1">
            <a:alpha val="50000"/>
          </a:schemeClr>
        </a:solidFill>
        <a:ln>
          <a:solidFill>
            <a:srgbClr val="FF00FF"/>
          </a:solidFill>
        </a:ln>
      </dgm:spPr>
      <dgm:t>
        <a:bodyPr/>
        <a:lstStyle/>
        <a:p>
          <a:r>
            <a:rPr lang="it-IT" sz="1400" dirty="0">
              <a:solidFill>
                <a:schemeClr val="tx1"/>
              </a:solidFill>
            </a:rPr>
            <a:t>Le misure economiche necessarie per il superamento di condizioni di povertà, emarginazione ed esclusione sociale</a:t>
          </a:r>
        </a:p>
      </dgm:t>
    </dgm:pt>
    <dgm:pt modelId="{38F7A11B-7D92-41A1-8292-C52A2D1D0D46}" type="parTrans" cxnId="{00938F0A-5140-4360-AAAB-E076157E7F96}">
      <dgm:prSet/>
      <dgm:spPr/>
      <dgm:t>
        <a:bodyPr/>
        <a:lstStyle/>
        <a:p>
          <a:endParaRPr lang="it-IT"/>
        </a:p>
      </dgm:t>
    </dgm:pt>
    <dgm:pt modelId="{573FAFB9-B4A9-4E98-B68C-78231184A8E4}" type="sibTrans" cxnId="{00938F0A-5140-4360-AAAB-E076157E7F96}">
      <dgm:prSet/>
      <dgm:spPr/>
      <dgm:t>
        <a:bodyPr/>
        <a:lstStyle/>
        <a:p>
          <a:endParaRPr lang="it-IT"/>
        </a:p>
      </dgm:t>
    </dgm:pt>
    <dgm:pt modelId="{6893C007-CEBC-4DDF-82E2-2727DDF9BFC0}">
      <dgm:prSet custT="1"/>
      <dgm:spPr>
        <a:solidFill>
          <a:schemeClr val="bg1">
            <a:alpha val="50000"/>
          </a:schemeClr>
        </a:solidFill>
        <a:ln>
          <a:solidFill>
            <a:srgbClr val="FF00FF"/>
          </a:solidFill>
        </a:ln>
      </dgm:spPr>
      <dgm:t>
        <a:bodyPr/>
        <a:lstStyle/>
        <a:p>
          <a:r>
            <a:rPr lang="it-IT" sz="1600" dirty="0">
              <a:solidFill>
                <a:schemeClr val="tx1"/>
              </a:solidFill>
            </a:rPr>
            <a:t>Le potenzialità e gli eventuali sostegni per il nucleo familiare.</a:t>
          </a:r>
        </a:p>
      </dgm:t>
    </dgm:pt>
    <dgm:pt modelId="{83D3D65B-8CAF-4D0B-BC7F-C349D94D1EBD}" type="parTrans" cxnId="{91FB0AA6-5EDE-4D69-BBDC-2C3D39869E33}">
      <dgm:prSet/>
      <dgm:spPr/>
      <dgm:t>
        <a:bodyPr/>
        <a:lstStyle/>
        <a:p>
          <a:endParaRPr lang="it-IT"/>
        </a:p>
      </dgm:t>
    </dgm:pt>
    <dgm:pt modelId="{D1E36521-E510-4697-8677-1762739A7DEC}" type="sibTrans" cxnId="{91FB0AA6-5EDE-4D69-BBDC-2C3D39869E33}">
      <dgm:prSet/>
      <dgm:spPr/>
      <dgm:t>
        <a:bodyPr/>
        <a:lstStyle/>
        <a:p>
          <a:endParaRPr lang="it-IT"/>
        </a:p>
      </dgm:t>
    </dgm:pt>
    <dgm:pt modelId="{B9CAB50B-6B5E-4A87-AC7A-865B2DD0C07B}">
      <dgm:prSet custT="1"/>
      <dgm:spPr/>
      <dgm:t>
        <a:bodyPr/>
        <a:lstStyle/>
        <a:p>
          <a:endParaRPr lang="it-IT" sz="2100" dirty="0">
            <a:solidFill>
              <a:schemeClr val="bg1"/>
            </a:solidFill>
          </a:endParaRPr>
        </a:p>
      </dgm:t>
    </dgm:pt>
    <dgm:pt modelId="{B1221F5D-5536-41DA-88DE-C29E2E1B3250}" type="parTrans" cxnId="{1B8B7BE1-9560-47B7-9397-9748B24D08EA}">
      <dgm:prSet/>
      <dgm:spPr/>
      <dgm:t>
        <a:bodyPr/>
        <a:lstStyle/>
        <a:p>
          <a:endParaRPr lang="it-IT"/>
        </a:p>
      </dgm:t>
    </dgm:pt>
    <dgm:pt modelId="{721460FB-67DE-45B2-AE1C-6CE0BFA20062}" type="sibTrans" cxnId="{1B8B7BE1-9560-47B7-9397-9748B24D08EA}">
      <dgm:prSet/>
      <dgm:spPr/>
      <dgm:t>
        <a:bodyPr/>
        <a:lstStyle/>
        <a:p>
          <a:endParaRPr lang="it-IT"/>
        </a:p>
      </dgm:t>
    </dgm:pt>
    <dgm:pt modelId="{9953143B-616B-4E03-A5A1-DEEB48D82D58}" type="pres">
      <dgm:prSet presAssocID="{75509FAD-65AE-4172-8624-53063A198EC5}" presName="composite" presStyleCnt="0">
        <dgm:presLayoutVars>
          <dgm:chMax val="1"/>
          <dgm:dir/>
          <dgm:resizeHandles val="exact"/>
        </dgm:presLayoutVars>
      </dgm:prSet>
      <dgm:spPr/>
    </dgm:pt>
    <dgm:pt modelId="{40B92E57-A876-4256-A83A-14CAC3F54441}" type="pres">
      <dgm:prSet presAssocID="{75509FAD-65AE-4172-8624-53063A198EC5}" presName="radial" presStyleCnt="0">
        <dgm:presLayoutVars>
          <dgm:animLvl val="ctr"/>
        </dgm:presLayoutVars>
      </dgm:prSet>
      <dgm:spPr/>
    </dgm:pt>
    <dgm:pt modelId="{F8382299-90DC-4779-A91B-BABE7AF42E44}" type="pres">
      <dgm:prSet presAssocID="{CB7576F3-12AC-43B1-8CBB-CE462D94BBD5}" presName="centerShape" presStyleLbl="vennNode1" presStyleIdx="0" presStyleCnt="7"/>
      <dgm:spPr/>
    </dgm:pt>
    <dgm:pt modelId="{9A397B42-0C19-4954-BC8F-322F3798C29F}" type="pres">
      <dgm:prSet presAssocID="{CBB46A8B-F5AF-4B66-811E-0326162FD0BB}" presName="node" presStyleLbl="vennNode1" presStyleIdx="1" presStyleCnt="7" custScaleX="105556" custScaleY="64107" custRadScaleRad="95255" custRadScaleInc="-1549">
        <dgm:presLayoutVars>
          <dgm:bulletEnabled val="1"/>
        </dgm:presLayoutVars>
      </dgm:prSet>
      <dgm:spPr/>
    </dgm:pt>
    <dgm:pt modelId="{84004F77-2641-4B71-BA1B-40664144060B}" type="pres">
      <dgm:prSet presAssocID="{BEAFE7CE-AE28-4AB1-A872-4FA1704B6246}" presName="node" presStyleLbl="vennNode1" presStyleIdx="2" presStyleCnt="7" custScaleX="174915" custScaleY="156566" custRadScaleRad="110621" custRadScaleInc="2402">
        <dgm:presLayoutVars>
          <dgm:bulletEnabled val="1"/>
        </dgm:presLayoutVars>
      </dgm:prSet>
      <dgm:spPr/>
    </dgm:pt>
    <dgm:pt modelId="{8A277574-5967-47A1-9D0F-53A5E598A87C}" type="pres">
      <dgm:prSet presAssocID="{0F4B7F94-DA1A-473D-A901-119E0B7C3774}" presName="node" presStyleLbl="vennNode1" presStyleIdx="3" presStyleCnt="7" custScaleX="151607" custScaleY="138575" custRadScaleRad="117353" custRadScaleInc="4865">
        <dgm:presLayoutVars>
          <dgm:bulletEnabled val="1"/>
        </dgm:presLayoutVars>
      </dgm:prSet>
      <dgm:spPr/>
    </dgm:pt>
    <dgm:pt modelId="{9AFBC0CF-FB6A-4496-AF81-7D925A093E78}" type="pres">
      <dgm:prSet presAssocID="{D6C2AB69-A2CA-4D20-8F5F-C4D3E9BCA268}" presName="node" presStyleLbl="vennNode1" presStyleIdx="4" presStyleCnt="7" custScaleX="105556" custScaleY="71412" custRadScaleRad="96490" custRadScaleInc="-5268">
        <dgm:presLayoutVars>
          <dgm:bulletEnabled val="1"/>
        </dgm:presLayoutVars>
      </dgm:prSet>
      <dgm:spPr/>
    </dgm:pt>
    <dgm:pt modelId="{2324506B-0D98-4305-9661-F08BA8B5E15A}" type="pres">
      <dgm:prSet presAssocID="{5452631D-68DA-4DB1-A56F-91EF5D401834}" presName="node" presStyleLbl="vennNode1" presStyleIdx="5" presStyleCnt="7" custScaleX="143216" custScaleY="139106" custRadScaleRad="107496" custRadScaleInc="-6296">
        <dgm:presLayoutVars>
          <dgm:bulletEnabled val="1"/>
        </dgm:presLayoutVars>
      </dgm:prSet>
      <dgm:spPr/>
    </dgm:pt>
    <dgm:pt modelId="{DFBE2625-9D9B-4F24-A34D-D62E3F7ECFD3}" type="pres">
      <dgm:prSet presAssocID="{6893C007-CEBC-4DDF-82E2-2727DDF9BFC0}" presName="node" presStyleLbl="vennNode1" presStyleIdx="6" presStyleCnt="7" custScaleX="154256" custScaleY="145712" custRadScaleRad="108527" custRadScaleInc="-33">
        <dgm:presLayoutVars>
          <dgm:bulletEnabled val="1"/>
        </dgm:presLayoutVars>
      </dgm:prSet>
      <dgm:spPr/>
    </dgm:pt>
  </dgm:ptLst>
  <dgm:cxnLst>
    <dgm:cxn modelId="{BBC19308-370D-46B7-96DD-EF185A3D8D2F}" srcId="{CB7576F3-12AC-43B1-8CBB-CE462D94BBD5}" destId="{D6C2AB69-A2CA-4D20-8F5F-C4D3E9BCA268}" srcOrd="3" destOrd="0" parTransId="{89EB3AD4-FFDC-44D4-916F-E4653A24C0CB}" sibTransId="{B252EF89-68EA-4D01-AF3D-368D7AD76858}"/>
    <dgm:cxn modelId="{EE9E610A-6DE8-43DC-A90D-F4E532BC300C}" srcId="{CB7576F3-12AC-43B1-8CBB-CE462D94BBD5}" destId="{BEAFE7CE-AE28-4AB1-A872-4FA1704B6246}" srcOrd="1" destOrd="0" parTransId="{2DC8C225-CE28-4831-A986-58375354E7BE}" sibTransId="{4498F823-B824-4D1E-A422-76C2E01794CB}"/>
    <dgm:cxn modelId="{00938F0A-5140-4360-AAAB-E076157E7F96}" srcId="{CB7576F3-12AC-43B1-8CBB-CE462D94BBD5}" destId="{5452631D-68DA-4DB1-A56F-91EF5D401834}" srcOrd="4" destOrd="0" parTransId="{38F7A11B-7D92-41A1-8292-C52A2D1D0D46}" sibTransId="{573FAFB9-B4A9-4E98-B68C-78231184A8E4}"/>
    <dgm:cxn modelId="{AD4A693A-B4F9-40EE-B6CD-0A6CD09DD75C}" srcId="{CB7576F3-12AC-43B1-8CBB-CE462D94BBD5}" destId="{0F4B7F94-DA1A-473D-A901-119E0B7C3774}" srcOrd="2" destOrd="0" parTransId="{FF4081AD-9323-49D9-90B9-31D2D8DEE216}" sibTransId="{62146961-DA2B-4812-B7C0-5BC0D149AF44}"/>
    <dgm:cxn modelId="{A5FC503F-FAAB-4016-9E24-82BE746BD1DF}" type="presOf" srcId="{CBB46A8B-F5AF-4B66-811E-0326162FD0BB}" destId="{9A397B42-0C19-4954-BC8F-322F3798C29F}" srcOrd="0" destOrd="0" presId="urn:microsoft.com/office/officeart/2005/8/layout/radial3"/>
    <dgm:cxn modelId="{51D60462-8305-4889-9E87-517FCF77FAF1}" type="presOf" srcId="{0F4B7F94-DA1A-473D-A901-119E0B7C3774}" destId="{8A277574-5967-47A1-9D0F-53A5E598A87C}" srcOrd="0" destOrd="0" presId="urn:microsoft.com/office/officeart/2005/8/layout/radial3"/>
    <dgm:cxn modelId="{A295F34A-2B88-4160-AB37-E568FD01866C}" type="presOf" srcId="{CB7576F3-12AC-43B1-8CBB-CE462D94BBD5}" destId="{F8382299-90DC-4779-A91B-BABE7AF42E44}" srcOrd="0" destOrd="0" presId="urn:microsoft.com/office/officeart/2005/8/layout/radial3"/>
    <dgm:cxn modelId="{2581D0A3-1A88-4693-9F02-BB3E9CDF5DCE}" type="presOf" srcId="{5452631D-68DA-4DB1-A56F-91EF5D401834}" destId="{2324506B-0D98-4305-9661-F08BA8B5E15A}" srcOrd="0" destOrd="0" presId="urn:microsoft.com/office/officeart/2005/8/layout/radial3"/>
    <dgm:cxn modelId="{91FB0AA6-5EDE-4D69-BBDC-2C3D39869E33}" srcId="{CB7576F3-12AC-43B1-8CBB-CE462D94BBD5}" destId="{6893C007-CEBC-4DDF-82E2-2727DDF9BFC0}" srcOrd="5" destOrd="0" parTransId="{83D3D65B-8CAF-4D0B-BC7F-C349D94D1EBD}" sibTransId="{D1E36521-E510-4697-8677-1762739A7DEC}"/>
    <dgm:cxn modelId="{AECAA9A8-04CF-4981-8DBC-6BC155E32D8F}" type="presOf" srcId="{BEAFE7CE-AE28-4AB1-A872-4FA1704B6246}" destId="{84004F77-2641-4B71-BA1B-40664144060B}" srcOrd="0" destOrd="0" presId="urn:microsoft.com/office/officeart/2005/8/layout/radial3"/>
    <dgm:cxn modelId="{9E5D26BF-4ED8-4AE5-AC29-00AE36C4CECA}" srcId="{CB7576F3-12AC-43B1-8CBB-CE462D94BBD5}" destId="{CBB46A8B-F5AF-4B66-811E-0326162FD0BB}" srcOrd="0" destOrd="0" parTransId="{408BDE2A-3D22-4EF1-B7EC-83B8F5216672}" sibTransId="{C8C0A329-0FE8-4BD9-85B5-A9FE104B5593}"/>
    <dgm:cxn modelId="{CA8AB6C9-0FFA-4606-AF3F-6B84ADEF0F3A}" srcId="{75509FAD-65AE-4172-8624-53063A198EC5}" destId="{CB7576F3-12AC-43B1-8CBB-CE462D94BBD5}" srcOrd="0" destOrd="0" parTransId="{78DA7849-D95B-4500-A1C6-C94D79DE13BF}" sibTransId="{BD288F72-5CC1-4F5F-9056-5C09EDCF41DF}"/>
    <dgm:cxn modelId="{9AF361DC-B1FB-4372-B237-1B429476EDFC}" type="presOf" srcId="{75509FAD-65AE-4172-8624-53063A198EC5}" destId="{9953143B-616B-4E03-A5A1-DEEB48D82D58}" srcOrd="0" destOrd="0" presId="urn:microsoft.com/office/officeart/2005/8/layout/radial3"/>
    <dgm:cxn modelId="{1B8B7BE1-9560-47B7-9397-9748B24D08EA}" srcId="{75509FAD-65AE-4172-8624-53063A198EC5}" destId="{B9CAB50B-6B5E-4A87-AC7A-865B2DD0C07B}" srcOrd="1" destOrd="0" parTransId="{B1221F5D-5536-41DA-88DE-C29E2E1B3250}" sibTransId="{721460FB-67DE-45B2-AE1C-6CE0BFA20062}"/>
    <dgm:cxn modelId="{4EB9F1E9-57AD-4A09-B026-0F71AF8360D3}" type="presOf" srcId="{D6C2AB69-A2CA-4D20-8F5F-C4D3E9BCA268}" destId="{9AFBC0CF-FB6A-4496-AF81-7D925A093E78}" srcOrd="0" destOrd="0" presId="urn:microsoft.com/office/officeart/2005/8/layout/radial3"/>
    <dgm:cxn modelId="{491212FB-62DB-4C86-95B4-FCB634B886D5}" type="presOf" srcId="{6893C007-CEBC-4DDF-82E2-2727DDF9BFC0}" destId="{DFBE2625-9D9B-4F24-A34D-D62E3F7ECFD3}" srcOrd="0" destOrd="0" presId="urn:microsoft.com/office/officeart/2005/8/layout/radial3"/>
    <dgm:cxn modelId="{9D67005B-C8CF-4408-85F7-A54D5D18731E}" type="presParOf" srcId="{9953143B-616B-4E03-A5A1-DEEB48D82D58}" destId="{40B92E57-A876-4256-A83A-14CAC3F54441}" srcOrd="0" destOrd="0" presId="urn:microsoft.com/office/officeart/2005/8/layout/radial3"/>
    <dgm:cxn modelId="{FCB83FF4-5BB0-4F24-9D69-DC54A9D7BDC0}" type="presParOf" srcId="{40B92E57-A876-4256-A83A-14CAC3F54441}" destId="{F8382299-90DC-4779-A91B-BABE7AF42E44}" srcOrd="0" destOrd="0" presId="urn:microsoft.com/office/officeart/2005/8/layout/radial3"/>
    <dgm:cxn modelId="{50CD4510-3706-4275-A5FD-DD4158ABDC26}" type="presParOf" srcId="{40B92E57-A876-4256-A83A-14CAC3F54441}" destId="{9A397B42-0C19-4954-BC8F-322F3798C29F}" srcOrd="1" destOrd="0" presId="urn:microsoft.com/office/officeart/2005/8/layout/radial3"/>
    <dgm:cxn modelId="{62418B2C-31E8-4FD8-B1DC-699C0177D57A}" type="presParOf" srcId="{40B92E57-A876-4256-A83A-14CAC3F54441}" destId="{84004F77-2641-4B71-BA1B-40664144060B}" srcOrd="2" destOrd="0" presId="urn:microsoft.com/office/officeart/2005/8/layout/radial3"/>
    <dgm:cxn modelId="{D44F6928-1080-4198-8B3A-608C5548F82D}" type="presParOf" srcId="{40B92E57-A876-4256-A83A-14CAC3F54441}" destId="{8A277574-5967-47A1-9D0F-53A5E598A87C}" srcOrd="3" destOrd="0" presId="urn:microsoft.com/office/officeart/2005/8/layout/radial3"/>
    <dgm:cxn modelId="{E5FA0E2C-3B3F-4300-AEFD-38157EE1C126}" type="presParOf" srcId="{40B92E57-A876-4256-A83A-14CAC3F54441}" destId="{9AFBC0CF-FB6A-4496-AF81-7D925A093E78}" srcOrd="4" destOrd="0" presId="urn:microsoft.com/office/officeart/2005/8/layout/radial3"/>
    <dgm:cxn modelId="{A2161516-6D7A-4A82-A17F-F82E5561B2DF}" type="presParOf" srcId="{40B92E57-A876-4256-A83A-14CAC3F54441}" destId="{2324506B-0D98-4305-9661-F08BA8B5E15A}" srcOrd="5" destOrd="0" presId="urn:microsoft.com/office/officeart/2005/8/layout/radial3"/>
    <dgm:cxn modelId="{30E5CB1A-6615-4413-A71D-5BF84464A8BD}" type="presParOf" srcId="{40B92E57-A876-4256-A83A-14CAC3F54441}" destId="{DFBE2625-9D9B-4F24-A34D-D62E3F7ECFD3}"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B84CF5D-0A7C-4618-B00B-5D550F5B1C4D}" type="doc">
      <dgm:prSet loTypeId="urn:microsoft.com/office/officeart/2005/8/layout/matrix1" loCatId="matrix" qsTypeId="urn:microsoft.com/office/officeart/2005/8/quickstyle/3d3" qsCatId="3D" csTypeId="urn:microsoft.com/office/officeart/2005/8/colors/accent1_2" csCatId="accent1" phldr="1"/>
      <dgm:spPr/>
      <dgm:t>
        <a:bodyPr/>
        <a:lstStyle/>
        <a:p>
          <a:endParaRPr lang="it-IT"/>
        </a:p>
      </dgm:t>
    </dgm:pt>
    <dgm:pt modelId="{43D6A762-2725-42F8-B409-825E3502622E}">
      <dgm:prSet phldrT="[Testo]"/>
      <dgm:spPr>
        <a:solidFill>
          <a:schemeClr val="accent2">
            <a:lumMod val="50000"/>
          </a:schemeClr>
        </a:solidFill>
      </dgm:spPr>
      <dgm:t>
        <a:bodyPr/>
        <a:lstStyle/>
        <a:p>
          <a:r>
            <a:rPr lang="it-IT" dirty="0">
              <a:solidFill>
                <a:schemeClr val="bg1"/>
              </a:solidFill>
            </a:rPr>
            <a:t>Scuola BIOPSICOSOCIALE</a:t>
          </a:r>
        </a:p>
      </dgm:t>
    </dgm:pt>
    <dgm:pt modelId="{209546D4-07E2-49DF-9FDE-BB1AED0C48EB}" type="parTrans" cxnId="{4E9B3888-8353-4BA9-BE25-4AA96302CFBE}">
      <dgm:prSet/>
      <dgm:spPr/>
      <dgm:t>
        <a:bodyPr/>
        <a:lstStyle/>
        <a:p>
          <a:endParaRPr lang="it-IT"/>
        </a:p>
      </dgm:t>
    </dgm:pt>
    <dgm:pt modelId="{3AD25A52-ACA2-4EDD-8D4C-45DA49C55569}" type="sibTrans" cxnId="{4E9B3888-8353-4BA9-BE25-4AA96302CFBE}">
      <dgm:prSet/>
      <dgm:spPr/>
      <dgm:t>
        <a:bodyPr/>
        <a:lstStyle/>
        <a:p>
          <a:endParaRPr lang="it-IT"/>
        </a:p>
      </dgm:t>
    </dgm:pt>
    <dgm:pt modelId="{F26F0398-ACC4-441A-9BCA-6FDBA042A4F4}">
      <dgm:prSet phldrT="[Testo]" custT="1"/>
      <dgm:spPr>
        <a:solidFill>
          <a:schemeClr val="accent2">
            <a:lumMod val="75000"/>
          </a:schemeClr>
        </a:solidFill>
      </dgm:spPr>
      <dgm:t>
        <a:bodyPr/>
        <a:lstStyle/>
        <a:p>
          <a:pPr algn="ctr"/>
          <a:r>
            <a:rPr lang="it-IT" sz="1600" dirty="0">
              <a:solidFill>
                <a:schemeClr val="accent1">
                  <a:lumMod val="50000"/>
                </a:schemeClr>
              </a:solidFill>
            </a:rPr>
            <a:t>4</a:t>
          </a:r>
        </a:p>
        <a:p>
          <a:pPr algn="ctr"/>
          <a:r>
            <a:rPr lang="it-IT" sz="1600" dirty="0">
              <a:solidFill>
                <a:schemeClr val="accent1">
                  <a:lumMod val="50000"/>
                </a:schemeClr>
              </a:solidFill>
            </a:rPr>
            <a:t>Si stila un percorso di inserimento educativo</a:t>
          </a:r>
        </a:p>
      </dgm:t>
    </dgm:pt>
    <dgm:pt modelId="{4C0DAC6A-B6BA-4F79-BB57-92D285A84D6D}" type="parTrans" cxnId="{229D7206-DF1A-4206-950A-31E0575D3A97}">
      <dgm:prSet/>
      <dgm:spPr/>
      <dgm:t>
        <a:bodyPr/>
        <a:lstStyle/>
        <a:p>
          <a:endParaRPr lang="it-IT"/>
        </a:p>
      </dgm:t>
    </dgm:pt>
    <dgm:pt modelId="{185F8D72-4809-4605-A53D-C9790E290C08}" type="sibTrans" cxnId="{229D7206-DF1A-4206-950A-31E0575D3A97}">
      <dgm:prSet/>
      <dgm:spPr/>
      <dgm:t>
        <a:bodyPr/>
        <a:lstStyle/>
        <a:p>
          <a:endParaRPr lang="it-IT"/>
        </a:p>
      </dgm:t>
    </dgm:pt>
    <dgm:pt modelId="{56B91FE4-018E-4484-97EF-B9372B45297C}">
      <dgm:prSet phldrT="[Testo]" custT="1"/>
      <dgm:spPr>
        <a:solidFill>
          <a:schemeClr val="accent2">
            <a:lumMod val="20000"/>
            <a:lumOff val="80000"/>
          </a:schemeClr>
        </a:solidFill>
      </dgm:spPr>
      <dgm:t>
        <a:bodyPr/>
        <a:lstStyle/>
        <a:p>
          <a:pPr>
            <a:buFont typeface="Arial" panose="020B0604020202020204" pitchFamily="34" charset="0"/>
            <a:buChar char="•"/>
          </a:pPr>
          <a:r>
            <a:rPr lang="it-IT" sz="1700" dirty="0">
              <a:solidFill>
                <a:schemeClr val="accent1">
                  <a:lumMod val="50000"/>
                </a:schemeClr>
              </a:solidFill>
            </a:rPr>
            <a:t>1</a:t>
          </a:r>
          <a:br>
            <a:rPr lang="it-IT" sz="1700" dirty="0">
              <a:solidFill>
                <a:schemeClr val="accent1">
                  <a:lumMod val="50000"/>
                </a:schemeClr>
              </a:solidFill>
            </a:rPr>
          </a:br>
          <a:r>
            <a:rPr lang="it-IT" sz="1700" dirty="0">
              <a:solidFill>
                <a:schemeClr val="accent1">
                  <a:lumMod val="50000"/>
                </a:schemeClr>
              </a:solidFill>
            </a:rPr>
            <a:t>Si rilevano in entrata i fattori BIOSPICOSOCIALI</a:t>
          </a:r>
        </a:p>
        <a:p>
          <a:pPr>
            <a:buNone/>
          </a:pPr>
          <a:r>
            <a:rPr lang="it-IT" sz="1400" dirty="0">
              <a:solidFill>
                <a:schemeClr val="accent1">
                  <a:lumMod val="50000"/>
                </a:schemeClr>
              </a:solidFill>
            </a:rPr>
            <a:t>(con un colloquio strutturato)</a:t>
          </a:r>
        </a:p>
      </dgm:t>
    </dgm:pt>
    <dgm:pt modelId="{D0F42606-A4F4-431A-BCFD-5709052BD7F8}" type="parTrans" cxnId="{F5486911-EA82-49BE-9ED0-323859319B10}">
      <dgm:prSet/>
      <dgm:spPr/>
      <dgm:t>
        <a:bodyPr/>
        <a:lstStyle/>
        <a:p>
          <a:endParaRPr lang="it-IT"/>
        </a:p>
      </dgm:t>
    </dgm:pt>
    <dgm:pt modelId="{E64E3B19-50DB-4D9B-B74E-15F3C014AA23}" type="sibTrans" cxnId="{F5486911-EA82-49BE-9ED0-323859319B10}">
      <dgm:prSet/>
      <dgm:spPr/>
      <dgm:t>
        <a:bodyPr/>
        <a:lstStyle/>
        <a:p>
          <a:endParaRPr lang="it-IT"/>
        </a:p>
      </dgm:t>
    </dgm:pt>
    <dgm:pt modelId="{7A664FC8-85A3-4690-B922-64E13F1618AA}">
      <dgm:prSet phldrT="[Testo]" custT="1"/>
      <dgm:spPr>
        <a:solidFill>
          <a:schemeClr val="accent2">
            <a:lumMod val="60000"/>
            <a:lumOff val="40000"/>
          </a:schemeClr>
        </a:solidFill>
      </dgm:spPr>
      <dgm:t>
        <a:bodyPr/>
        <a:lstStyle/>
        <a:p>
          <a:r>
            <a:rPr lang="it-IT" sz="1600" dirty="0">
              <a:solidFill>
                <a:schemeClr val="accent1">
                  <a:lumMod val="50000"/>
                </a:schemeClr>
              </a:solidFill>
            </a:rPr>
            <a:t>3</a:t>
          </a:r>
        </a:p>
        <a:p>
          <a:r>
            <a:rPr lang="it-IT" sz="1600" dirty="0">
              <a:solidFill>
                <a:schemeClr val="accent1">
                  <a:lumMod val="50000"/>
                </a:schemeClr>
              </a:solidFill>
            </a:rPr>
            <a:t>Si valuta la relazione tra i fattori BIOSPICOSOCIALI</a:t>
          </a:r>
        </a:p>
        <a:p>
          <a:r>
            <a:rPr lang="it-IT" sz="1600" dirty="0"/>
            <a:t> </a:t>
          </a:r>
        </a:p>
        <a:p>
          <a:endParaRPr lang="it-IT" sz="1400" dirty="0"/>
        </a:p>
      </dgm:t>
    </dgm:pt>
    <dgm:pt modelId="{78EA3049-64B5-498F-9CCD-1D6DD3191362}" type="parTrans" cxnId="{9602ABF8-3019-4406-AC48-968971616F44}">
      <dgm:prSet/>
      <dgm:spPr/>
      <dgm:t>
        <a:bodyPr/>
        <a:lstStyle/>
        <a:p>
          <a:endParaRPr lang="it-IT"/>
        </a:p>
      </dgm:t>
    </dgm:pt>
    <dgm:pt modelId="{4CABE372-DDCD-4CAF-B7C5-FB08DF5AB9C7}" type="sibTrans" cxnId="{9602ABF8-3019-4406-AC48-968971616F44}">
      <dgm:prSet/>
      <dgm:spPr/>
      <dgm:t>
        <a:bodyPr/>
        <a:lstStyle/>
        <a:p>
          <a:endParaRPr lang="it-IT"/>
        </a:p>
      </dgm:t>
    </dgm:pt>
    <dgm:pt modelId="{E6B92F44-5C75-4364-A537-C6366A658EE6}">
      <dgm:prSet phldrT="[Testo]" custT="1"/>
      <dgm:spPr>
        <a:solidFill>
          <a:schemeClr val="accent2">
            <a:lumMod val="40000"/>
            <a:lumOff val="60000"/>
          </a:schemeClr>
        </a:solidFill>
      </dgm:spPr>
      <dgm:t>
        <a:bodyPr anchor="t"/>
        <a:lstStyle/>
        <a:p>
          <a:r>
            <a:rPr lang="it-IT" sz="1600" dirty="0">
              <a:solidFill>
                <a:schemeClr val="accent1">
                  <a:lumMod val="50000"/>
                </a:schemeClr>
              </a:solidFill>
            </a:rPr>
            <a:t>2 </a:t>
          </a:r>
        </a:p>
        <a:p>
          <a:r>
            <a:rPr lang="it-IT" sz="1600" dirty="0">
              <a:solidFill>
                <a:schemeClr val="accent1">
                  <a:lumMod val="50000"/>
                </a:schemeClr>
              </a:solidFill>
            </a:rPr>
            <a:t>Si evidenziano I PUNTI DI FORZA E DI DEBOLEZZA tra i fattori BIOSPICOSOCIALI</a:t>
          </a:r>
        </a:p>
        <a:p>
          <a:endParaRPr lang="it-IT" sz="1400" dirty="0"/>
        </a:p>
      </dgm:t>
    </dgm:pt>
    <dgm:pt modelId="{A8E17E6B-1A33-4340-B6ED-FEE2626C5B37}" type="parTrans" cxnId="{4C4CB8C1-1E52-4914-85C2-E9FB754ADD46}">
      <dgm:prSet/>
      <dgm:spPr/>
      <dgm:t>
        <a:bodyPr/>
        <a:lstStyle/>
        <a:p>
          <a:endParaRPr lang="it-IT"/>
        </a:p>
      </dgm:t>
    </dgm:pt>
    <dgm:pt modelId="{8669DF0C-1782-4E04-8562-09DFB16892EB}" type="sibTrans" cxnId="{4C4CB8C1-1E52-4914-85C2-E9FB754ADD46}">
      <dgm:prSet/>
      <dgm:spPr/>
      <dgm:t>
        <a:bodyPr/>
        <a:lstStyle/>
        <a:p>
          <a:endParaRPr lang="it-IT"/>
        </a:p>
      </dgm:t>
    </dgm:pt>
    <dgm:pt modelId="{E7027084-7F2A-49B1-94A3-80AF96F84822}">
      <dgm:prSet/>
      <dgm:spPr/>
    </dgm:pt>
    <dgm:pt modelId="{29CBB292-CE0B-408B-A4E6-A267578F7219}" type="parTrans" cxnId="{33122538-2ABA-4FF8-93FA-E58F94875413}">
      <dgm:prSet/>
      <dgm:spPr/>
      <dgm:t>
        <a:bodyPr/>
        <a:lstStyle/>
        <a:p>
          <a:endParaRPr lang="it-IT"/>
        </a:p>
      </dgm:t>
    </dgm:pt>
    <dgm:pt modelId="{C3A88499-2B11-47F5-B70A-D903C99579C9}" type="sibTrans" cxnId="{33122538-2ABA-4FF8-93FA-E58F94875413}">
      <dgm:prSet/>
      <dgm:spPr/>
      <dgm:t>
        <a:bodyPr/>
        <a:lstStyle/>
        <a:p>
          <a:endParaRPr lang="it-IT"/>
        </a:p>
      </dgm:t>
    </dgm:pt>
    <dgm:pt modelId="{A3D8A4D3-D311-4822-9C34-C9018688C06E}" type="pres">
      <dgm:prSet presAssocID="{7B84CF5D-0A7C-4618-B00B-5D550F5B1C4D}" presName="diagram" presStyleCnt="0">
        <dgm:presLayoutVars>
          <dgm:chMax val="1"/>
          <dgm:dir/>
          <dgm:animLvl val="ctr"/>
          <dgm:resizeHandles val="exact"/>
        </dgm:presLayoutVars>
      </dgm:prSet>
      <dgm:spPr/>
    </dgm:pt>
    <dgm:pt modelId="{592F91B6-9CB7-4B86-98C8-F470741F1C7C}" type="pres">
      <dgm:prSet presAssocID="{7B84CF5D-0A7C-4618-B00B-5D550F5B1C4D}" presName="matrix" presStyleCnt="0"/>
      <dgm:spPr/>
    </dgm:pt>
    <dgm:pt modelId="{3146F769-CB0E-4242-AAF5-5A43BB90252B}" type="pres">
      <dgm:prSet presAssocID="{7B84CF5D-0A7C-4618-B00B-5D550F5B1C4D}" presName="tile1" presStyleLbl="node1" presStyleIdx="0" presStyleCnt="4"/>
      <dgm:spPr/>
    </dgm:pt>
    <dgm:pt modelId="{9FE656F1-3D80-467B-8A0A-9E6BDA303A92}" type="pres">
      <dgm:prSet presAssocID="{7B84CF5D-0A7C-4618-B00B-5D550F5B1C4D}" presName="tile1text" presStyleLbl="node1" presStyleIdx="0" presStyleCnt="4">
        <dgm:presLayoutVars>
          <dgm:chMax val="0"/>
          <dgm:chPref val="0"/>
          <dgm:bulletEnabled val="1"/>
        </dgm:presLayoutVars>
      </dgm:prSet>
      <dgm:spPr/>
    </dgm:pt>
    <dgm:pt modelId="{5C2B1783-F185-47F7-891C-0BFD5018FF44}" type="pres">
      <dgm:prSet presAssocID="{7B84CF5D-0A7C-4618-B00B-5D550F5B1C4D}" presName="tile2" presStyleLbl="node1" presStyleIdx="1" presStyleCnt="4"/>
      <dgm:spPr/>
    </dgm:pt>
    <dgm:pt modelId="{C187A994-721A-40B7-B8EF-C6A9B5BB2AFC}" type="pres">
      <dgm:prSet presAssocID="{7B84CF5D-0A7C-4618-B00B-5D550F5B1C4D}" presName="tile2text" presStyleLbl="node1" presStyleIdx="1" presStyleCnt="4">
        <dgm:presLayoutVars>
          <dgm:chMax val="0"/>
          <dgm:chPref val="0"/>
          <dgm:bulletEnabled val="1"/>
        </dgm:presLayoutVars>
      </dgm:prSet>
      <dgm:spPr/>
    </dgm:pt>
    <dgm:pt modelId="{253DC286-F040-4628-8D9C-568FFC329456}" type="pres">
      <dgm:prSet presAssocID="{7B84CF5D-0A7C-4618-B00B-5D550F5B1C4D}" presName="tile3" presStyleLbl="node1" presStyleIdx="2" presStyleCnt="4"/>
      <dgm:spPr/>
    </dgm:pt>
    <dgm:pt modelId="{098D6645-F15C-46BC-A61A-5E1A4FF7486E}" type="pres">
      <dgm:prSet presAssocID="{7B84CF5D-0A7C-4618-B00B-5D550F5B1C4D}" presName="tile3text" presStyleLbl="node1" presStyleIdx="2" presStyleCnt="4">
        <dgm:presLayoutVars>
          <dgm:chMax val="0"/>
          <dgm:chPref val="0"/>
          <dgm:bulletEnabled val="1"/>
        </dgm:presLayoutVars>
      </dgm:prSet>
      <dgm:spPr/>
    </dgm:pt>
    <dgm:pt modelId="{93B9DD92-F426-426D-ABE4-76A9068D9852}" type="pres">
      <dgm:prSet presAssocID="{7B84CF5D-0A7C-4618-B00B-5D550F5B1C4D}" presName="tile4" presStyleLbl="node1" presStyleIdx="3" presStyleCnt="4" custLinFactNeighborX="-868" custLinFactNeighborY="-2500"/>
      <dgm:spPr/>
    </dgm:pt>
    <dgm:pt modelId="{2ACCA081-B3E6-40D5-BFE4-425CE3E43F2C}" type="pres">
      <dgm:prSet presAssocID="{7B84CF5D-0A7C-4618-B00B-5D550F5B1C4D}" presName="tile4text" presStyleLbl="node1" presStyleIdx="3" presStyleCnt="4">
        <dgm:presLayoutVars>
          <dgm:chMax val="0"/>
          <dgm:chPref val="0"/>
          <dgm:bulletEnabled val="1"/>
        </dgm:presLayoutVars>
      </dgm:prSet>
      <dgm:spPr/>
    </dgm:pt>
    <dgm:pt modelId="{9259C5F3-65EA-4A56-8B26-553D4DE2C115}" type="pres">
      <dgm:prSet presAssocID="{7B84CF5D-0A7C-4618-B00B-5D550F5B1C4D}" presName="centerTile" presStyleLbl="fgShp" presStyleIdx="0" presStyleCnt="1">
        <dgm:presLayoutVars>
          <dgm:chMax val="0"/>
          <dgm:chPref val="0"/>
        </dgm:presLayoutVars>
      </dgm:prSet>
      <dgm:spPr/>
    </dgm:pt>
  </dgm:ptLst>
  <dgm:cxnLst>
    <dgm:cxn modelId="{EE5E2D02-CAE9-4300-B2E4-7002AA619E95}" type="presOf" srcId="{E6B92F44-5C75-4364-A537-C6366A658EE6}" destId="{2ACCA081-B3E6-40D5-BFE4-425CE3E43F2C}" srcOrd="1" destOrd="0" presId="urn:microsoft.com/office/officeart/2005/8/layout/matrix1"/>
    <dgm:cxn modelId="{229D7206-DF1A-4206-950A-31E0575D3A97}" srcId="{43D6A762-2725-42F8-B409-825E3502622E}" destId="{F26F0398-ACC4-441A-9BCA-6FDBA042A4F4}" srcOrd="0" destOrd="0" parTransId="{4C0DAC6A-B6BA-4F79-BB57-92D285A84D6D}" sibTransId="{185F8D72-4809-4605-A53D-C9790E290C08}"/>
    <dgm:cxn modelId="{67537707-1D2F-4A4E-B1AF-F90D767F359C}" type="presOf" srcId="{7A664FC8-85A3-4690-B922-64E13F1618AA}" destId="{098D6645-F15C-46BC-A61A-5E1A4FF7486E}" srcOrd="1" destOrd="0" presId="urn:microsoft.com/office/officeart/2005/8/layout/matrix1"/>
    <dgm:cxn modelId="{F5486911-EA82-49BE-9ED0-323859319B10}" srcId="{43D6A762-2725-42F8-B409-825E3502622E}" destId="{56B91FE4-018E-4484-97EF-B9372B45297C}" srcOrd="1" destOrd="0" parTransId="{D0F42606-A4F4-431A-BCFD-5709052BD7F8}" sibTransId="{E64E3B19-50DB-4D9B-B74E-15F3C014AA23}"/>
    <dgm:cxn modelId="{BB284521-55BA-46A0-8336-55E8CF942860}" type="presOf" srcId="{F26F0398-ACC4-441A-9BCA-6FDBA042A4F4}" destId="{3146F769-CB0E-4242-AAF5-5A43BB90252B}" srcOrd="0" destOrd="0" presId="urn:microsoft.com/office/officeart/2005/8/layout/matrix1"/>
    <dgm:cxn modelId="{33122538-2ABA-4FF8-93FA-E58F94875413}" srcId="{43D6A762-2725-42F8-B409-825E3502622E}" destId="{E7027084-7F2A-49B1-94A3-80AF96F84822}" srcOrd="4" destOrd="0" parTransId="{29CBB292-CE0B-408B-A4E6-A267578F7219}" sibTransId="{C3A88499-2B11-47F5-B70A-D903C99579C9}"/>
    <dgm:cxn modelId="{AFC44F6B-1320-47BC-8BEF-DEBB04B27CFF}" type="presOf" srcId="{56B91FE4-018E-4484-97EF-B9372B45297C}" destId="{5C2B1783-F185-47F7-891C-0BFD5018FF44}" srcOrd="0" destOrd="0" presId="urn:microsoft.com/office/officeart/2005/8/layout/matrix1"/>
    <dgm:cxn modelId="{7B51EF4E-519C-4B9C-8F3D-9E3372AD924D}" type="presOf" srcId="{56B91FE4-018E-4484-97EF-B9372B45297C}" destId="{C187A994-721A-40B7-B8EF-C6A9B5BB2AFC}" srcOrd="1" destOrd="0" presId="urn:microsoft.com/office/officeart/2005/8/layout/matrix1"/>
    <dgm:cxn modelId="{4E9B3888-8353-4BA9-BE25-4AA96302CFBE}" srcId="{7B84CF5D-0A7C-4618-B00B-5D550F5B1C4D}" destId="{43D6A762-2725-42F8-B409-825E3502622E}" srcOrd="0" destOrd="0" parTransId="{209546D4-07E2-49DF-9FDE-BB1AED0C48EB}" sibTransId="{3AD25A52-ACA2-4EDD-8D4C-45DA49C55569}"/>
    <dgm:cxn modelId="{B357078E-4306-4527-90DE-F9902232CA08}" type="presOf" srcId="{43D6A762-2725-42F8-B409-825E3502622E}" destId="{9259C5F3-65EA-4A56-8B26-553D4DE2C115}" srcOrd="0" destOrd="0" presId="urn:microsoft.com/office/officeart/2005/8/layout/matrix1"/>
    <dgm:cxn modelId="{F6C0BEA1-7782-4FC2-A259-1C2928BC83CC}" type="presOf" srcId="{F26F0398-ACC4-441A-9BCA-6FDBA042A4F4}" destId="{9FE656F1-3D80-467B-8A0A-9E6BDA303A92}" srcOrd="1" destOrd="0" presId="urn:microsoft.com/office/officeart/2005/8/layout/matrix1"/>
    <dgm:cxn modelId="{31E6AAB5-A908-427D-9B8B-DA9A5460A10D}" type="presOf" srcId="{7B84CF5D-0A7C-4618-B00B-5D550F5B1C4D}" destId="{A3D8A4D3-D311-4822-9C34-C9018688C06E}" srcOrd="0" destOrd="0" presId="urn:microsoft.com/office/officeart/2005/8/layout/matrix1"/>
    <dgm:cxn modelId="{4C4CB8C1-1E52-4914-85C2-E9FB754ADD46}" srcId="{43D6A762-2725-42F8-B409-825E3502622E}" destId="{E6B92F44-5C75-4364-A537-C6366A658EE6}" srcOrd="3" destOrd="0" parTransId="{A8E17E6B-1A33-4340-B6ED-FEE2626C5B37}" sibTransId="{8669DF0C-1782-4E04-8562-09DFB16892EB}"/>
    <dgm:cxn modelId="{62BD94C5-A968-4601-9B24-E5D1300617C1}" type="presOf" srcId="{7A664FC8-85A3-4690-B922-64E13F1618AA}" destId="{253DC286-F040-4628-8D9C-568FFC329456}" srcOrd="0" destOrd="0" presId="urn:microsoft.com/office/officeart/2005/8/layout/matrix1"/>
    <dgm:cxn modelId="{4E8327E0-4470-4000-BACF-2C62D449482D}" type="presOf" srcId="{E6B92F44-5C75-4364-A537-C6366A658EE6}" destId="{93B9DD92-F426-426D-ABE4-76A9068D9852}" srcOrd="0" destOrd="0" presId="urn:microsoft.com/office/officeart/2005/8/layout/matrix1"/>
    <dgm:cxn modelId="{9602ABF8-3019-4406-AC48-968971616F44}" srcId="{43D6A762-2725-42F8-B409-825E3502622E}" destId="{7A664FC8-85A3-4690-B922-64E13F1618AA}" srcOrd="2" destOrd="0" parTransId="{78EA3049-64B5-498F-9CCD-1D6DD3191362}" sibTransId="{4CABE372-DDCD-4CAF-B7C5-FB08DF5AB9C7}"/>
    <dgm:cxn modelId="{385ACD32-9ADC-4324-978D-2F92BD8E8AEC}" type="presParOf" srcId="{A3D8A4D3-D311-4822-9C34-C9018688C06E}" destId="{592F91B6-9CB7-4B86-98C8-F470741F1C7C}" srcOrd="0" destOrd="0" presId="urn:microsoft.com/office/officeart/2005/8/layout/matrix1"/>
    <dgm:cxn modelId="{89F9545C-3064-4D99-99A2-50CA71883547}" type="presParOf" srcId="{592F91B6-9CB7-4B86-98C8-F470741F1C7C}" destId="{3146F769-CB0E-4242-AAF5-5A43BB90252B}" srcOrd="0" destOrd="0" presId="urn:microsoft.com/office/officeart/2005/8/layout/matrix1"/>
    <dgm:cxn modelId="{223429F5-63C5-4115-8163-D18743447970}" type="presParOf" srcId="{592F91B6-9CB7-4B86-98C8-F470741F1C7C}" destId="{9FE656F1-3D80-467B-8A0A-9E6BDA303A92}" srcOrd="1" destOrd="0" presId="urn:microsoft.com/office/officeart/2005/8/layout/matrix1"/>
    <dgm:cxn modelId="{F71D9E81-F543-4917-99A0-73D9F5565BF8}" type="presParOf" srcId="{592F91B6-9CB7-4B86-98C8-F470741F1C7C}" destId="{5C2B1783-F185-47F7-891C-0BFD5018FF44}" srcOrd="2" destOrd="0" presId="urn:microsoft.com/office/officeart/2005/8/layout/matrix1"/>
    <dgm:cxn modelId="{A8E6E400-AEEF-45CE-9887-B05881F8563B}" type="presParOf" srcId="{592F91B6-9CB7-4B86-98C8-F470741F1C7C}" destId="{C187A994-721A-40B7-B8EF-C6A9B5BB2AFC}" srcOrd="3" destOrd="0" presId="urn:microsoft.com/office/officeart/2005/8/layout/matrix1"/>
    <dgm:cxn modelId="{CB2CC9F0-D9F2-499B-9708-BAAEBF09F504}" type="presParOf" srcId="{592F91B6-9CB7-4B86-98C8-F470741F1C7C}" destId="{253DC286-F040-4628-8D9C-568FFC329456}" srcOrd="4" destOrd="0" presId="urn:microsoft.com/office/officeart/2005/8/layout/matrix1"/>
    <dgm:cxn modelId="{5B132086-157E-4CC1-BFAE-6700495677C6}" type="presParOf" srcId="{592F91B6-9CB7-4B86-98C8-F470741F1C7C}" destId="{098D6645-F15C-46BC-A61A-5E1A4FF7486E}" srcOrd="5" destOrd="0" presId="urn:microsoft.com/office/officeart/2005/8/layout/matrix1"/>
    <dgm:cxn modelId="{AA90F042-7118-4145-9B3A-EF6EAD92732B}" type="presParOf" srcId="{592F91B6-9CB7-4B86-98C8-F470741F1C7C}" destId="{93B9DD92-F426-426D-ABE4-76A9068D9852}" srcOrd="6" destOrd="0" presId="urn:microsoft.com/office/officeart/2005/8/layout/matrix1"/>
    <dgm:cxn modelId="{0AFB864B-2D66-4989-8CEB-2E08CB68FE51}" type="presParOf" srcId="{592F91B6-9CB7-4B86-98C8-F470741F1C7C}" destId="{2ACCA081-B3E6-40D5-BFE4-425CE3E43F2C}" srcOrd="7" destOrd="0" presId="urn:microsoft.com/office/officeart/2005/8/layout/matrix1"/>
    <dgm:cxn modelId="{62464458-D31A-4923-A80B-1C0DC6521951}" type="presParOf" srcId="{A3D8A4D3-D311-4822-9C34-C9018688C06E}" destId="{9259C5F3-65EA-4A56-8B26-553D4DE2C115}"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3DE70C5-164E-4AC3-B038-8859280A8B68}"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it-IT"/>
        </a:p>
      </dgm:t>
    </dgm:pt>
    <dgm:pt modelId="{98A1B92D-B54D-4F9E-8D06-903C46037E13}">
      <dgm:prSet phldrT="[Testo]"/>
      <dgm:spPr>
        <a:solidFill>
          <a:srgbClr val="C00000"/>
        </a:solidFill>
      </dgm:spPr>
      <dgm:t>
        <a:bodyPr/>
        <a:lstStyle/>
        <a:p>
          <a:r>
            <a:rPr lang="it-IT" dirty="0">
              <a:solidFill>
                <a:schemeClr val="bg1"/>
              </a:solidFill>
            </a:rPr>
            <a:t>ICF</a:t>
          </a:r>
        </a:p>
      </dgm:t>
    </dgm:pt>
    <dgm:pt modelId="{517ABA61-8F08-432D-BF82-567B4ED37304}" type="parTrans" cxnId="{D78AC850-073E-42F6-AB4E-06588984DA2B}">
      <dgm:prSet/>
      <dgm:spPr/>
      <dgm:t>
        <a:bodyPr/>
        <a:lstStyle/>
        <a:p>
          <a:endParaRPr lang="it-IT"/>
        </a:p>
      </dgm:t>
    </dgm:pt>
    <dgm:pt modelId="{27B70FDA-AB4E-4A52-B96C-5E9221013C95}" type="sibTrans" cxnId="{D78AC850-073E-42F6-AB4E-06588984DA2B}">
      <dgm:prSet/>
      <dgm:spPr/>
      <dgm:t>
        <a:bodyPr/>
        <a:lstStyle/>
        <a:p>
          <a:endParaRPr lang="it-IT"/>
        </a:p>
      </dgm:t>
    </dgm:pt>
    <dgm:pt modelId="{F68D2747-4949-4B8C-8CAA-B4C4439FCED9}">
      <dgm:prSet phldrT="[Testo]" custT="1"/>
      <dgm:spPr>
        <a:solidFill>
          <a:schemeClr val="accent6">
            <a:lumMod val="60000"/>
            <a:lumOff val="40000"/>
          </a:schemeClr>
        </a:solidFill>
      </dgm:spPr>
      <dgm:t>
        <a:bodyPr/>
        <a:lstStyle/>
        <a:p>
          <a:r>
            <a:rPr lang="it-IT" sz="1600" dirty="0">
              <a:solidFill>
                <a:srgbClr val="FFFF00"/>
              </a:solidFill>
            </a:rPr>
            <a:t>SUPERA IL METODO DI VALUTAZIONE   </a:t>
          </a:r>
          <a:r>
            <a:rPr lang="it-IT" sz="1600" dirty="0">
              <a:solidFill>
                <a:srgbClr val="FF0000"/>
              </a:solidFill>
            </a:rPr>
            <a:t>(ICDH) </a:t>
          </a:r>
          <a:r>
            <a:rPr lang="it-IT" sz="1600" dirty="0">
              <a:solidFill>
                <a:schemeClr val="bg1"/>
              </a:solidFill>
            </a:rPr>
            <a:t>incentrato sulle malattie, patologie e incapacità dell’individuo</a:t>
          </a:r>
          <a:endParaRPr lang="it-IT" sz="1600" dirty="0"/>
        </a:p>
      </dgm:t>
    </dgm:pt>
    <dgm:pt modelId="{659B92A6-259C-4743-8868-1DC849342FE5}" type="parTrans" cxnId="{5E0DA216-25BC-446C-B167-2395DBFA9830}">
      <dgm:prSet/>
      <dgm:spPr/>
      <dgm:t>
        <a:bodyPr/>
        <a:lstStyle/>
        <a:p>
          <a:endParaRPr lang="it-IT"/>
        </a:p>
      </dgm:t>
    </dgm:pt>
    <dgm:pt modelId="{D4070CCA-C712-4BC3-ADE9-CEB09BE0606F}" type="sibTrans" cxnId="{5E0DA216-25BC-446C-B167-2395DBFA9830}">
      <dgm:prSet/>
      <dgm:spPr/>
      <dgm:t>
        <a:bodyPr/>
        <a:lstStyle/>
        <a:p>
          <a:endParaRPr lang="it-IT"/>
        </a:p>
      </dgm:t>
    </dgm:pt>
    <dgm:pt modelId="{2BFF3C97-9AF9-42C9-A9CA-3F7D95048CA6}">
      <dgm:prSet phldrT="[Testo]" custT="1"/>
      <dgm:spPr>
        <a:solidFill>
          <a:schemeClr val="accent6">
            <a:lumMod val="60000"/>
            <a:lumOff val="40000"/>
          </a:schemeClr>
        </a:solidFill>
      </dgm:spPr>
      <dgm:t>
        <a:bodyPr/>
        <a:lstStyle/>
        <a:p>
          <a:r>
            <a:rPr lang="it-IT" sz="1400" dirty="0">
              <a:solidFill>
                <a:schemeClr val="bg1"/>
              </a:solidFill>
            </a:rPr>
            <a:t>Sostiene un metodo di misurazione della salute, delle capacità e delle potenzialità e di </a:t>
          </a:r>
          <a:r>
            <a:rPr lang="it-IT" sz="1400" dirty="0">
              <a:solidFill>
                <a:srgbClr val="FFFF00"/>
              </a:solidFill>
            </a:rPr>
            <a:t>QUANTO LA PERSONA È IN GRADO DI “FARE” </a:t>
          </a:r>
          <a:r>
            <a:rPr lang="it-IT" sz="1400" dirty="0">
              <a:solidFill>
                <a:schemeClr val="bg1"/>
              </a:solidFill>
            </a:rPr>
            <a:t>per poter raggiungere il massimo della propria autorealizzazione</a:t>
          </a:r>
          <a:r>
            <a:rPr lang="it-IT" sz="1600" dirty="0">
              <a:solidFill>
                <a:schemeClr val="bg1"/>
              </a:solidFill>
            </a:rPr>
            <a:t>.</a:t>
          </a:r>
        </a:p>
      </dgm:t>
    </dgm:pt>
    <dgm:pt modelId="{19ABAB39-8C75-4874-9C6A-FB73B60E5093}" type="parTrans" cxnId="{94C8D13B-99CA-4F12-B7BD-076E55053C1A}">
      <dgm:prSet/>
      <dgm:spPr/>
      <dgm:t>
        <a:bodyPr/>
        <a:lstStyle/>
        <a:p>
          <a:endParaRPr lang="it-IT"/>
        </a:p>
      </dgm:t>
    </dgm:pt>
    <dgm:pt modelId="{01644264-9D56-4349-8113-D87876A1804A}" type="sibTrans" cxnId="{94C8D13B-99CA-4F12-B7BD-076E55053C1A}">
      <dgm:prSet/>
      <dgm:spPr/>
      <dgm:t>
        <a:bodyPr/>
        <a:lstStyle/>
        <a:p>
          <a:endParaRPr lang="it-IT"/>
        </a:p>
      </dgm:t>
    </dgm:pt>
    <dgm:pt modelId="{1C007F2A-044E-4027-B775-E3BC0AE95543}">
      <dgm:prSet phldrT="[Testo]" custT="1"/>
      <dgm:spPr>
        <a:solidFill>
          <a:schemeClr val="accent6">
            <a:lumMod val="60000"/>
            <a:lumOff val="40000"/>
          </a:schemeClr>
        </a:solidFill>
      </dgm:spPr>
      <dgm:t>
        <a:bodyPr/>
        <a:lstStyle/>
        <a:p>
          <a:r>
            <a:rPr lang="it-IT" sz="1600" dirty="0"/>
            <a:t>Utilizza una terminologia più neutrale </a:t>
          </a:r>
          <a:r>
            <a:rPr lang="it-IT" sz="1600" dirty="0">
              <a:solidFill>
                <a:srgbClr val="FFFF00"/>
              </a:solidFill>
            </a:rPr>
            <a:t>FUNZIONI, STRUTTURE CORPOREE e ATTIVITA</a:t>
          </a:r>
          <a:r>
            <a:rPr lang="it-IT" sz="1600" dirty="0"/>
            <a:t>’ invece di MENOMAZIONE, DISABILITA’, HANDICAP.</a:t>
          </a:r>
        </a:p>
      </dgm:t>
    </dgm:pt>
    <dgm:pt modelId="{36A1FD1F-BDB5-471E-AF45-8A6D4C37F098}" type="parTrans" cxnId="{41A95630-6CF7-4BB6-A095-093AA992F6AD}">
      <dgm:prSet/>
      <dgm:spPr/>
      <dgm:t>
        <a:bodyPr/>
        <a:lstStyle/>
        <a:p>
          <a:endParaRPr lang="it-IT"/>
        </a:p>
      </dgm:t>
    </dgm:pt>
    <dgm:pt modelId="{ED86A1FC-0ABA-4433-8E67-62E5E287507E}" type="sibTrans" cxnId="{41A95630-6CF7-4BB6-A095-093AA992F6AD}">
      <dgm:prSet/>
      <dgm:spPr/>
      <dgm:t>
        <a:bodyPr/>
        <a:lstStyle/>
        <a:p>
          <a:endParaRPr lang="it-IT"/>
        </a:p>
      </dgm:t>
    </dgm:pt>
    <dgm:pt modelId="{3056CE6F-0977-4103-9A47-2650B49421B4}">
      <dgm:prSet phldrT="[Testo]"/>
      <dgm:spPr/>
      <dgm:t>
        <a:bodyPr/>
        <a:lstStyle/>
        <a:p>
          <a:endParaRPr lang="it-IT" dirty="0"/>
        </a:p>
      </dgm:t>
    </dgm:pt>
    <dgm:pt modelId="{192120E8-2A86-4736-9D19-53FD5FFA5D66}" type="parTrans" cxnId="{F4E29D4B-00ED-46A9-96B8-38F5577D427A}">
      <dgm:prSet/>
      <dgm:spPr/>
      <dgm:t>
        <a:bodyPr/>
        <a:lstStyle/>
        <a:p>
          <a:endParaRPr lang="it-IT"/>
        </a:p>
      </dgm:t>
    </dgm:pt>
    <dgm:pt modelId="{8EAD715B-64FC-4046-B767-8C164AD90B16}" type="sibTrans" cxnId="{F4E29D4B-00ED-46A9-96B8-38F5577D427A}">
      <dgm:prSet/>
      <dgm:spPr/>
      <dgm:t>
        <a:bodyPr/>
        <a:lstStyle/>
        <a:p>
          <a:endParaRPr lang="it-IT"/>
        </a:p>
      </dgm:t>
    </dgm:pt>
    <dgm:pt modelId="{F0F018E1-0CC2-4006-90DD-22902CD2CB19}">
      <dgm:prSet phldrT="[Testo]" custT="1"/>
      <dgm:spPr>
        <a:solidFill>
          <a:schemeClr val="accent6">
            <a:lumMod val="60000"/>
            <a:lumOff val="40000"/>
          </a:schemeClr>
        </a:solidFill>
      </dgm:spPr>
      <dgm:t>
        <a:bodyPr/>
        <a:lstStyle/>
        <a:p>
          <a:r>
            <a:rPr lang="it-IT" sz="1600" dirty="0">
              <a:solidFill>
                <a:srgbClr val="FFFF00"/>
              </a:solidFill>
            </a:rPr>
            <a:t>NON CONTIENE RIFERIMENTI ALLA MALATTIA</a:t>
          </a:r>
          <a:r>
            <a:rPr lang="it-IT" sz="1600" dirty="0"/>
            <a:t>, ma si riferisce al solo funzionamento residuo o potenziale della persona. </a:t>
          </a:r>
        </a:p>
      </dgm:t>
    </dgm:pt>
    <dgm:pt modelId="{B150198B-06EF-49FE-800B-31518D86B714}" type="parTrans" cxnId="{89D83677-5238-4BA2-B6A4-C3CE70CD1D3A}">
      <dgm:prSet/>
      <dgm:spPr/>
      <dgm:t>
        <a:bodyPr/>
        <a:lstStyle/>
        <a:p>
          <a:endParaRPr lang="it-IT"/>
        </a:p>
      </dgm:t>
    </dgm:pt>
    <dgm:pt modelId="{01C34E12-9546-4403-961A-5725159FE158}" type="sibTrans" cxnId="{89D83677-5238-4BA2-B6A4-C3CE70CD1D3A}">
      <dgm:prSet/>
      <dgm:spPr/>
      <dgm:t>
        <a:bodyPr/>
        <a:lstStyle/>
        <a:p>
          <a:endParaRPr lang="it-IT"/>
        </a:p>
      </dgm:t>
    </dgm:pt>
    <dgm:pt modelId="{2BC60AD9-30A2-4804-A565-75B6CB3E705B}">
      <dgm:prSet custT="1"/>
      <dgm:spPr/>
      <dgm:t>
        <a:bodyPr/>
        <a:lstStyle/>
        <a:p>
          <a:endParaRPr lang="it-IT" sz="1600" dirty="0"/>
        </a:p>
      </dgm:t>
    </dgm:pt>
    <dgm:pt modelId="{90986573-9692-4E5A-89F4-CAFB7CAEA032}" type="parTrans" cxnId="{99699AC0-B6FB-4482-8491-7574824C2C0F}">
      <dgm:prSet/>
      <dgm:spPr/>
      <dgm:t>
        <a:bodyPr/>
        <a:lstStyle/>
        <a:p>
          <a:endParaRPr lang="it-IT"/>
        </a:p>
      </dgm:t>
    </dgm:pt>
    <dgm:pt modelId="{D34D92B0-BB62-4500-A470-53F77363237E}" type="sibTrans" cxnId="{99699AC0-B6FB-4482-8491-7574824C2C0F}">
      <dgm:prSet/>
      <dgm:spPr/>
      <dgm:t>
        <a:bodyPr/>
        <a:lstStyle/>
        <a:p>
          <a:endParaRPr lang="it-IT"/>
        </a:p>
      </dgm:t>
    </dgm:pt>
    <dgm:pt modelId="{4BDD56AF-C0B8-4440-9293-15D47010BC46}">
      <dgm:prSet phldrT="[Testo]" custT="1"/>
      <dgm:spPr>
        <a:solidFill>
          <a:schemeClr val="accent6">
            <a:lumMod val="60000"/>
            <a:lumOff val="40000"/>
          </a:schemeClr>
        </a:solidFill>
      </dgm:spPr>
      <dgm:t>
        <a:bodyPr/>
        <a:lstStyle/>
        <a:p>
          <a:r>
            <a:rPr lang="it-IT" sz="1600" dirty="0"/>
            <a:t>Non si focalizza  più solo  sull’individuo, ma </a:t>
          </a:r>
          <a:r>
            <a:rPr lang="it-IT" sz="1600" dirty="0">
              <a:solidFill>
                <a:srgbClr val="FFFF00"/>
              </a:solidFill>
            </a:rPr>
            <a:t>SULL’INTERAZIONE TRA INDIVIDUO E AMBIENTE.</a:t>
          </a:r>
        </a:p>
      </dgm:t>
    </dgm:pt>
    <dgm:pt modelId="{4614AD52-FD6D-4454-9A31-6A6C65CD6558}" type="parTrans" cxnId="{8E346F7E-70D8-43CC-A0FA-F3E8A1C13B95}">
      <dgm:prSet/>
      <dgm:spPr/>
      <dgm:t>
        <a:bodyPr/>
        <a:lstStyle/>
        <a:p>
          <a:endParaRPr lang="it-IT"/>
        </a:p>
      </dgm:t>
    </dgm:pt>
    <dgm:pt modelId="{9C3E1129-8ECF-4784-AD97-FD14E9DE58D9}" type="sibTrans" cxnId="{8E346F7E-70D8-43CC-A0FA-F3E8A1C13B95}">
      <dgm:prSet/>
      <dgm:spPr/>
      <dgm:t>
        <a:bodyPr/>
        <a:lstStyle/>
        <a:p>
          <a:endParaRPr lang="it-IT"/>
        </a:p>
      </dgm:t>
    </dgm:pt>
    <dgm:pt modelId="{FE60C2DA-3696-4E0C-B747-BFAE05EFCA27}">
      <dgm:prSet custT="1"/>
      <dgm:spPr/>
      <dgm:t>
        <a:bodyPr/>
        <a:lstStyle/>
        <a:p>
          <a:endParaRPr lang="it-IT" sz="1600" dirty="0"/>
        </a:p>
      </dgm:t>
    </dgm:pt>
    <dgm:pt modelId="{D41CEE4F-4EBA-4034-94CC-101FEAC81521}" type="parTrans" cxnId="{5972F3F2-F55A-4751-8B8C-60EF5B7452D0}">
      <dgm:prSet/>
      <dgm:spPr/>
      <dgm:t>
        <a:bodyPr/>
        <a:lstStyle/>
        <a:p>
          <a:endParaRPr lang="it-IT"/>
        </a:p>
      </dgm:t>
    </dgm:pt>
    <dgm:pt modelId="{EE6301FC-E3B3-4201-8337-6E70E40B0FA9}" type="sibTrans" cxnId="{5972F3F2-F55A-4751-8B8C-60EF5B7452D0}">
      <dgm:prSet/>
      <dgm:spPr/>
      <dgm:t>
        <a:bodyPr/>
        <a:lstStyle/>
        <a:p>
          <a:endParaRPr lang="it-IT"/>
        </a:p>
      </dgm:t>
    </dgm:pt>
    <dgm:pt modelId="{151775CD-E873-48B6-8F94-1391CC8664D6}" type="pres">
      <dgm:prSet presAssocID="{93DE70C5-164E-4AC3-B038-8859280A8B68}" presName="Name0" presStyleCnt="0">
        <dgm:presLayoutVars>
          <dgm:chMax val="1"/>
          <dgm:dir/>
          <dgm:animLvl val="ctr"/>
          <dgm:resizeHandles val="exact"/>
        </dgm:presLayoutVars>
      </dgm:prSet>
      <dgm:spPr/>
    </dgm:pt>
    <dgm:pt modelId="{87B35B4B-9ADC-4284-B624-F5A5D239DD24}" type="pres">
      <dgm:prSet presAssocID="{98A1B92D-B54D-4F9E-8D06-903C46037E13}" presName="centerShape" presStyleLbl="node0" presStyleIdx="0" presStyleCnt="1" custScaleX="50876" custScaleY="37998" custLinFactNeighborX="1010" custLinFactNeighborY="-9027"/>
      <dgm:spPr/>
    </dgm:pt>
    <dgm:pt modelId="{0746D597-A5B9-4B29-AD5B-098DC983F020}" type="pres">
      <dgm:prSet presAssocID="{659B92A6-259C-4743-8868-1DC849342FE5}" presName="parTrans" presStyleLbl="sibTrans2D1" presStyleIdx="0" presStyleCnt="5" custLinFactNeighborX="2524" custLinFactNeighborY="10302"/>
      <dgm:spPr/>
    </dgm:pt>
    <dgm:pt modelId="{81FAF180-136E-4E0D-A013-F73400F3C448}" type="pres">
      <dgm:prSet presAssocID="{659B92A6-259C-4743-8868-1DC849342FE5}" presName="connectorText" presStyleLbl="sibTrans2D1" presStyleIdx="0" presStyleCnt="5"/>
      <dgm:spPr/>
    </dgm:pt>
    <dgm:pt modelId="{488DE66F-F619-4CE6-9E4D-7A5BEF93F4DC}" type="pres">
      <dgm:prSet presAssocID="{F68D2747-4949-4B8C-8CAA-B4C4439FCED9}" presName="node" presStyleLbl="node1" presStyleIdx="0" presStyleCnt="5" custScaleX="197021" custScaleY="101756" custRadScaleRad="111103" custRadScaleInc="4001">
        <dgm:presLayoutVars>
          <dgm:bulletEnabled val="1"/>
        </dgm:presLayoutVars>
      </dgm:prSet>
      <dgm:spPr/>
    </dgm:pt>
    <dgm:pt modelId="{6DBF8135-F56B-494C-9B7C-73AF3E2AB238}" type="pres">
      <dgm:prSet presAssocID="{19ABAB39-8C75-4874-9C6A-FB73B60E5093}" presName="parTrans" presStyleLbl="sibTrans2D1" presStyleIdx="1" presStyleCnt="5"/>
      <dgm:spPr/>
    </dgm:pt>
    <dgm:pt modelId="{E0690E40-2D1A-4823-AAC1-910E6FDE01BA}" type="pres">
      <dgm:prSet presAssocID="{19ABAB39-8C75-4874-9C6A-FB73B60E5093}" presName="connectorText" presStyleLbl="sibTrans2D1" presStyleIdx="1" presStyleCnt="5"/>
      <dgm:spPr/>
    </dgm:pt>
    <dgm:pt modelId="{A25D7A16-CB19-4F14-BD9C-E8884D0A9658}" type="pres">
      <dgm:prSet presAssocID="{2BFF3C97-9AF9-42C9-A9CA-3F7D95048CA6}" presName="node" presStyleLbl="node1" presStyleIdx="1" presStyleCnt="5" custScaleX="152280" custScaleY="171629" custRadScaleRad="89864" custRadScaleInc="1557">
        <dgm:presLayoutVars>
          <dgm:bulletEnabled val="1"/>
        </dgm:presLayoutVars>
      </dgm:prSet>
      <dgm:spPr/>
    </dgm:pt>
    <dgm:pt modelId="{1908B137-D354-4FEF-A9D8-C01A195F18AC}" type="pres">
      <dgm:prSet presAssocID="{36A1FD1F-BDB5-471E-AF45-8A6D4C37F098}" presName="parTrans" presStyleLbl="sibTrans2D1" presStyleIdx="2" presStyleCnt="5"/>
      <dgm:spPr/>
    </dgm:pt>
    <dgm:pt modelId="{2FC9A4BF-51B8-4B6B-AFBC-CC52FED34726}" type="pres">
      <dgm:prSet presAssocID="{36A1FD1F-BDB5-471E-AF45-8A6D4C37F098}" presName="connectorText" presStyleLbl="sibTrans2D1" presStyleIdx="2" presStyleCnt="5"/>
      <dgm:spPr/>
    </dgm:pt>
    <dgm:pt modelId="{BB632833-282B-4A3F-B5D8-45EA9E48EBFF}" type="pres">
      <dgm:prSet presAssocID="{1C007F2A-044E-4027-B775-E3BC0AE95543}" presName="node" presStyleLbl="node1" presStyleIdx="2" presStyleCnt="5" custScaleX="175415" custScaleY="141209" custRadScaleRad="104278" custRadScaleInc="-2083">
        <dgm:presLayoutVars>
          <dgm:bulletEnabled val="1"/>
        </dgm:presLayoutVars>
      </dgm:prSet>
      <dgm:spPr/>
    </dgm:pt>
    <dgm:pt modelId="{BF631E6D-5390-4640-A93C-8927DCC12891}" type="pres">
      <dgm:prSet presAssocID="{B150198B-06EF-49FE-800B-31518D86B714}" presName="parTrans" presStyleLbl="sibTrans2D1" presStyleIdx="3" presStyleCnt="5"/>
      <dgm:spPr/>
    </dgm:pt>
    <dgm:pt modelId="{D7EDC5D1-74E8-4C74-A1A5-C318426140DE}" type="pres">
      <dgm:prSet presAssocID="{B150198B-06EF-49FE-800B-31518D86B714}" presName="connectorText" presStyleLbl="sibTrans2D1" presStyleIdx="3" presStyleCnt="5"/>
      <dgm:spPr/>
    </dgm:pt>
    <dgm:pt modelId="{2DC62C02-D0CA-413A-B59A-1B6951611A14}" type="pres">
      <dgm:prSet presAssocID="{F0F018E1-0CC2-4006-90DD-22902CD2CB19}" presName="node" presStyleLbl="node1" presStyleIdx="3" presStyleCnt="5" custScaleX="168844" custScaleY="146669" custRadScaleRad="103964" custRadScaleInc="-5001">
        <dgm:presLayoutVars>
          <dgm:bulletEnabled val="1"/>
        </dgm:presLayoutVars>
      </dgm:prSet>
      <dgm:spPr/>
    </dgm:pt>
    <dgm:pt modelId="{C0EBD06D-7517-439E-89C1-F55D5906D7FF}" type="pres">
      <dgm:prSet presAssocID="{4614AD52-FD6D-4454-9A31-6A6C65CD6558}" presName="parTrans" presStyleLbl="sibTrans2D1" presStyleIdx="4" presStyleCnt="5"/>
      <dgm:spPr/>
    </dgm:pt>
    <dgm:pt modelId="{A8F94AD1-2225-431F-8AAC-99F0E70045A7}" type="pres">
      <dgm:prSet presAssocID="{4614AD52-FD6D-4454-9A31-6A6C65CD6558}" presName="connectorText" presStyleLbl="sibTrans2D1" presStyleIdx="4" presStyleCnt="5"/>
      <dgm:spPr/>
    </dgm:pt>
    <dgm:pt modelId="{AB73AC3E-533C-4775-8633-983197E231BC}" type="pres">
      <dgm:prSet presAssocID="{4BDD56AF-C0B8-4440-9293-15D47010BC46}" presName="node" presStyleLbl="node1" presStyleIdx="4" presStyleCnt="5" custScaleX="150252" custScaleY="153486" custRadScaleRad="86908" custRadScaleInc="-3913">
        <dgm:presLayoutVars>
          <dgm:bulletEnabled val="1"/>
        </dgm:presLayoutVars>
      </dgm:prSet>
      <dgm:spPr/>
    </dgm:pt>
  </dgm:ptLst>
  <dgm:cxnLst>
    <dgm:cxn modelId="{4AA6C607-D48D-4F34-9843-AD74BF5CF82B}" type="presOf" srcId="{F68D2747-4949-4B8C-8CAA-B4C4439FCED9}" destId="{488DE66F-F619-4CE6-9E4D-7A5BEF93F4DC}" srcOrd="0" destOrd="0" presId="urn:microsoft.com/office/officeart/2005/8/layout/radial5"/>
    <dgm:cxn modelId="{1E8F3A0D-C7D6-4827-9417-32373F73AD36}" type="presOf" srcId="{19ABAB39-8C75-4874-9C6A-FB73B60E5093}" destId="{E0690E40-2D1A-4823-AAC1-910E6FDE01BA}" srcOrd="1" destOrd="0" presId="urn:microsoft.com/office/officeart/2005/8/layout/radial5"/>
    <dgm:cxn modelId="{38A82415-1F20-4C8E-B952-3906FCCEFF45}" type="presOf" srcId="{659B92A6-259C-4743-8868-1DC849342FE5}" destId="{0746D597-A5B9-4B29-AD5B-098DC983F020}" srcOrd="0" destOrd="0" presId="urn:microsoft.com/office/officeart/2005/8/layout/radial5"/>
    <dgm:cxn modelId="{5E0DA216-25BC-446C-B167-2395DBFA9830}" srcId="{98A1B92D-B54D-4F9E-8D06-903C46037E13}" destId="{F68D2747-4949-4B8C-8CAA-B4C4439FCED9}" srcOrd="0" destOrd="0" parTransId="{659B92A6-259C-4743-8868-1DC849342FE5}" sibTransId="{D4070CCA-C712-4BC3-ADE9-CEB09BE0606F}"/>
    <dgm:cxn modelId="{41A95630-6CF7-4BB6-A095-093AA992F6AD}" srcId="{98A1B92D-B54D-4F9E-8D06-903C46037E13}" destId="{1C007F2A-044E-4027-B775-E3BC0AE95543}" srcOrd="2" destOrd="0" parTransId="{36A1FD1F-BDB5-471E-AF45-8A6D4C37F098}" sibTransId="{ED86A1FC-0ABA-4433-8E67-62E5E287507E}"/>
    <dgm:cxn modelId="{CD7AA832-313E-44C6-B64C-56DDCBFABFB6}" type="presOf" srcId="{19ABAB39-8C75-4874-9C6A-FB73B60E5093}" destId="{6DBF8135-F56B-494C-9B7C-73AF3E2AB238}" srcOrd="0" destOrd="0" presId="urn:microsoft.com/office/officeart/2005/8/layout/radial5"/>
    <dgm:cxn modelId="{F451F435-52D1-409D-BC79-6B9E8A60D6F3}" type="presOf" srcId="{4BDD56AF-C0B8-4440-9293-15D47010BC46}" destId="{AB73AC3E-533C-4775-8633-983197E231BC}" srcOrd="0" destOrd="0" presId="urn:microsoft.com/office/officeart/2005/8/layout/radial5"/>
    <dgm:cxn modelId="{94C8D13B-99CA-4F12-B7BD-076E55053C1A}" srcId="{98A1B92D-B54D-4F9E-8D06-903C46037E13}" destId="{2BFF3C97-9AF9-42C9-A9CA-3F7D95048CA6}" srcOrd="1" destOrd="0" parTransId="{19ABAB39-8C75-4874-9C6A-FB73B60E5093}" sibTransId="{01644264-9D56-4349-8113-D87876A1804A}"/>
    <dgm:cxn modelId="{2EE5105F-62DE-4587-9DF4-B97ABF80FC66}" type="presOf" srcId="{4614AD52-FD6D-4454-9A31-6A6C65CD6558}" destId="{A8F94AD1-2225-431F-8AAC-99F0E70045A7}" srcOrd="1" destOrd="0" presId="urn:microsoft.com/office/officeart/2005/8/layout/radial5"/>
    <dgm:cxn modelId="{79438C63-F6CE-4F23-80FA-859FD8F63AB4}" type="presOf" srcId="{36A1FD1F-BDB5-471E-AF45-8A6D4C37F098}" destId="{2FC9A4BF-51B8-4B6B-AFBC-CC52FED34726}" srcOrd="1" destOrd="0" presId="urn:microsoft.com/office/officeart/2005/8/layout/radial5"/>
    <dgm:cxn modelId="{D8384C6B-2D75-4BED-8714-1EEC806B8696}" type="presOf" srcId="{B150198B-06EF-49FE-800B-31518D86B714}" destId="{BF631E6D-5390-4640-A93C-8927DCC12891}" srcOrd="0" destOrd="0" presId="urn:microsoft.com/office/officeart/2005/8/layout/radial5"/>
    <dgm:cxn modelId="{F4E29D4B-00ED-46A9-96B8-38F5577D427A}" srcId="{93DE70C5-164E-4AC3-B038-8859280A8B68}" destId="{3056CE6F-0977-4103-9A47-2650B49421B4}" srcOrd="3" destOrd="0" parTransId="{192120E8-2A86-4736-9D19-53FD5FFA5D66}" sibTransId="{8EAD715B-64FC-4046-B767-8C164AD90B16}"/>
    <dgm:cxn modelId="{D78AC850-073E-42F6-AB4E-06588984DA2B}" srcId="{93DE70C5-164E-4AC3-B038-8859280A8B68}" destId="{98A1B92D-B54D-4F9E-8D06-903C46037E13}" srcOrd="0" destOrd="0" parTransId="{517ABA61-8F08-432D-BF82-567B4ED37304}" sibTransId="{27B70FDA-AB4E-4A52-B96C-5E9221013C95}"/>
    <dgm:cxn modelId="{89D83677-5238-4BA2-B6A4-C3CE70CD1D3A}" srcId="{98A1B92D-B54D-4F9E-8D06-903C46037E13}" destId="{F0F018E1-0CC2-4006-90DD-22902CD2CB19}" srcOrd="3" destOrd="0" parTransId="{B150198B-06EF-49FE-800B-31518D86B714}" sibTransId="{01C34E12-9546-4403-961A-5725159FE158}"/>
    <dgm:cxn modelId="{62B46778-3749-422A-88E2-C7FC4764B040}" type="presOf" srcId="{2BFF3C97-9AF9-42C9-A9CA-3F7D95048CA6}" destId="{A25D7A16-CB19-4F14-BD9C-E8884D0A9658}" srcOrd="0" destOrd="0" presId="urn:microsoft.com/office/officeart/2005/8/layout/radial5"/>
    <dgm:cxn modelId="{8E346F7E-70D8-43CC-A0FA-F3E8A1C13B95}" srcId="{98A1B92D-B54D-4F9E-8D06-903C46037E13}" destId="{4BDD56AF-C0B8-4440-9293-15D47010BC46}" srcOrd="4" destOrd="0" parTransId="{4614AD52-FD6D-4454-9A31-6A6C65CD6558}" sibTransId="{9C3E1129-8ECF-4784-AD97-FD14E9DE58D9}"/>
    <dgm:cxn modelId="{81171B81-9134-4759-B607-C04A6BF85C13}" type="presOf" srcId="{1C007F2A-044E-4027-B775-E3BC0AE95543}" destId="{BB632833-282B-4A3F-B5D8-45EA9E48EBFF}" srcOrd="0" destOrd="0" presId="urn:microsoft.com/office/officeart/2005/8/layout/radial5"/>
    <dgm:cxn modelId="{88ACD985-3E3B-42A7-A632-A66A1E1044EA}" type="presOf" srcId="{4614AD52-FD6D-4454-9A31-6A6C65CD6558}" destId="{C0EBD06D-7517-439E-89C1-F55D5906D7FF}" srcOrd="0" destOrd="0" presId="urn:microsoft.com/office/officeart/2005/8/layout/radial5"/>
    <dgm:cxn modelId="{A0CD5BA5-7722-4850-A69B-5CB67838FC1E}" type="presOf" srcId="{98A1B92D-B54D-4F9E-8D06-903C46037E13}" destId="{87B35B4B-9ADC-4284-B624-F5A5D239DD24}" srcOrd="0" destOrd="0" presId="urn:microsoft.com/office/officeart/2005/8/layout/radial5"/>
    <dgm:cxn modelId="{E6818BA8-D1CD-4F64-9974-CD8A283C7FDA}" type="presOf" srcId="{659B92A6-259C-4743-8868-1DC849342FE5}" destId="{81FAF180-136E-4E0D-A013-F73400F3C448}" srcOrd="1" destOrd="0" presId="urn:microsoft.com/office/officeart/2005/8/layout/radial5"/>
    <dgm:cxn modelId="{FC04D5AC-8562-4BA6-8C57-307439BEB324}" type="presOf" srcId="{B150198B-06EF-49FE-800B-31518D86B714}" destId="{D7EDC5D1-74E8-4C74-A1A5-C318426140DE}" srcOrd="1" destOrd="0" presId="urn:microsoft.com/office/officeart/2005/8/layout/radial5"/>
    <dgm:cxn modelId="{99699AC0-B6FB-4482-8491-7574824C2C0F}" srcId="{93DE70C5-164E-4AC3-B038-8859280A8B68}" destId="{2BC60AD9-30A2-4804-A565-75B6CB3E705B}" srcOrd="2" destOrd="0" parTransId="{90986573-9692-4E5A-89F4-CAFB7CAEA032}" sibTransId="{D34D92B0-BB62-4500-A470-53F77363237E}"/>
    <dgm:cxn modelId="{9B789AC6-D374-4EA3-9E40-52EFE2B015B5}" type="presOf" srcId="{36A1FD1F-BDB5-471E-AF45-8A6D4C37F098}" destId="{1908B137-D354-4FEF-A9D8-C01A195F18AC}" srcOrd="0" destOrd="0" presId="urn:microsoft.com/office/officeart/2005/8/layout/radial5"/>
    <dgm:cxn modelId="{A40756CB-BD07-4A45-9A60-945D8606B573}" type="presOf" srcId="{F0F018E1-0CC2-4006-90DD-22902CD2CB19}" destId="{2DC62C02-D0CA-413A-B59A-1B6951611A14}" srcOrd="0" destOrd="0" presId="urn:microsoft.com/office/officeart/2005/8/layout/radial5"/>
    <dgm:cxn modelId="{66D1F7CB-9B60-4CF3-9861-CA1CBF84AECD}" type="presOf" srcId="{93DE70C5-164E-4AC3-B038-8859280A8B68}" destId="{151775CD-E873-48B6-8F94-1391CC8664D6}" srcOrd="0" destOrd="0" presId="urn:microsoft.com/office/officeart/2005/8/layout/radial5"/>
    <dgm:cxn modelId="{5972F3F2-F55A-4751-8B8C-60EF5B7452D0}" srcId="{93DE70C5-164E-4AC3-B038-8859280A8B68}" destId="{FE60C2DA-3696-4E0C-B747-BFAE05EFCA27}" srcOrd="1" destOrd="0" parTransId="{D41CEE4F-4EBA-4034-94CC-101FEAC81521}" sibTransId="{EE6301FC-E3B3-4201-8337-6E70E40B0FA9}"/>
    <dgm:cxn modelId="{324E6308-3CC1-4F56-92C9-3B96178C2740}" type="presParOf" srcId="{151775CD-E873-48B6-8F94-1391CC8664D6}" destId="{87B35B4B-9ADC-4284-B624-F5A5D239DD24}" srcOrd="0" destOrd="0" presId="urn:microsoft.com/office/officeart/2005/8/layout/radial5"/>
    <dgm:cxn modelId="{A6DA34C0-D78A-4733-A6BA-F757A90631BE}" type="presParOf" srcId="{151775CD-E873-48B6-8F94-1391CC8664D6}" destId="{0746D597-A5B9-4B29-AD5B-098DC983F020}" srcOrd="1" destOrd="0" presId="urn:microsoft.com/office/officeart/2005/8/layout/radial5"/>
    <dgm:cxn modelId="{E08F144D-F15D-4D51-89B3-8D50333E7492}" type="presParOf" srcId="{0746D597-A5B9-4B29-AD5B-098DC983F020}" destId="{81FAF180-136E-4E0D-A013-F73400F3C448}" srcOrd="0" destOrd="0" presId="urn:microsoft.com/office/officeart/2005/8/layout/radial5"/>
    <dgm:cxn modelId="{B6D740AF-E767-45D4-921F-8DE90A6C4BC7}" type="presParOf" srcId="{151775CD-E873-48B6-8F94-1391CC8664D6}" destId="{488DE66F-F619-4CE6-9E4D-7A5BEF93F4DC}" srcOrd="2" destOrd="0" presId="urn:microsoft.com/office/officeart/2005/8/layout/radial5"/>
    <dgm:cxn modelId="{51DAD7CC-FE56-4D29-83D4-05F195775996}" type="presParOf" srcId="{151775CD-E873-48B6-8F94-1391CC8664D6}" destId="{6DBF8135-F56B-494C-9B7C-73AF3E2AB238}" srcOrd="3" destOrd="0" presId="urn:microsoft.com/office/officeart/2005/8/layout/radial5"/>
    <dgm:cxn modelId="{EEB62091-5C00-4959-BA21-2501646CC355}" type="presParOf" srcId="{6DBF8135-F56B-494C-9B7C-73AF3E2AB238}" destId="{E0690E40-2D1A-4823-AAC1-910E6FDE01BA}" srcOrd="0" destOrd="0" presId="urn:microsoft.com/office/officeart/2005/8/layout/radial5"/>
    <dgm:cxn modelId="{D9891C87-0681-482A-A440-CE1747B19F9A}" type="presParOf" srcId="{151775CD-E873-48B6-8F94-1391CC8664D6}" destId="{A25D7A16-CB19-4F14-BD9C-E8884D0A9658}" srcOrd="4" destOrd="0" presId="urn:microsoft.com/office/officeart/2005/8/layout/radial5"/>
    <dgm:cxn modelId="{10321B7D-FC36-405C-B83F-87A164DCD0A7}" type="presParOf" srcId="{151775CD-E873-48B6-8F94-1391CC8664D6}" destId="{1908B137-D354-4FEF-A9D8-C01A195F18AC}" srcOrd="5" destOrd="0" presId="urn:microsoft.com/office/officeart/2005/8/layout/radial5"/>
    <dgm:cxn modelId="{ACFB306F-6CB7-4115-B9CB-D8DCCC6D14F4}" type="presParOf" srcId="{1908B137-D354-4FEF-A9D8-C01A195F18AC}" destId="{2FC9A4BF-51B8-4B6B-AFBC-CC52FED34726}" srcOrd="0" destOrd="0" presId="urn:microsoft.com/office/officeart/2005/8/layout/radial5"/>
    <dgm:cxn modelId="{C9583112-DC3B-4C6A-AA8E-12F5011BA165}" type="presParOf" srcId="{151775CD-E873-48B6-8F94-1391CC8664D6}" destId="{BB632833-282B-4A3F-B5D8-45EA9E48EBFF}" srcOrd="6" destOrd="0" presId="urn:microsoft.com/office/officeart/2005/8/layout/radial5"/>
    <dgm:cxn modelId="{7C25A668-7F11-4A1C-B2C6-A76885E45B75}" type="presParOf" srcId="{151775CD-E873-48B6-8F94-1391CC8664D6}" destId="{BF631E6D-5390-4640-A93C-8927DCC12891}" srcOrd="7" destOrd="0" presId="urn:microsoft.com/office/officeart/2005/8/layout/radial5"/>
    <dgm:cxn modelId="{898C7CBB-8795-4CBF-9328-4B522B00BD1A}" type="presParOf" srcId="{BF631E6D-5390-4640-A93C-8927DCC12891}" destId="{D7EDC5D1-74E8-4C74-A1A5-C318426140DE}" srcOrd="0" destOrd="0" presId="urn:microsoft.com/office/officeart/2005/8/layout/radial5"/>
    <dgm:cxn modelId="{B389F5DA-65FC-4DB3-AAAF-A22F9FBEAC7F}" type="presParOf" srcId="{151775CD-E873-48B6-8F94-1391CC8664D6}" destId="{2DC62C02-D0CA-413A-B59A-1B6951611A14}" srcOrd="8" destOrd="0" presId="urn:microsoft.com/office/officeart/2005/8/layout/radial5"/>
    <dgm:cxn modelId="{26B708FA-37AF-41D1-82FC-B9B223435EED}" type="presParOf" srcId="{151775CD-E873-48B6-8F94-1391CC8664D6}" destId="{C0EBD06D-7517-439E-89C1-F55D5906D7FF}" srcOrd="9" destOrd="0" presId="urn:microsoft.com/office/officeart/2005/8/layout/radial5"/>
    <dgm:cxn modelId="{0E48EDE4-C120-467A-B8A3-ED7040B93A27}" type="presParOf" srcId="{C0EBD06D-7517-439E-89C1-F55D5906D7FF}" destId="{A8F94AD1-2225-431F-8AAC-99F0E70045A7}" srcOrd="0" destOrd="0" presId="urn:microsoft.com/office/officeart/2005/8/layout/radial5"/>
    <dgm:cxn modelId="{BC8ABF26-54A7-4798-B526-E5F1DB8DF16D}" type="presParOf" srcId="{151775CD-E873-48B6-8F94-1391CC8664D6}" destId="{AB73AC3E-533C-4775-8633-983197E231BC}" srcOrd="10" destOrd="0" presId="urn:microsoft.com/office/officeart/2005/8/layout/radial5"/>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9B454B6-D466-475A-AE3C-A7906C457DD3}"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it-IT"/>
        </a:p>
      </dgm:t>
    </dgm:pt>
    <dgm:pt modelId="{02B297A9-0E23-48D4-8F40-CF0BB2083809}">
      <dgm:prSet phldrT="[Testo]" custT="1"/>
      <dgm:spPr>
        <a:solidFill>
          <a:srgbClr val="FFFF00">
            <a:alpha val="90000"/>
          </a:srgbClr>
        </a:solidFill>
      </dgm:spPr>
      <dgm:t>
        <a:bodyPr/>
        <a:lstStyle/>
        <a:p>
          <a:r>
            <a:rPr lang="it-IT" sz="2000" dirty="0">
              <a:solidFill>
                <a:schemeClr val="accent2">
                  <a:lumMod val="50000"/>
                </a:schemeClr>
              </a:solidFill>
            </a:rPr>
            <a:t>SALUTE / BENESSERE </a:t>
          </a:r>
        </a:p>
        <a:p>
          <a:r>
            <a:rPr lang="it-IT" sz="2000" dirty="0">
              <a:solidFill>
                <a:schemeClr val="accent2">
                  <a:lumMod val="50000"/>
                </a:schemeClr>
              </a:solidFill>
            </a:rPr>
            <a:t>O</a:t>
          </a:r>
        </a:p>
        <a:p>
          <a:r>
            <a:rPr lang="it-IT" sz="2000" dirty="0">
              <a:solidFill>
                <a:schemeClr val="accent2">
                  <a:lumMod val="50000"/>
                </a:schemeClr>
              </a:solidFill>
            </a:rPr>
            <a:t>DISORDINI/MALATTIE </a:t>
          </a:r>
        </a:p>
      </dgm:t>
    </dgm:pt>
    <dgm:pt modelId="{234C70A3-3DF0-4946-8487-33F0F72BF6B1}" type="parTrans" cxnId="{045DBE11-FCC8-4528-909F-00D6A3EA80E1}">
      <dgm:prSet/>
      <dgm:spPr/>
      <dgm:t>
        <a:bodyPr/>
        <a:lstStyle/>
        <a:p>
          <a:endParaRPr lang="it-IT"/>
        </a:p>
      </dgm:t>
    </dgm:pt>
    <dgm:pt modelId="{FCE98692-38F4-45B5-AB8C-5F0262A0E249}" type="sibTrans" cxnId="{045DBE11-FCC8-4528-909F-00D6A3EA80E1}">
      <dgm:prSet/>
      <dgm:spPr/>
      <dgm:t>
        <a:bodyPr/>
        <a:lstStyle/>
        <a:p>
          <a:endParaRPr lang="it-IT"/>
        </a:p>
      </dgm:t>
    </dgm:pt>
    <dgm:pt modelId="{77943C7B-2841-47C3-A489-A1C3E487DE72}">
      <dgm:prSet phldrT="[Testo]"/>
      <dgm:spPr>
        <a:solidFill>
          <a:srgbClr val="00A249"/>
        </a:solidFill>
      </dgm:spPr>
      <dgm:t>
        <a:bodyPr/>
        <a:lstStyle/>
        <a:p>
          <a:r>
            <a:rPr lang="it-IT" dirty="0"/>
            <a:t>Fattori personali </a:t>
          </a:r>
        </a:p>
        <a:p>
          <a:r>
            <a:rPr lang="it-IT" dirty="0"/>
            <a:t>e </a:t>
          </a:r>
        </a:p>
        <a:p>
          <a:r>
            <a:rPr lang="it-IT" dirty="0"/>
            <a:t>ambientali</a:t>
          </a:r>
        </a:p>
      </dgm:t>
    </dgm:pt>
    <dgm:pt modelId="{A05ED253-6ECC-45ED-BCB3-2169FF788110}" type="parTrans" cxnId="{6EA49EDE-5174-43E5-990F-23220C77741A}">
      <dgm:prSet/>
      <dgm:spPr/>
      <dgm:t>
        <a:bodyPr/>
        <a:lstStyle/>
        <a:p>
          <a:endParaRPr lang="it-IT"/>
        </a:p>
      </dgm:t>
    </dgm:pt>
    <dgm:pt modelId="{9AF76E01-8261-4978-AC25-55BC5C4A3B5B}" type="sibTrans" cxnId="{6EA49EDE-5174-43E5-990F-23220C77741A}">
      <dgm:prSet/>
      <dgm:spPr/>
      <dgm:t>
        <a:bodyPr/>
        <a:lstStyle/>
        <a:p>
          <a:endParaRPr lang="it-IT"/>
        </a:p>
      </dgm:t>
    </dgm:pt>
    <dgm:pt modelId="{6D2149D6-E426-446D-B4B3-C71DAEDEA829}">
      <dgm:prSet phldrT="[Testo]"/>
      <dgm:spPr>
        <a:solidFill>
          <a:srgbClr val="2E20E8"/>
        </a:solidFill>
      </dgm:spPr>
      <dgm:t>
        <a:bodyPr/>
        <a:lstStyle/>
        <a:p>
          <a:r>
            <a:rPr lang="it-IT" dirty="0"/>
            <a:t>Menomazioni delle strutture e </a:t>
          </a:r>
        </a:p>
        <a:p>
          <a:r>
            <a:rPr lang="it-IT" dirty="0"/>
            <a:t>delle funzioni</a:t>
          </a:r>
        </a:p>
      </dgm:t>
    </dgm:pt>
    <dgm:pt modelId="{C64DFAFA-D473-401D-9742-3C7A437F1714}" type="sibTrans" cxnId="{3E09043A-7214-42E0-AD9C-8D8A8F0E8A52}">
      <dgm:prSet/>
      <dgm:spPr/>
      <dgm:t>
        <a:bodyPr/>
        <a:lstStyle/>
        <a:p>
          <a:endParaRPr lang="it-IT"/>
        </a:p>
      </dgm:t>
    </dgm:pt>
    <dgm:pt modelId="{F76905A4-A46A-4FA9-A940-53D879E1F39E}" type="parTrans" cxnId="{3E09043A-7214-42E0-AD9C-8D8A8F0E8A52}">
      <dgm:prSet/>
      <dgm:spPr/>
      <dgm:t>
        <a:bodyPr/>
        <a:lstStyle/>
        <a:p>
          <a:endParaRPr lang="it-IT"/>
        </a:p>
      </dgm:t>
    </dgm:pt>
    <dgm:pt modelId="{F39996B8-F36B-4A90-8243-F16FD3404307}">
      <dgm:prSet phldrT="[Testo]" custT="1"/>
      <dgm:spPr>
        <a:solidFill>
          <a:srgbClr val="FFFF00">
            <a:alpha val="90000"/>
          </a:srgbClr>
        </a:solidFill>
        <a:ln>
          <a:solidFill>
            <a:srgbClr val="FFFF00">
              <a:alpha val="90000"/>
            </a:srgbClr>
          </a:solidFill>
        </a:ln>
      </dgm:spPr>
      <dgm:t>
        <a:bodyPr/>
        <a:lstStyle/>
        <a:p>
          <a:endParaRPr lang="it-IT" sz="1200" dirty="0"/>
        </a:p>
      </dgm:t>
    </dgm:pt>
    <dgm:pt modelId="{4B037D70-1B86-4967-8D05-8189CCF37148}" type="sibTrans" cxnId="{39E1C545-A782-4D06-8987-45FBFDEFA80A}">
      <dgm:prSet/>
      <dgm:spPr/>
      <dgm:t>
        <a:bodyPr/>
        <a:lstStyle/>
        <a:p>
          <a:endParaRPr lang="it-IT"/>
        </a:p>
      </dgm:t>
    </dgm:pt>
    <dgm:pt modelId="{D18185FF-EE56-46A7-9D3B-CB2AEA3023BB}" type="parTrans" cxnId="{39E1C545-A782-4D06-8987-45FBFDEFA80A}">
      <dgm:prSet/>
      <dgm:spPr/>
      <dgm:t>
        <a:bodyPr/>
        <a:lstStyle/>
        <a:p>
          <a:endParaRPr lang="it-IT"/>
        </a:p>
      </dgm:t>
    </dgm:pt>
    <dgm:pt modelId="{DC14304D-0245-42C1-98E9-C622F414D48B}" type="pres">
      <dgm:prSet presAssocID="{A9B454B6-D466-475A-AE3C-A7906C457DD3}" presName="outerComposite" presStyleCnt="0">
        <dgm:presLayoutVars>
          <dgm:chMax val="2"/>
          <dgm:animLvl val="lvl"/>
          <dgm:resizeHandles val="exact"/>
        </dgm:presLayoutVars>
      </dgm:prSet>
      <dgm:spPr/>
    </dgm:pt>
    <dgm:pt modelId="{48F78E22-6357-4F0E-972D-2695E36DDDB4}" type="pres">
      <dgm:prSet presAssocID="{A9B454B6-D466-475A-AE3C-A7906C457DD3}" presName="dummyMaxCanvas" presStyleCnt="0"/>
      <dgm:spPr/>
    </dgm:pt>
    <dgm:pt modelId="{3C9486FC-A737-4D4A-BF68-748544527EAA}" type="pres">
      <dgm:prSet presAssocID="{A9B454B6-D466-475A-AE3C-A7906C457DD3}" presName="parentComposite" presStyleCnt="0"/>
      <dgm:spPr/>
    </dgm:pt>
    <dgm:pt modelId="{721F7EEC-032F-4534-A258-AA59D74C9043}" type="pres">
      <dgm:prSet presAssocID="{A9B454B6-D466-475A-AE3C-A7906C457DD3}" presName="parent1" presStyleLbl="alignAccFollowNode1" presStyleIdx="0" presStyleCnt="4" custScaleX="266673" custScaleY="147030" custLinFactNeighborX="1904" custLinFactNeighborY="-27150">
        <dgm:presLayoutVars>
          <dgm:chMax val="4"/>
        </dgm:presLayoutVars>
      </dgm:prSet>
      <dgm:spPr/>
    </dgm:pt>
    <dgm:pt modelId="{A12B2841-A54C-42D0-9FDA-5BDB6669488F}" type="pres">
      <dgm:prSet presAssocID="{A9B454B6-D466-475A-AE3C-A7906C457DD3}" presName="parent2" presStyleLbl="alignAccFollowNode1" presStyleIdx="1" presStyleCnt="4" custFlipHor="1" custScaleX="35898" custLinFactNeighborX="-41521" custLinFactNeighborY="-32908">
        <dgm:presLayoutVars>
          <dgm:chMax val="4"/>
        </dgm:presLayoutVars>
      </dgm:prSet>
      <dgm:spPr/>
    </dgm:pt>
    <dgm:pt modelId="{DB5C11AF-5F90-4C4F-9CBD-42911A6B9A3E}" type="pres">
      <dgm:prSet presAssocID="{A9B454B6-D466-475A-AE3C-A7906C457DD3}" presName="childrenComposite" presStyleCnt="0"/>
      <dgm:spPr/>
    </dgm:pt>
    <dgm:pt modelId="{68CEB15F-B7B8-4AD6-95BB-1E40B58F8C78}" type="pres">
      <dgm:prSet presAssocID="{A9B454B6-D466-475A-AE3C-A7906C457DD3}" presName="dummyMaxCanvas_ChildArea" presStyleCnt="0"/>
      <dgm:spPr/>
    </dgm:pt>
    <dgm:pt modelId="{FA797376-7D40-4DED-A4A2-E4A7568A26C8}" type="pres">
      <dgm:prSet presAssocID="{A9B454B6-D466-475A-AE3C-A7906C457DD3}" presName="fulcrum" presStyleLbl="alignAccFollowNode1" presStyleIdx="2" presStyleCnt="4"/>
      <dgm:spPr/>
    </dgm:pt>
    <dgm:pt modelId="{7B435444-929B-4AE0-BFDA-C4A8D5294A81}" type="pres">
      <dgm:prSet presAssocID="{A9B454B6-D466-475A-AE3C-A7906C457DD3}" presName="balance_11" presStyleLbl="alignAccFollowNode1" presStyleIdx="3" presStyleCnt="4">
        <dgm:presLayoutVars>
          <dgm:bulletEnabled val="1"/>
        </dgm:presLayoutVars>
      </dgm:prSet>
      <dgm:spPr/>
    </dgm:pt>
    <dgm:pt modelId="{AD5DA1B9-0BE7-40FE-8D2C-8C82393A82D5}" type="pres">
      <dgm:prSet presAssocID="{A9B454B6-D466-475A-AE3C-A7906C457DD3}" presName="left_11_1" presStyleLbl="node1" presStyleIdx="0" presStyleCnt="2" custScaleX="125404" custScaleY="107883">
        <dgm:presLayoutVars>
          <dgm:bulletEnabled val="1"/>
        </dgm:presLayoutVars>
      </dgm:prSet>
      <dgm:spPr/>
    </dgm:pt>
    <dgm:pt modelId="{00A138EF-1177-4D0E-81A6-5370098E0A3B}" type="pres">
      <dgm:prSet presAssocID="{A9B454B6-D466-475A-AE3C-A7906C457DD3}" presName="right_11_1" presStyleLbl="node1" presStyleIdx="1" presStyleCnt="2" custScaleX="130334" custScaleY="107883">
        <dgm:presLayoutVars>
          <dgm:bulletEnabled val="1"/>
        </dgm:presLayoutVars>
      </dgm:prSet>
      <dgm:spPr/>
    </dgm:pt>
  </dgm:ptLst>
  <dgm:cxnLst>
    <dgm:cxn modelId="{045DBE11-FCC8-4528-909F-00D6A3EA80E1}" srcId="{A9B454B6-D466-475A-AE3C-A7906C457DD3}" destId="{02B297A9-0E23-48D4-8F40-CF0BB2083809}" srcOrd="0" destOrd="0" parTransId="{234C70A3-3DF0-4946-8487-33F0F72BF6B1}" sibTransId="{FCE98692-38F4-45B5-AB8C-5F0262A0E249}"/>
    <dgm:cxn modelId="{3E09043A-7214-42E0-AD9C-8D8A8F0E8A52}" srcId="{02B297A9-0E23-48D4-8F40-CF0BB2083809}" destId="{6D2149D6-E426-446D-B4B3-C71DAEDEA829}" srcOrd="0" destOrd="0" parTransId="{F76905A4-A46A-4FA9-A940-53D879E1F39E}" sibTransId="{C64DFAFA-D473-401D-9742-3C7A437F1714}"/>
    <dgm:cxn modelId="{39E1C545-A782-4D06-8987-45FBFDEFA80A}" srcId="{A9B454B6-D466-475A-AE3C-A7906C457DD3}" destId="{F39996B8-F36B-4A90-8243-F16FD3404307}" srcOrd="1" destOrd="0" parTransId="{D18185FF-EE56-46A7-9D3B-CB2AEA3023BB}" sibTransId="{4B037D70-1B86-4967-8D05-8189CCF37148}"/>
    <dgm:cxn modelId="{60907E4E-427D-45C5-8DDE-E4D20AD36359}" type="presOf" srcId="{6D2149D6-E426-446D-B4B3-C71DAEDEA829}" destId="{AD5DA1B9-0BE7-40FE-8D2C-8C82393A82D5}" srcOrd="0" destOrd="0" presId="urn:microsoft.com/office/officeart/2005/8/layout/balance1"/>
    <dgm:cxn modelId="{CA0E0856-3591-4423-8042-E2032C2847DF}" type="presOf" srcId="{77943C7B-2841-47C3-A489-A1C3E487DE72}" destId="{00A138EF-1177-4D0E-81A6-5370098E0A3B}" srcOrd="0" destOrd="0" presId="urn:microsoft.com/office/officeart/2005/8/layout/balance1"/>
    <dgm:cxn modelId="{AEFCA2BD-B101-4B17-937D-E512B42FCD86}" type="presOf" srcId="{A9B454B6-D466-475A-AE3C-A7906C457DD3}" destId="{DC14304D-0245-42C1-98E9-C622F414D48B}" srcOrd="0" destOrd="0" presId="urn:microsoft.com/office/officeart/2005/8/layout/balance1"/>
    <dgm:cxn modelId="{1026F5D5-6BEC-4C84-B634-EA003F8157D9}" type="presOf" srcId="{02B297A9-0E23-48D4-8F40-CF0BB2083809}" destId="{721F7EEC-032F-4534-A258-AA59D74C9043}" srcOrd="0" destOrd="0" presId="urn:microsoft.com/office/officeart/2005/8/layout/balance1"/>
    <dgm:cxn modelId="{6EA49EDE-5174-43E5-990F-23220C77741A}" srcId="{F39996B8-F36B-4A90-8243-F16FD3404307}" destId="{77943C7B-2841-47C3-A489-A1C3E487DE72}" srcOrd="0" destOrd="0" parTransId="{A05ED253-6ECC-45ED-BCB3-2169FF788110}" sibTransId="{9AF76E01-8261-4978-AC25-55BC5C4A3B5B}"/>
    <dgm:cxn modelId="{F0EB83DF-AFA0-4A2F-8C5B-B1600BE05E1F}" type="presOf" srcId="{F39996B8-F36B-4A90-8243-F16FD3404307}" destId="{A12B2841-A54C-42D0-9FDA-5BDB6669488F}" srcOrd="0" destOrd="0" presId="urn:microsoft.com/office/officeart/2005/8/layout/balance1"/>
    <dgm:cxn modelId="{D0A2694D-D53C-4880-8F89-99839861C884}" type="presParOf" srcId="{DC14304D-0245-42C1-98E9-C622F414D48B}" destId="{48F78E22-6357-4F0E-972D-2695E36DDDB4}" srcOrd="0" destOrd="0" presId="urn:microsoft.com/office/officeart/2005/8/layout/balance1"/>
    <dgm:cxn modelId="{783A9C68-4355-47CB-ABDA-F4EA5A9B02B1}" type="presParOf" srcId="{DC14304D-0245-42C1-98E9-C622F414D48B}" destId="{3C9486FC-A737-4D4A-BF68-748544527EAA}" srcOrd="1" destOrd="0" presId="urn:microsoft.com/office/officeart/2005/8/layout/balance1"/>
    <dgm:cxn modelId="{9C3F0199-7954-4CB0-AE28-9185DF886125}" type="presParOf" srcId="{3C9486FC-A737-4D4A-BF68-748544527EAA}" destId="{721F7EEC-032F-4534-A258-AA59D74C9043}" srcOrd="0" destOrd="0" presId="urn:microsoft.com/office/officeart/2005/8/layout/balance1"/>
    <dgm:cxn modelId="{60325AEA-4096-496F-9B97-92251729ACA4}" type="presParOf" srcId="{3C9486FC-A737-4D4A-BF68-748544527EAA}" destId="{A12B2841-A54C-42D0-9FDA-5BDB6669488F}" srcOrd="1" destOrd="0" presId="urn:microsoft.com/office/officeart/2005/8/layout/balance1"/>
    <dgm:cxn modelId="{30649025-5318-4F37-81D5-F46E41114073}" type="presParOf" srcId="{DC14304D-0245-42C1-98E9-C622F414D48B}" destId="{DB5C11AF-5F90-4C4F-9CBD-42911A6B9A3E}" srcOrd="2" destOrd="0" presId="urn:microsoft.com/office/officeart/2005/8/layout/balance1"/>
    <dgm:cxn modelId="{197002DB-8EE2-45FE-8072-CA82F0CF245A}" type="presParOf" srcId="{DB5C11AF-5F90-4C4F-9CBD-42911A6B9A3E}" destId="{68CEB15F-B7B8-4AD6-95BB-1E40B58F8C78}" srcOrd="0" destOrd="0" presId="urn:microsoft.com/office/officeart/2005/8/layout/balance1"/>
    <dgm:cxn modelId="{F251E1A9-6487-4677-8A1D-BA0DA8B9AA41}" type="presParOf" srcId="{DB5C11AF-5F90-4C4F-9CBD-42911A6B9A3E}" destId="{FA797376-7D40-4DED-A4A2-E4A7568A26C8}" srcOrd="1" destOrd="0" presId="urn:microsoft.com/office/officeart/2005/8/layout/balance1"/>
    <dgm:cxn modelId="{9B7952A6-977F-43BE-B719-8AF3AF2DA466}" type="presParOf" srcId="{DB5C11AF-5F90-4C4F-9CBD-42911A6B9A3E}" destId="{7B435444-929B-4AE0-BFDA-C4A8D5294A81}" srcOrd="2" destOrd="0" presId="urn:microsoft.com/office/officeart/2005/8/layout/balance1"/>
    <dgm:cxn modelId="{0C2A1C68-49CB-4C4B-8FDA-E2AB69A88DD2}" type="presParOf" srcId="{DB5C11AF-5F90-4C4F-9CBD-42911A6B9A3E}" destId="{AD5DA1B9-0BE7-40FE-8D2C-8C82393A82D5}" srcOrd="3" destOrd="0" presId="urn:microsoft.com/office/officeart/2005/8/layout/balance1"/>
    <dgm:cxn modelId="{9CCF8F4F-5591-4541-A97D-6D0A44D4D729}" type="presParOf" srcId="{DB5C11AF-5F90-4C4F-9CBD-42911A6B9A3E}" destId="{00A138EF-1177-4D0E-81A6-5370098E0A3B}" srcOrd="4"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0CDCA0-1BE2-4094-A680-52896D1EF9F2}" type="doc">
      <dgm:prSet loTypeId="urn:microsoft.com/office/officeart/2005/8/layout/gear1" loCatId="relationship" qsTypeId="urn:microsoft.com/office/officeart/2005/8/quickstyle/simple1" qsCatId="simple" csTypeId="urn:microsoft.com/office/officeart/2005/8/colors/accent1_2" csCatId="accent1" phldr="1"/>
      <dgm:spPr/>
    </dgm:pt>
    <dgm:pt modelId="{A793FCD1-A791-478B-B57D-608293001BDD}">
      <dgm:prSet phldrT="[Testo]"/>
      <dgm:spPr>
        <a:solidFill>
          <a:schemeClr val="accent6">
            <a:lumMod val="60000"/>
            <a:lumOff val="40000"/>
          </a:schemeClr>
        </a:solidFill>
      </dgm:spPr>
      <dgm:t>
        <a:bodyPr/>
        <a:lstStyle/>
        <a:p>
          <a:r>
            <a:rPr lang="it-IT" dirty="0">
              <a:solidFill>
                <a:srgbClr val="FFFF00"/>
              </a:solidFill>
            </a:rPr>
            <a:t>CONTESTO IN CUI VIVE</a:t>
          </a:r>
        </a:p>
      </dgm:t>
    </dgm:pt>
    <dgm:pt modelId="{4A637BC7-D761-4D42-99DC-305C63580431}" type="parTrans" cxnId="{7CAF205B-FC18-4316-B33D-7542BD671C4D}">
      <dgm:prSet/>
      <dgm:spPr/>
      <dgm:t>
        <a:bodyPr/>
        <a:lstStyle/>
        <a:p>
          <a:endParaRPr lang="it-IT"/>
        </a:p>
      </dgm:t>
    </dgm:pt>
    <dgm:pt modelId="{108BE605-E9BD-40A1-AB92-7E4954AB63EC}" type="sibTrans" cxnId="{7CAF205B-FC18-4316-B33D-7542BD671C4D}">
      <dgm:prSet/>
      <dgm:spPr/>
      <dgm:t>
        <a:bodyPr/>
        <a:lstStyle/>
        <a:p>
          <a:endParaRPr lang="it-IT"/>
        </a:p>
      </dgm:t>
    </dgm:pt>
    <dgm:pt modelId="{3F9D6B62-6746-4728-B6AA-B58CF8C2EC1A}">
      <dgm:prSet phldrT="[Testo]"/>
      <dgm:spPr>
        <a:solidFill>
          <a:schemeClr val="accent6">
            <a:lumMod val="60000"/>
            <a:lumOff val="40000"/>
          </a:schemeClr>
        </a:solidFill>
      </dgm:spPr>
      <dgm:t>
        <a:bodyPr/>
        <a:lstStyle/>
        <a:p>
          <a:r>
            <a:rPr lang="it-IT" dirty="0">
              <a:solidFill>
                <a:srgbClr val="FFFF00"/>
              </a:solidFill>
            </a:rPr>
            <a:t>FATTPORI PERSONALI</a:t>
          </a:r>
        </a:p>
      </dgm:t>
    </dgm:pt>
    <dgm:pt modelId="{CFFA7E19-20E2-4129-8726-1BB5468F5B68}" type="parTrans" cxnId="{7974AA03-ADFB-4D59-B829-439E4DC569A7}">
      <dgm:prSet/>
      <dgm:spPr/>
      <dgm:t>
        <a:bodyPr/>
        <a:lstStyle/>
        <a:p>
          <a:endParaRPr lang="it-IT"/>
        </a:p>
      </dgm:t>
    </dgm:pt>
    <dgm:pt modelId="{E9F4C845-7CB2-4870-8D0F-9AD55D036836}" type="sibTrans" cxnId="{7974AA03-ADFB-4D59-B829-439E4DC569A7}">
      <dgm:prSet/>
      <dgm:spPr/>
      <dgm:t>
        <a:bodyPr/>
        <a:lstStyle/>
        <a:p>
          <a:endParaRPr lang="it-IT"/>
        </a:p>
      </dgm:t>
    </dgm:pt>
    <dgm:pt modelId="{D854AC39-B9F3-4E0B-80CC-8997F94AAA44}">
      <dgm:prSet phldrT="[Testo]"/>
      <dgm:spPr>
        <a:solidFill>
          <a:schemeClr val="accent6">
            <a:lumMod val="60000"/>
            <a:lumOff val="40000"/>
          </a:schemeClr>
        </a:solidFill>
      </dgm:spPr>
      <dgm:t>
        <a:bodyPr/>
        <a:lstStyle/>
        <a:p>
          <a:r>
            <a:rPr lang="it-IT" dirty="0">
              <a:solidFill>
                <a:srgbClr val="FFFF00"/>
              </a:solidFill>
            </a:rPr>
            <a:t>CORPO</a:t>
          </a:r>
        </a:p>
      </dgm:t>
    </dgm:pt>
    <dgm:pt modelId="{BDAEBA5E-0E42-4C7E-B087-5C319E968D1B}" type="parTrans" cxnId="{3A6E1848-E5E5-4C7B-AB3C-D8E4829C9680}">
      <dgm:prSet/>
      <dgm:spPr/>
      <dgm:t>
        <a:bodyPr/>
        <a:lstStyle/>
        <a:p>
          <a:endParaRPr lang="it-IT"/>
        </a:p>
      </dgm:t>
    </dgm:pt>
    <dgm:pt modelId="{1823855E-B7D1-44F1-ABEA-E0D72455CDD2}" type="sibTrans" cxnId="{3A6E1848-E5E5-4C7B-AB3C-D8E4829C9680}">
      <dgm:prSet/>
      <dgm:spPr/>
      <dgm:t>
        <a:bodyPr/>
        <a:lstStyle/>
        <a:p>
          <a:endParaRPr lang="it-IT"/>
        </a:p>
      </dgm:t>
    </dgm:pt>
    <dgm:pt modelId="{E5228491-9992-4948-B922-2418B730BFB1}" type="pres">
      <dgm:prSet presAssocID="{AC0CDCA0-1BE2-4094-A680-52896D1EF9F2}" presName="composite" presStyleCnt="0">
        <dgm:presLayoutVars>
          <dgm:chMax val="3"/>
          <dgm:animLvl val="lvl"/>
          <dgm:resizeHandles val="exact"/>
        </dgm:presLayoutVars>
      </dgm:prSet>
      <dgm:spPr/>
    </dgm:pt>
    <dgm:pt modelId="{328E38BC-B2E7-4E88-9D78-F9D46C6A3064}" type="pres">
      <dgm:prSet presAssocID="{A793FCD1-A791-478B-B57D-608293001BDD}" presName="gear1" presStyleLbl="node1" presStyleIdx="0" presStyleCnt="3">
        <dgm:presLayoutVars>
          <dgm:chMax val="1"/>
          <dgm:bulletEnabled val="1"/>
        </dgm:presLayoutVars>
      </dgm:prSet>
      <dgm:spPr/>
    </dgm:pt>
    <dgm:pt modelId="{48297CD6-C4C9-4D82-B43E-33B992B96FAA}" type="pres">
      <dgm:prSet presAssocID="{A793FCD1-A791-478B-B57D-608293001BDD}" presName="gear1srcNode" presStyleLbl="node1" presStyleIdx="0" presStyleCnt="3"/>
      <dgm:spPr/>
    </dgm:pt>
    <dgm:pt modelId="{E85C1486-2D00-4E92-87E6-08CFA0B79053}" type="pres">
      <dgm:prSet presAssocID="{A793FCD1-A791-478B-B57D-608293001BDD}" presName="gear1dstNode" presStyleLbl="node1" presStyleIdx="0" presStyleCnt="3"/>
      <dgm:spPr/>
    </dgm:pt>
    <dgm:pt modelId="{1CA8C7CC-7525-40A9-B64D-5480BAAA5C29}" type="pres">
      <dgm:prSet presAssocID="{3F9D6B62-6746-4728-B6AA-B58CF8C2EC1A}" presName="gear2" presStyleLbl="node1" presStyleIdx="1" presStyleCnt="3" custScaleX="161800" custScaleY="145051" custLinFactNeighborX="-28011" custLinFactNeighborY="17217">
        <dgm:presLayoutVars>
          <dgm:chMax val="1"/>
          <dgm:bulletEnabled val="1"/>
        </dgm:presLayoutVars>
      </dgm:prSet>
      <dgm:spPr/>
    </dgm:pt>
    <dgm:pt modelId="{988D5825-7C6A-42F1-9D22-CC200F79B816}" type="pres">
      <dgm:prSet presAssocID="{3F9D6B62-6746-4728-B6AA-B58CF8C2EC1A}" presName="gear2srcNode" presStyleLbl="node1" presStyleIdx="1" presStyleCnt="3"/>
      <dgm:spPr/>
    </dgm:pt>
    <dgm:pt modelId="{FB9F6DB2-16AA-4CF8-BA39-33D40E098DBA}" type="pres">
      <dgm:prSet presAssocID="{3F9D6B62-6746-4728-B6AA-B58CF8C2EC1A}" presName="gear2dstNode" presStyleLbl="node1" presStyleIdx="1" presStyleCnt="3"/>
      <dgm:spPr/>
    </dgm:pt>
    <dgm:pt modelId="{6408E838-2BCC-45F1-9665-C4E1E0305D01}" type="pres">
      <dgm:prSet presAssocID="{D854AC39-B9F3-4E0B-80CC-8997F94AAA44}" presName="gear3" presStyleLbl="node1" presStyleIdx="2" presStyleCnt="3" custScaleX="143756" custScaleY="146015"/>
      <dgm:spPr/>
    </dgm:pt>
    <dgm:pt modelId="{87ED8833-CAC0-49AA-AE2B-FEC9976E9D77}" type="pres">
      <dgm:prSet presAssocID="{D854AC39-B9F3-4E0B-80CC-8997F94AAA44}" presName="gear3tx" presStyleLbl="node1" presStyleIdx="2" presStyleCnt="3">
        <dgm:presLayoutVars>
          <dgm:chMax val="1"/>
          <dgm:bulletEnabled val="1"/>
        </dgm:presLayoutVars>
      </dgm:prSet>
      <dgm:spPr/>
    </dgm:pt>
    <dgm:pt modelId="{6928A6D6-E7CE-45D7-A1A7-EBD6B71902D2}" type="pres">
      <dgm:prSet presAssocID="{D854AC39-B9F3-4E0B-80CC-8997F94AAA44}" presName="gear3srcNode" presStyleLbl="node1" presStyleIdx="2" presStyleCnt="3"/>
      <dgm:spPr/>
    </dgm:pt>
    <dgm:pt modelId="{E8DE7B41-6242-41D7-BEB0-E25B9DED9329}" type="pres">
      <dgm:prSet presAssocID="{D854AC39-B9F3-4E0B-80CC-8997F94AAA44}" presName="gear3dstNode" presStyleLbl="node1" presStyleIdx="2" presStyleCnt="3"/>
      <dgm:spPr/>
    </dgm:pt>
    <dgm:pt modelId="{3A9253E1-49E4-4244-B085-4EFF466EAF16}" type="pres">
      <dgm:prSet presAssocID="{108BE605-E9BD-40A1-AB92-7E4954AB63EC}" presName="connector1" presStyleLbl="sibTrans2D1" presStyleIdx="0" presStyleCnt="3"/>
      <dgm:spPr/>
    </dgm:pt>
    <dgm:pt modelId="{8A659E58-D2F9-4CC4-806E-D9AEF2DFB576}" type="pres">
      <dgm:prSet presAssocID="{E9F4C845-7CB2-4870-8D0F-9AD55D036836}" presName="connector2" presStyleLbl="sibTrans2D1" presStyleIdx="1" presStyleCnt="3" custLinFactNeighborX="-36519" custLinFactNeighborY="5082"/>
      <dgm:spPr/>
    </dgm:pt>
    <dgm:pt modelId="{D35E41D2-9847-423D-AD3A-DBC2F772BACB}" type="pres">
      <dgm:prSet presAssocID="{1823855E-B7D1-44F1-ABEA-E0D72455CDD2}" presName="connector3" presStyleLbl="sibTrans2D1" presStyleIdx="2" presStyleCnt="3" custLinFactNeighborX="-16729" custLinFactNeighborY="-2617"/>
      <dgm:spPr/>
    </dgm:pt>
  </dgm:ptLst>
  <dgm:cxnLst>
    <dgm:cxn modelId="{7974AA03-ADFB-4D59-B829-439E4DC569A7}" srcId="{AC0CDCA0-1BE2-4094-A680-52896D1EF9F2}" destId="{3F9D6B62-6746-4728-B6AA-B58CF8C2EC1A}" srcOrd="1" destOrd="0" parTransId="{CFFA7E19-20E2-4129-8726-1BB5468F5B68}" sibTransId="{E9F4C845-7CB2-4870-8D0F-9AD55D036836}"/>
    <dgm:cxn modelId="{708A2F1B-68D8-48E2-9631-EFC1EC99B1AE}" type="presOf" srcId="{1823855E-B7D1-44F1-ABEA-E0D72455CDD2}" destId="{D35E41D2-9847-423D-AD3A-DBC2F772BACB}" srcOrd="0" destOrd="0" presId="urn:microsoft.com/office/officeart/2005/8/layout/gear1"/>
    <dgm:cxn modelId="{9DCE5127-D74B-4A19-83B7-553B22F762E0}" type="presOf" srcId="{A793FCD1-A791-478B-B57D-608293001BDD}" destId="{48297CD6-C4C9-4D82-B43E-33B992B96FAA}" srcOrd="1" destOrd="0" presId="urn:microsoft.com/office/officeart/2005/8/layout/gear1"/>
    <dgm:cxn modelId="{F023633C-7684-4154-B50C-7B3D3CEF8E37}" type="presOf" srcId="{E9F4C845-7CB2-4870-8D0F-9AD55D036836}" destId="{8A659E58-D2F9-4CC4-806E-D9AEF2DFB576}" srcOrd="0" destOrd="0" presId="urn:microsoft.com/office/officeart/2005/8/layout/gear1"/>
    <dgm:cxn modelId="{7CAF205B-FC18-4316-B33D-7542BD671C4D}" srcId="{AC0CDCA0-1BE2-4094-A680-52896D1EF9F2}" destId="{A793FCD1-A791-478B-B57D-608293001BDD}" srcOrd="0" destOrd="0" parTransId="{4A637BC7-D761-4D42-99DC-305C63580431}" sibTransId="{108BE605-E9BD-40A1-AB92-7E4954AB63EC}"/>
    <dgm:cxn modelId="{3A6E1848-E5E5-4C7B-AB3C-D8E4829C9680}" srcId="{AC0CDCA0-1BE2-4094-A680-52896D1EF9F2}" destId="{D854AC39-B9F3-4E0B-80CC-8997F94AAA44}" srcOrd="2" destOrd="0" parTransId="{BDAEBA5E-0E42-4C7E-B087-5C319E968D1B}" sibTransId="{1823855E-B7D1-44F1-ABEA-E0D72455CDD2}"/>
    <dgm:cxn modelId="{E8F1B368-D7AE-4A22-B627-1ED51812E31B}" type="presOf" srcId="{AC0CDCA0-1BE2-4094-A680-52896D1EF9F2}" destId="{E5228491-9992-4948-B922-2418B730BFB1}" srcOrd="0" destOrd="0" presId="urn:microsoft.com/office/officeart/2005/8/layout/gear1"/>
    <dgm:cxn modelId="{87825D6F-4AC1-47BC-A8E6-8D3273B7FE52}" type="presOf" srcId="{3F9D6B62-6746-4728-B6AA-B58CF8C2EC1A}" destId="{988D5825-7C6A-42F1-9D22-CC200F79B816}" srcOrd="1" destOrd="0" presId="urn:microsoft.com/office/officeart/2005/8/layout/gear1"/>
    <dgm:cxn modelId="{C432FA9A-3DD4-4CCC-ACDB-5B3FAAB8C80C}" type="presOf" srcId="{3F9D6B62-6746-4728-B6AA-B58CF8C2EC1A}" destId="{1CA8C7CC-7525-40A9-B64D-5480BAAA5C29}" srcOrd="0" destOrd="0" presId="urn:microsoft.com/office/officeart/2005/8/layout/gear1"/>
    <dgm:cxn modelId="{0470B79F-82CE-457D-811A-2F1F00575C69}" type="presOf" srcId="{A793FCD1-A791-478B-B57D-608293001BDD}" destId="{328E38BC-B2E7-4E88-9D78-F9D46C6A3064}" srcOrd="0" destOrd="0" presId="urn:microsoft.com/office/officeart/2005/8/layout/gear1"/>
    <dgm:cxn modelId="{872695A8-8DA7-4011-84C1-3A296C7298DB}" type="presOf" srcId="{D854AC39-B9F3-4E0B-80CC-8997F94AAA44}" destId="{E8DE7B41-6242-41D7-BEB0-E25B9DED9329}" srcOrd="3" destOrd="0" presId="urn:microsoft.com/office/officeart/2005/8/layout/gear1"/>
    <dgm:cxn modelId="{4CB566AA-6460-46CA-B893-C7BB74AF0222}" type="presOf" srcId="{D854AC39-B9F3-4E0B-80CC-8997F94AAA44}" destId="{87ED8833-CAC0-49AA-AE2B-FEC9976E9D77}" srcOrd="1" destOrd="0" presId="urn:microsoft.com/office/officeart/2005/8/layout/gear1"/>
    <dgm:cxn modelId="{9F712EAE-95B2-47AD-99E2-E4AF4EBA358B}" type="presOf" srcId="{108BE605-E9BD-40A1-AB92-7E4954AB63EC}" destId="{3A9253E1-49E4-4244-B085-4EFF466EAF16}" srcOrd="0" destOrd="0" presId="urn:microsoft.com/office/officeart/2005/8/layout/gear1"/>
    <dgm:cxn modelId="{C1CA36BE-097D-42E2-8B78-2F1DE0E8B04C}" type="presOf" srcId="{3F9D6B62-6746-4728-B6AA-B58CF8C2EC1A}" destId="{FB9F6DB2-16AA-4CF8-BA39-33D40E098DBA}" srcOrd="2" destOrd="0" presId="urn:microsoft.com/office/officeart/2005/8/layout/gear1"/>
    <dgm:cxn modelId="{C02342C8-515E-4A18-BF4C-702BBC85B247}" type="presOf" srcId="{D854AC39-B9F3-4E0B-80CC-8997F94AAA44}" destId="{6928A6D6-E7CE-45D7-A1A7-EBD6B71902D2}" srcOrd="2" destOrd="0" presId="urn:microsoft.com/office/officeart/2005/8/layout/gear1"/>
    <dgm:cxn modelId="{E38A3DCA-1112-48B3-B42C-88804D314026}" type="presOf" srcId="{D854AC39-B9F3-4E0B-80CC-8997F94AAA44}" destId="{6408E838-2BCC-45F1-9665-C4E1E0305D01}" srcOrd="0" destOrd="0" presId="urn:microsoft.com/office/officeart/2005/8/layout/gear1"/>
    <dgm:cxn modelId="{6E8AE9FB-A85D-4857-9743-8E74676BE4FB}" type="presOf" srcId="{A793FCD1-A791-478B-B57D-608293001BDD}" destId="{E85C1486-2D00-4E92-87E6-08CFA0B79053}" srcOrd="2" destOrd="0" presId="urn:microsoft.com/office/officeart/2005/8/layout/gear1"/>
    <dgm:cxn modelId="{94CECC5B-7F02-4340-94A8-6296FC9BD0E4}" type="presParOf" srcId="{E5228491-9992-4948-B922-2418B730BFB1}" destId="{328E38BC-B2E7-4E88-9D78-F9D46C6A3064}" srcOrd="0" destOrd="0" presId="urn:microsoft.com/office/officeart/2005/8/layout/gear1"/>
    <dgm:cxn modelId="{80EDC3F8-A2FF-4D39-9119-E6284575E501}" type="presParOf" srcId="{E5228491-9992-4948-B922-2418B730BFB1}" destId="{48297CD6-C4C9-4D82-B43E-33B992B96FAA}" srcOrd="1" destOrd="0" presId="urn:microsoft.com/office/officeart/2005/8/layout/gear1"/>
    <dgm:cxn modelId="{3B3EBDA6-019E-4BE0-8FB0-CFA198F78343}" type="presParOf" srcId="{E5228491-9992-4948-B922-2418B730BFB1}" destId="{E85C1486-2D00-4E92-87E6-08CFA0B79053}" srcOrd="2" destOrd="0" presId="urn:microsoft.com/office/officeart/2005/8/layout/gear1"/>
    <dgm:cxn modelId="{787F89B5-53A7-4F77-88B1-6E502295A332}" type="presParOf" srcId="{E5228491-9992-4948-B922-2418B730BFB1}" destId="{1CA8C7CC-7525-40A9-B64D-5480BAAA5C29}" srcOrd="3" destOrd="0" presId="urn:microsoft.com/office/officeart/2005/8/layout/gear1"/>
    <dgm:cxn modelId="{CEDECBC3-6150-4150-88D8-EEA9C56AD6B0}" type="presParOf" srcId="{E5228491-9992-4948-B922-2418B730BFB1}" destId="{988D5825-7C6A-42F1-9D22-CC200F79B816}" srcOrd="4" destOrd="0" presId="urn:microsoft.com/office/officeart/2005/8/layout/gear1"/>
    <dgm:cxn modelId="{749E81BC-9902-4B8A-AFE4-CEF982B1DF76}" type="presParOf" srcId="{E5228491-9992-4948-B922-2418B730BFB1}" destId="{FB9F6DB2-16AA-4CF8-BA39-33D40E098DBA}" srcOrd="5" destOrd="0" presId="urn:microsoft.com/office/officeart/2005/8/layout/gear1"/>
    <dgm:cxn modelId="{B25A55CE-0E66-4864-9833-670A37EC5674}" type="presParOf" srcId="{E5228491-9992-4948-B922-2418B730BFB1}" destId="{6408E838-2BCC-45F1-9665-C4E1E0305D01}" srcOrd="6" destOrd="0" presId="urn:microsoft.com/office/officeart/2005/8/layout/gear1"/>
    <dgm:cxn modelId="{52EE50F7-AD13-4D9B-9F2D-2FDAB4B0616C}" type="presParOf" srcId="{E5228491-9992-4948-B922-2418B730BFB1}" destId="{87ED8833-CAC0-49AA-AE2B-FEC9976E9D77}" srcOrd="7" destOrd="0" presId="urn:microsoft.com/office/officeart/2005/8/layout/gear1"/>
    <dgm:cxn modelId="{A1BA09B9-F88D-4A04-ADF5-54CBEA242F3F}" type="presParOf" srcId="{E5228491-9992-4948-B922-2418B730BFB1}" destId="{6928A6D6-E7CE-45D7-A1A7-EBD6B71902D2}" srcOrd="8" destOrd="0" presId="urn:microsoft.com/office/officeart/2005/8/layout/gear1"/>
    <dgm:cxn modelId="{A673DD70-9445-4073-B265-212BD325EEDB}" type="presParOf" srcId="{E5228491-9992-4948-B922-2418B730BFB1}" destId="{E8DE7B41-6242-41D7-BEB0-E25B9DED9329}" srcOrd="9" destOrd="0" presId="urn:microsoft.com/office/officeart/2005/8/layout/gear1"/>
    <dgm:cxn modelId="{DB48AC4F-5E19-4354-BC01-4A472D5A57E8}" type="presParOf" srcId="{E5228491-9992-4948-B922-2418B730BFB1}" destId="{3A9253E1-49E4-4244-B085-4EFF466EAF16}" srcOrd="10" destOrd="0" presId="urn:microsoft.com/office/officeart/2005/8/layout/gear1"/>
    <dgm:cxn modelId="{8FC06B1C-B34B-4A7E-8DDB-F94B6B7B3478}" type="presParOf" srcId="{E5228491-9992-4948-B922-2418B730BFB1}" destId="{8A659E58-D2F9-4CC4-806E-D9AEF2DFB576}" srcOrd="11" destOrd="0" presId="urn:microsoft.com/office/officeart/2005/8/layout/gear1"/>
    <dgm:cxn modelId="{F885DAB2-9F60-40BF-8F21-B474DF209520}" type="presParOf" srcId="{E5228491-9992-4948-B922-2418B730BFB1}" destId="{D35E41D2-9847-423D-AD3A-DBC2F772BACB}" srcOrd="12" destOrd="0" presId="urn:microsoft.com/office/officeart/2005/8/layout/gear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0117C73-34DE-4C0E-A0BC-2F1B0D5626D3}"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it-IT"/>
        </a:p>
      </dgm:t>
    </dgm:pt>
    <dgm:pt modelId="{8790670A-1272-440D-B906-BB7BEEC9F100}">
      <dgm:prSet phldrT="[Testo]" custT="1"/>
      <dgm:spPr>
        <a:solidFill>
          <a:srgbClr val="FFFF00"/>
        </a:solidFill>
        <a:ln>
          <a:solidFill>
            <a:schemeClr val="bg1">
              <a:lumMod val="75000"/>
            </a:schemeClr>
          </a:solidFill>
        </a:ln>
      </dgm:spPr>
      <dgm:t>
        <a:bodyPr/>
        <a:lstStyle/>
        <a:p>
          <a:r>
            <a:rPr lang="it-IT" sz="1600" dirty="0">
              <a:solidFill>
                <a:schemeClr val="tx1"/>
              </a:solidFill>
            </a:rPr>
            <a:t>SATATO DI SALUTE</a:t>
          </a:r>
        </a:p>
      </dgm:t>
    </dgm:pt>
    <dgm:pt modelId="{45DA6CDE-E9CA-4E8A-A50D-F740CEC9D303}" type="parTrans" cxnId="{C67C63EC-49AE-418C-999F-6471CF66B4EB}">
      <dgm:prSet/>
      <dgm:spPr/>
      <dgm:t>
        <a:bodyPr/>
        <a:lstStyle/>
        <a:p>
          <a:endParaRPr lang="it-IT"/>
        </a:p>
      </dgm:t>
    </dgm:pt>
    <dgm:pt modelId="{10980CB7-623A-4044-9652-6207FCF62F3E}" type="sibTrans" cxnId="{C67C63EC-49AE-418C-999F-6471CF66B4EB}">
      <dgm:prSet/>
      <dgm:spPr>
        <a:ln>
          <a:solidFill>
            <a:schemeClr val="tx1"/>
          </a:solidFill>
        </a:ln>
      </dgm:spPr>
      <dgm:t>
        <a:bodyPr/>
        <a:lstStyle/>
        <a:p>
          <a:pPr algn="ctr"/>
          <a:r>
            <a:rPr lang="it-IT" dirty="0"/>
            <a:t>Ottimale o manifestare malattie o disordini</a:t>
          </a:r>
        </a:p>
      </dgm:t>
    </dgm:pt>
    <dgm:pt modelId="{A3FE641B-C08F-49B2-847E-82416E7A2664}">
      <dgm:prSet phldrT="[Testo]" custT="1"/>
      <dgm:spPr>
        <a:solidFill>
          <a:srgbClr val="2E20E8"/>
        </a:solidFill>
      </dgm:spPr>
      <dgm:t>
        <a:bodyPr/>
        <a:lstStyle/>
        <a:p>
          <a:r>
            <a:rPr lang="it-IT" sz="1400" dirty="0"/>
            <a:t>FUNZIONI E STRUTTURE CORPOREE</a:t>
          </a:r>
        </a:p>
      </dgm:t>
    </dgm:pt>
    <dgm:pt modelId="{C2791C69-3FFA-4334-B4EE-7558F37840AF}" type="parTrans" cxnId="{51078A1A-B69E-46C3-97A3-12F2BB87E185}">
      <dgm:prSet/>
      <dgm:spPr/>
      <dgm:t>
        <a:bodyPr/>
        <a:lstStyle/>
        <a:p>
          <a:endParaRPr lang="it-IT"/>
        </a:p>
      </dgm:t>
    </dgm:pt>
    <dgm:pt modelId="{E724C034-043F-4927-BC3A-4B69F1D7AB2B}" type="sibTrans" cxnId="{51078A1A-B69E-46C3-97A3-12F2BB87E185}">
      <dgm:prSet/>
      <dgm:spPr/>
      <dgm:t>
        <a:bodyPr/>
        <a:lstStyle/>
        <a:p>
          <a:pPr algn="l"/>
          <a:r>
            <a:rPr lang="it-IT" dirty="0"/>
            <a:t>Integrità o menomazioni</a:t>
          </a:r>
        </a:p>
      </dgm:t>
    </dgm:pt>
    <dgm:pt modelId="{FC2E4AA3-04FD-4388-A170-8835E3C13CB6}">
      <dgm:prSet phldrT="[Testo]" custT="1"/>
      <dgm:spPr>
        <a:solidFill>
          <a:srgbClr val="2E20E8"/>
        </a:solidFill>
      </dgm:spPr>
      <dgm:t>
        <a:bodyPr/>
        <a:lstStyle/>
        <a:p>
          <a:r>
            <a:rPr lang="it-IT" sz="1400" dirty="0"/>
            <a:t>ATTIVITA’</a:t>
          </a:r>
        </a:p>
      </dgm:t>
    </dgm:pt>
    <dgm:pt modelId="{4973CB79-D9CE-4DE0-8E3D-49F45AD9A79D}" type="parTrans" cxnId="{4040962A-8D45-4ADF-956C-437D065981DE}">
      <dgm:prSet/>
      <dgm:spPr/>
      <dgm:t>
        <a:bodyPr/>
        <a:lstStyle/>
        <a:p>
          <a:endParaRPr lang="it-IT"/>
        </a:p>
      </dgm:t>
    </dgm:pt>
    <dgm:pt modelId="{616FB31A-5F36-4907-8695-441A89665205}" type="sibTrans" cxnId="{4040962A-8D45-4ADF-956C-437D065981DE}">
      <dgm:prSet/>
      <dgm:spPr/>
      <dgm:t>
        <a:bodyPr/>
        <a:lstStyle/>
        <a:p>
          <a:pPr algn="l"/>
          <a:r>
            <a:rPr lang="it-IT" dirty="0"/>
            <a:t>capacità o limitazioni</a:t>
          </a:r>
        </a:p>
      </dgm:t>
    </dgm:pt>
    <dgm:pt modelId="{ACD93CC5-7735-4D67-BC8E-C311D64DA917}">
      <dgm:prSet phldrT="[Testo]" custT="1"/>
      <dgm:spPr>
        <a:solidFill>
          <a:srgbClr val="2E20E8"/>
        </a:solidFill>
      </dgm:spPr>
      <dgm:t>
        <a:bodyPr/>
        <a:lstStyle/>
        <a:p>
          <a:r>
            <a:rPr lang="it-IT" sz="1400" dirty="0"/>
            <a:t>PARTECIPAZIONE</a:t>
          </a:r>
        </a:p>
      </dgm:t>
    </dgm:pt>
    <dgm:pt modelId="{D0FEADC7-A06D-4BF1-98A9-E0108BF6B38B}" type="parTrans" cxnId="{D411B10E-3ACE-484A-9B52-2E3810B23C2F}">
      <dgm:prSet/>
      <dgm:spPr/>
      <dgm:t>
        <a:bodyPr/>
        <a:lstStyle/>
        <a:p>
          <a:endParaRPr lang="it-IT"/>
        </a:p>
      </dgm:t>
    </dgm:pt>
    <dgm:pt modelId="{BA58DC4E-E14E-4653-A40E-3EE811B73095}" type="sibTrans" cxnId="{D411B10E-3ACE-484A-9B52-2E3810B23C2F}">
      <dgm:prSet/>
      <dgm:spPr/>
      <dgm:t>
        <a:bodyPr/>
        <a:lstStyle/>
        <a:p>
          <a:pPr algn="l"/>
          <a:r>
            <a:rPr lang="it-IT" dirty="0"/>
            <a:t>possibilità o restrizione</a:t>
          </a:r>
        </a:p>
      </dgm:t>
    </dgm:pt>
    <dgm:pt modelId="{9DC6F60A-6797-4953-8418-5733F7C48EA1}" type="pres">
      <dgm:prSet presAssocID="{C0117C73-34DE-4C0E-A0BC-2F1B0D5626D3}" presName="hierChild1" presStyleCnt="0">
        <dgm:presLayoutVars>
          <dgm:orgChart val="1"/>
          <dgm:chPref val="1"/>
          <dgm:dir/>
          <dgm:animOne val="branch"/>
          <dgm:animLvl val="lvl"/>
          <dgm:resizeHandles/>
        </dgm:presLayoutVars>
      </dgm:prSet>
      <dgm:spPr/>
    </dgm:pt>
    <dgm:pt modelId="{49BA6A20-F60C-4D4C-9771-0520D1AFFD1A}" type="pres">
      <dgm:prSet presAssocID="{8790670A-1272-440D-B906-BB7BEEC9F100}" presName="hierRoot1" presStyleCnt="0">
        <dgm:presLayoutVars>
          <dgm:hierBranch val="init"/>
        </dgm:presLayoutVars>
      </dgm:prSet>
      <dgm:spPr/>
    </dgm:pt>
    <dgm:pt modelId="{4D981962-503A-4797-A339-93AE45AB48A4}" type="pres">
      <dgm:prSet presAssocID="{8790670A-1272-440D-B906-BB7BEEC9F100}" presName="rootComposite1" presStyleCnt="0"/>
      <dgm:spPr/>
    </dgm:pt>
    <dgm:pt modelId="{82BF3725-6B22-4E36-8EFB-D347D53F8128}" type="pres">
      <dgm:prSet presAssocID="{8790670A-1272-440D-B906-BB7BEEC9F100}" presName="rootText1" presStyleLbl="node0" presStyleIdx="0" presStyleCnt="1" custLinFactNeighborX="9396" custLinFactNeighborY="-54322">
        <dgm:presLayoutVars>
          <dgm:chMax/>
          <dgm:chPref val="3"/>
        </dgm:presLayoutVars>
      </dgm:prSet>
      <dgm:spPr/>
    </dgm:pt>
    <dgm:pt modelId="{C4D4F55E-2400-4170-9BF4-F06853F7B12E}" type="pres">
      <dgm:prSet presAssocID="{8790670A-1272-440D-B906-BB7BEEC9F100}" presName="titleText1" presStyleLbl="fgAcc0" presStyleIdx="0" presStyleCnt="1" custScaleX="304977" custScaleY="131244" custLinFactNeighborX="-4538" custLinFactNeighborY="-42113">
        <dgm:presLayoutVars>
          <dgm:chMax val="0"/>
          <dgm:chPref val="0"/>
        </dgm:presLayoutVars>
      </dgm:prSet>
      <dgm:spPr/>
    </dgm:pt>
    <dgm:pt modelId="{C485B123-5BB6-40BC-B9B1-42542FA93A4F}" type="pres">
      <dgm:prSet presAssocID="{8790670A-1272-440D-B906-BB7BEEC9F100}" presName="rootConnector1" presStyleLbl="node1" presStyleIdx="0" presStyleCnt="3"/>
      <dgm:spPr/>
    </dgm:pt>
    <dgm:pt modelId="{D0986830-86B8-4E8D-B127-400B7D4842E5}" type="pres">
      <dgm:prSet presAssocID="{8790670A-1272-440D-B906-BB7BEEC9F100}" presName="hierChild2" presStyleCnt="0"/>
      <dgm:spPr/>
    </dgm:pt>
    <dgm:pt modelId="{1565F3D2-84C7-485E-9CA8-303CA33A1697}" type="pres">
      <dgm:prSet presAssocID="{C2791C69-3FFA-4334-B4EE-7558F37840AF}" presName="Name37" presStyleLbl="parChTrans1D2" presStyleIdx="0" presStyleCnt="3"/>
      <dgm:spPr/>
    </dgm:pt>
    <dgm:pt modelId="{ACF2A542-5207-4C32-87B1-C008696E3764}" type="pres">
      <dgm:prSet presAssocID="{A3FE641B-C08F-49B2-847E-82416E7A2664}" presName="hierRoot2" presStyleCnt="0">
        <dgm:presLayoutVars>
          <dgm:hierBranch val="init"/>
        </dgm:presLayoutVars>
      </dgm:prSet>
      <dgm:spPr/>
    </dgm:pt>
    <dgm:pt modelId="{00B9887C-59CC-4CF5-8C94-E29D16B548C7}" type="pres">
      <dgm:prSet presAssocID="{A3FE641B-C08F-49B2-847E-82416E7A2664}" presName="rootComposite" presStyleCnt="0"/>
      <dgm:spPr/>
    </dgm:pt>
    <dgm:pt modelId="{5B9069C8-D174-4DCC-98C9-66B4F833D1A1}" type="pres">
      <dgm:prSet presAssocID="{A3FE641B-C08F-49B2-847E-82416E7A2664}" presName="rootText" presStyleLbl="node1" presStyleIdx="0" presStyleCnt="3">
        <dgm:presLayoutVars>
          <dgm:chMax/>
          <dgm:chPref val="3"/>
        </dgm:presLayoutVars>
      </dgm:prSet>
      <dgm:spPr/>
    </dgm:pt>
    <dgm:pt modelId="{8D31DBF9-5D32-43E2-A8CF-590D5318E7BE}" type="pres">
      <dgm:prSet presAssocID="{A3FE641B-C08F-49B2-847E-82416E7A2664}" presName="titleText2" presStyleLbl="fgAcc1" presStyleIdx="0" presStyleCnt="3">
        <dgm:presLayoutVars>
          <dgm:chMax val="0"/>
          <dgm:chPref val="0"/>
        </dgm:presLayoutVars>
      </dgm:prSet>
      <dgm:spPr/>
    </dgm:pt>
    <dgm:pt modelId="{3E6E2E34-BE74-4FF1-BEF7-485404002458}" type="pres">
      <dgm:prSet presAssocID="{A3FE641B-C08F-49B2-847E-82416E7A2664}" presName="rootConnector" presStyleLbl="node2" presStyleIdx="0" presStyleCnt="0"/>
      <dgm:spPr/>
    </dgm:pt>
    <dgm:pt modelId="{DC59977A-505A-4AE3-8FE4-56A5C4E8E5EC}" type="pres">
      <dgm:prSet presAssocID="{A3FE641B-C08F-49B2-847E-82416E7A2664}" presName="hierChild4" presStyleCnt="0"/>
      <dgm:spPr/>
    </dgm:pt>
    <dgm:pt modelId="{4751F0D4-D1E1-4CDA-B599-967418759A55}" type="pres">
      <dgm:prSet presAssocID="{A3FE641B-C08F-49B2-847E-82416E7A2664}" presName="hierChild5" presStyleCnt="0"/>
      <dgm:spPr/>
    </dgm:pt>
    <dgm:pt modelId="{39A7D407-2253-4584-B37C-A8C2869AC73E}" type="pres">
      <dgm:prSet presAssocID="{4973CB79-D9CE-4DE0-8E3D-49F45AD9A79D}" presName="Name37" presStyleLbl="parChTrans1D2" presStyleIdx="1" presStyleCnt="3"/>
      <dgm:spPr/>
    </dgm:pt>
    <dgm:pt modelId="{9F6A0198-0EF3-4BD9-8486-A3487B2C3952}" type="pres">
      <dgm:prSet presAssocID="{FC2E4AA3-04FD-4388-A170-8835E3C13CB6}" presName="hierRoot2" presStyleCnt="0">
        <dgm:presLayoutVars>
          <dgm:hierBranch val="init"/>
        </dgm:presLayoutVars>
      </dgm:prSet>
      <dgm:spPr/>
    </dgm:pt>
    <dgm:pt modelId="{77BD41B2-76A2-45DE-A124-60347033FFD9}" type="pres">
      <dgm:prSet presAssocID="{FC2E4AA3-04FD-4388-A170-8835E3C13CB6}" presName="rootComposite" presStyleCnt="0"/>
      <dgm:spPr/>
    </dgm:pt>
    <dgm:pt modelId="{2A290181-C864-40BA-A679-A794058F1656}" type="pres">
      <dgm:prSet presAssocID="{FC2E4AA3-04FD-4388-A170-8835E3C13CB6}" presName="rootText" presStyleLbl="node1" presStyleIdx="1" presStyleCnt="3">
        <dgm:presLayoutVars>
          <dgm:chMax/>
          <dgm:chPref val="3"/>
        </dgm:presLayoutVars>
      </dgm:prSet>
      <dgm:spPr/>
    </dgm:pt>
    <dgm:pt modelId="{2E27CA7E-CE8D-427B-950D-793DF6DE3F7F}" type="pres">
      <dgm:prSet presAssocID="{FC2E4AA3-04FD-4388-A170-8835E3C13CB6}" presName="titleText2" presStyleLbl="fgAcc1" presStyleIdx="1" presStyleCnt="3">
        <dgm:presLayoutVars>
          <dgm:chMax val="0"/>
          <dgm:chPref val="0"/>
        </dgm:presLayoutVars>
      </dgm:prSet>
      <dgm:spPr/>
    </dgm:pt>
    <dgm:pt modelId="{ECF8BDB7-0B44-4DE6-AA77-45123BBFA22B}" type="pres">
      <dgm:prSet presAssocID="{FC2E4AA3-04FD-4388-A170-8835E3C13CB6}" presName="rootConnector" presStyleLbl="node2" presStyleIdx="0" presStyleCnt="0"/>
      <dgm:spPr/>
    </dgm:pt>
    <dgm:pt modelId="{ED42C987-E8EC-41AB-9535-697BEC25C40F}" type="pres">
      <dgm:prSet presAssocID="{FC2E4AA3-04FD-4388-A170-8835E3C13CB6}" presName="hierChild4" presStyleCnt="0"/>
      <dgm:spPr/>
    </dgm:pt>
    <dgm:pt modelId="{D69F9E5D-A949-4A7E-A360-E2CEA09D16B9}" type="pres">
      <dgm:prSet presAssocID="{FC2E4AA3-04FD-4388-A170-8835E3C13CB6}" presName="hierChild5" presStyleCnt="0"/>
      <dgm:spPr/>
    </dgm:pt>
    <dgm:pt modelId="{0E6CC043-1198-4790-AAB1-C81D7816426A}" type="pres">
      <dgm:prSet presAssocID="{D0FEADC7-A06D-4BF1-98A9-E0108BF6B38B}" presName="Name37" presStyleLbl="parChTrans1D2" presStyleIdx="2" presStyleCnt="3"/>
      <dgm:spPr/>
    </dgm:pt>
    <dgm:pt modelId="{0A8F1B64-E54C-43E3-9D67-A7911605E414}" type="pres">
      <dgm:prSet presAssocID="{ACD93CC5-7735-4D67-BC8E-C311D64DA917}" presName="hierRoot2" presStyleCnt="0">
        <dgm:presLayoutVars>
          <dgm:hierBranch val="init"/>
        </dgm:presLayoutVars>
      </dgm:prSet>
      <dgm:spPr/>
    </dgm:pt>
    <dgm:pt modelId="{BA256937-3305-4FB6-B6C4-0EA1EE45298F}" type="pres">
      <dgm:prSet presAssocID="{ACD93CC5-7735-4D67-BC8E-C311D64DA917}" presName="rootComposite" presStyleCnt="0"/>
      <dgm:spPr/>
    </dgm:pt>
    <dgm:pt modelId="{6CF121FC-5C03-48F7-A737-C64FAC596FC6}" type="pres">
      <dgm:prSet presAssocID="{ACD93CC5-7735-4D67-BC8E-C311D64DA917}" presName="rootText" presStyleLbl="node1" presStyleIdx="2" presStyleCnt="3">
        <dgm:presLayoutVars>
          <dgm:chMax/>
          <dgm:chPref val="3"/>
        </dgm:presLayoutVars>
      </dgm:prSet>
      <dgm:spPr/>
    </dgm:pt>
    <dgm:pt modelId="{FE352E47-3446-406F-A656-4716D9B2B586}" type="pres">
      <dgm:prSet presAssocID="{ACD93CC5-7735-4D67-BC8E-C311D64DA917}" presName="titleText2" presStyleLbl="fgAcc1" presStyleIdx="2" presStyleCnt="3" custLinFactNeighborX="-12055" custLinFactNeighborY="3732">
        <dgm:presLayoutVars>
          <dgm:chMax val="0"/>
          <dgm:chPref val="0"/>
        </dgm:presLayoutVars>
      </dgm:prSet>
      <dgm:spPr/>
    </dgm:pt>
    <dgm:pt modelId="{EE925CF3-3EE5-44C0-A353-5DB69E45FE5C}" type="pres">
      <dgm:prSet presAssocID="{ACD93CC5-7735-4D67-BC8E-C311D64DA917}" presName="rootConnector" presStyleLbl="node2" presStyleIdx="0" presStyleCnt="0"/>
      <dgm:spPr/>
    </dgm:pt>
    <dgm:pt modelId="{0FF6D123-8093-4B69-84F3-E920DB3BF6CB}" type="pres">
      <dgm:prSet presAssocID="{ACD93CC5-7735-4D67-BC8E-C311D64DA917}" presName="hierChild4" presStyleCnt="0"/>
      <dgm:spPr/>
    </dgm:pt>
    <dgm:pt modelId="{97AEDEEF-FCD1-4AFB-BDBB-72552D909B17}" type="pres">
      <dgm:prSet presAssocID="{ACD93CC5-7735-4D67-BC8E-C311D64DA917}" presName="hierChild5" presStyleCnt="0"/>
      <dgm:spPr/>
    </dgm:pt>
    <dgm:pt modelId="{130E2151-3639-421B-9D4D-C1977CD60F3D}" type="pres">
      <dgm:prSet presAssocID="{8790670A-1272-440D-B906-BB7BEEC9F100}" presName="hierChild3" presStyleCnt="0"/>
      <dgm:spPr/>
    </dgm:pt>
  </dgm:ptLst>
  <dgm:cxnLst>
    <dgm:cxn modelId="{D411B10E-3ACE-484A-9B52-2E3810B23C2F}" srcId="{8790670A-1272-440D-B906-BB7BEEC9F100}" destId="{ACD93CC5-7735-4D67-BC8E-C311D64DA917}" srcOrd="2" destOrd="0" parTransId="{D0FEADC7-A06D-4BF1-98A9-E0108BF6B38B}" sibTransId="{BA58DC4E-E14E-4653-A40E-3EE811B73095}"/>
    <dgm:cxn modelId="{B6F3CB15-DE63-4886-B0CC-146388A4C6A0}" type="presOf" srcId="{10980CB7-623A-4044-9652-6207FCF62F3E}" destId="{C4D4F55E-2400-4170-9BF4-F06853F7B12E}" srcOrd="0" destOrd="0" presId="urn:microsoft.com/office/officeart/2008/layout/NameandTitleOrganizationalChart"/>
    <dgm:cxn modelId="{51078A1A-B69E-46C3-97A3-12F2BB87E185}" srcId="{8790670A-1272-440D-B906-BB7BEEC9F100}" destId="{A3FE641B-C08F-49B2-847E-82416E7A2664}" srcOrd="0" destOrd="0" parTransId="{C2791C69-3FFA-4334-B4EE-7558F37840AF}" sibTransId="{E724C034-043F-4927-BC3A-4B69F1D7AB2B}"/>
    <dgm:cxn modelId="{4040962A-8D45-4ADF-956C-437D065981DE}" srcId="{8790670A-1272-440D-B906-BB7BEEC9F100}" destId="{FC2E4AA3-04FD-4388-A170-8835E3C13CB6}" srcOrd="1" destOrd="0" parTransId="{4973CB79-D9CE-4DE0-8E3D-49F45AD9A79D}" sibTransId="{616FB31A-5F36-4907-8695-441A89665205}"/>
    <dgm:cxn modelId="{7783C82E-EC52-4C98-A174-5D8698306DE9}" type="presOf" srcId="{E724C034-043F-4927-BC3A-4B69F1D7AB2B}" destId="{8D31DBF9-5D32-43E2-A8CF-590D5318E7BE}" srcOrd="0" destOrd="0" presId="urn:microsoft.com/office/officeart/2008/layout/NameandTitleOrganizationalChart"/>
    <dgm:cxn modelId="{D0628134-930A-4E96-BEBE-DE3C6A9F33AA}" type="presOf" srcId="{A3FE641B-C08F-49B2-847E-82416E7A2664}" destId="{3E6E2E34-BE74-4FF1-BEF7-485404002458}" srcOrd="1" destOrd="0" presId="urn:microsoft.com/office/officeart/2008/layout/NameandTitleOrganizationalChart"/>
    <dgm:cxn modelId="{12B0A239-F93A-479F-A03D-981FA2CF33E2}" type="presOf" srcId="{D0FEADC7-A06D-4BF1-98A9-E0108BF6B38B}" destId="{0E6CC043-1198-4790-AAB1-C81D7816426A}" srcOrd="0" destOrd="0" presId="urn:microsoft.com/office/officeart/2008/layout/NameandTitleOrganizationalChart"/>
    <dgm:cxn modelId="{C1A3743D-AEA4-4717-AEE5-B1DBC0B1B7F3}" type="presOf" srcId="{8790670A-1272-440D-B906-BB7BEEC9F100}" destId="{82BF3725-6B22-4E36-8EFB-D347D53F8128}" srcOrd="0" destOrd="0" presId="urn:microsoft.com/office/officeart/2008/layout/NameandTitleOrganizationalChart"/>
    <dgm:cxn modelId="{F53C5D62-EFB6-4AF5-8D4B-6F64B2329A26}" type="presOf" srcId="{BA58DC4E-E14E-4653-A40E-3EE811B73095}" destId="{FE352E47-3446-406F-A656-4716D9B2B586}" srcOrd="0" destOrd="0" presId="urn:microsoft.com/office/officeart/2008/layout/NameandTitleOrganizationalChart"/>
    <dgm:cxn modelId="{FDD0A464-683D-438A-8388-D0338852E067}" type="presOf" srcId="{ACD93CC5-7735-4D67-BC8E-C311D64DA917}" destId="{EE925CF3-3EE5-44C0-A353-5DB69E45FE5C}" srcOrd="1" destOrd="0" presId="urn:microsoft.com/office/officeart/2008/layout/NameandTitleOrganizationalChart"/>
    <dgm:cxn modelId="{DFAC5869-5CD5-4975-B43B-27D2D1295F7D}" type="presOf" srcId="{FC2E4AA3-04FD-4388-A170-8835E3C13CB6}" destId="{ECF8BDB7-0B44-4DE6-AA77-45123BBFA22B}" srcOrd="1" destOrd="0" presId="urn:microsoft.com/office/officeart/2008/layout/NameandTitleOrganizationalChart"/>
    <dgm:cxn modelId="{8BB42E6A-7583-4DF3-A93E-FFF6E6A63091}" type="presOf" srcId="{FC2E4AA3-04FD-4388-A170-8835E3C13CB6}" destId="{2A290181-C864-40BA-A679-A794058F1656}" srcOrd="0" destOrd="0" presId="urn:microsoft.com/office/officeart/2008/layout/NameandTitleOrganizationalChart"/>
    <dgm:cxn modelId="{5B8C2A94-BD43-408F-88B0-6444038DC317}" type="presOf" srcId="{C0117C73-34DE-4C0E-A0BC-2F1B0D5626D3}" destId="{9DC6F60A-6797-4953-8418-5733F7C48EA1}" srcOrd="0" destOrd="0" presId="urn:microsoft.com/office/officeart/2008/layout/NameandTitleOrganizationalChart"/>
    <dgm:cxn modelId="{B656F3A3-D1ED-4C57-8DF9-B1CD8DE20406}" type="presOf" srcId="{A3FE641B-C08F-49B2-847E-82416E7A2664}" destId="{5B9069C8-D174-4DCC-98C9-66B4F833D1A1}" srcOrd="0" destOrd="0" presId="urn:microsoft.com/office/officeart/2008/layout/NameandTitleOrganizationalChart"/>
    <dgm:cxn modelId="{8166DEB3-5566-487C-9478-55308D382F1E}" type="presOf" srcId="{8790670A-1272-440D-B906-BB7BEEC9F100}" destId="{C485B123-5BB6-40BC-B9B1-42542FA93A4F}" srcOrd="1" destOrd="0" presId="urn:microsoft.com/office/officeart/2008/layout/NameandTitleOrganizationalChart"/>
    <dgm:cxn modelId="{C4101ABA-391D-4852-9BB4-948732B63E48}" type="presOf" srcId="{ACD93CC5-7735-4D67-BC8E-C311D64DA917}" destId="{6CF121FC-5C03-48F7-A737-C64FAC596FC6}" srcOrd="0" destOrd="0" presId="urn:microsoft.com/office/officeart/2008/layout/NameandTitleOrganizationalChart"/>
    <dgm:cxn modelId="{E49930E8-DAFA-4061-AFB8-8B52BABD4D52}" type="presOf" srcId="{4973CB79-D9CE-4DE0-8E3D-49F45AD9A79D}" destId="{39A7D407-2253-4584-B37C-A8C2869AC73E}" srcOrd="0" destOrd="0" presId="urn:microsoft.com/office/officeart/2008/layout/NameandTitleOrganizationalChart"/>
    <dgm:cxn modelId="{3EF4AAE9-B71A-4345-A92A-3B457174BCF4}" type="presOf" srcId="{616FB31A-5F36-4907-8695-441A89665205}" destId="{2E27CA7E-CE8D-427B-950D-793DF6DE3F7F}" srcOrd="0" destOrd="0" presId="urn:microsoft.com/office/officeart/2008/layout/NameandTitleOrganizationalChart"/>
    <dgm:cxn modelId="{C67C63EC-49AE-418C-999F-6471CF66B4EB}" srcId="{C0117C73-34DE-4C0E-A0BC-2F1B0D5626D3}" destId="{8790670A-1272-440D-B906-BB7BEEC9F100}" srcOrd="0" destOrd="0" parTransId="{45DA6CDE-E9CA-4E8A-A50D-F740CEC9D303}" sibTransId="{10980CB7-623A-4044-9652-6207FCF62F3E}"/>
    <dgm:cxn modelId="{B1CF28F5-693D-434A-8BE8-44EE9054CC38}" type="presOf" srcId="{C2791C69-3FFA-4334-B4EE-7558F37840AF}" destId="{1565F3D2-84C7-485E-9CA8-303CA33A1697}" srcOrd="0" destOrd="0" presId="urn:microsoft.com/office/officeart/2008/layout/NameandTitleOrganizationalChart"/>
    <dgm:cxn modelId="{AACE39F6-75D4-4914-A1E4-39A6096453F0}" type="presParOf" srcId="{9DC6F60A-6797-4953-8418-5733F7C48EA1}" destId="{49BA6A20-F60C-4D4C-9771-0520D1AFFD1A}" srcOrd="0" destOrd="0" presId="urn:microsoft.com/office/officeart/2008/layout/NameandTitleOrganizationalChart"/>
    <dgm:cxn modelId="{61CFB3A1-91B3-4DFD-AD67-ACBA6167B3C6}" type="presParOf" srcId="{49BA6A20-F60C-4D4C-9771-0520D1AFFD1A}" destId="{4D981962-503A-4797-A339-93AE45AB48A4}" srcOrd="0" destOrd="0" presId="urn:microsoft.com/office/officeart/2008/layout/NameandTitleOrganizationalChart"/>
    <dgm:cxn modelId="{3AB12CE2-0304-4A72-9088-1B1383D66A23}" type="presParOf" srcId="{4D981962-503A-4797-A339-93AE45AB48A4}" destId="{82BF3725-6B22-4E36-8EFB-D347D53F8128}" srcOrd="0" destOrd="0" presId="urn:microsoft.com/office/officeart/2008/layout/NameandTitleOrganizationalChart"/>
    <dgm:cxn modelId="{FEFB5DEC-4EE8-4430-A26F-F8AD166BF4FE}" type="presParOf" srcId="{4D981962-503A-4797-A339-93AE45AB48A4}" destId="{C4D4F55E-2400-4170-9BF4-F06853F7B12E}" srcOrd="1" destOrd="0" presId="urn:microsoft.com/office/officeart/2008/layout/NameandTitleOrganizationalChart"/>
    <dgm:cxn modelId="{9DE62563-8C04-4B15-9D87-E21C357F17B0}" type="presParOf" srcId="{4D981962-503A-4797-A339-93AE45AB48A4}" destId="{C485B123-5BB6-40BC-B9B1-42542FA93A4F}" srcOrd="2" destOrd="0" presId="urn:microsoft.com/office/officeart/2008/layout/NameandTitleOrganizationalChart"/>
    <dgm:cxn modelId="{A5A0D6BD-D6AA-4666-9F0C-0AAD7E8FD064}" type="presParOf" srcId="{49BA6A20-F60C-4D4C-9771-0520D1AFFD1A}" destId="{D0986830-86B8-4E8D-B127-400B7D4842E5}" srcOrd="1" destOrd="0" presId="urn:microsoft.com/office/officeart/2008/layout/NameandTitleOrganizationalChart"/>
    <dgm:cxn modelId="{9B47F5D1-68EA-45D3-9625-EFD4ED5546E0}" type="presParOf" srcId="{D0986830-86B8-4E8D-B127-400B7D4842E5}" destId="{1565F3D2-84C7-485E-9CA8-303CA33A1697}" srcOrd="0" destOrd="0" presId="urn:microsoft.com/office/officeart/2008/layout/NameandTitleOrganizationalChart"/>
    <dgm:cxn modelId="{8D081C30-D0CA-46E4-8681-658760BBF603}" type="presParOf" srcId="{D0986830-86B8-4E8D-B127-400B7D4842E5}" destId="{ACF2A542-5207-4C32-87B1-C008696E3764}" srcOrd="1" destOrd="0" presId="urn:microsoft.com/office/officeart/2008/layout/NameandTitleOrganizationalChart"/>
    <dgm:cxn modelId="{BAAEA8DA-B420-464E-B83E-9F1224FEAC58}" type="presParOf" srcId="{ACF2A542-5207-4C32-87B1-C008696E3764}" destId="{00B9887C-59CC-4CF5-8C94-E29D16B548C7}" srcOrd="0" destOrd="0" presId="urn:microsoft.com/office/officeart/2008/layout/NameandTitleOrganizationalChart"/>
    <dgm:cxn modelId="{A1F16470-AD74-4090-80F6-580E4AB3BF20}" type="presParOf" srcId="{00B9887C-59CC-4CF5-8C94-E29D16B548C7}" destId="{5B9069C8-D174-4DCC-98C9-66B4F833D1A1}" srcOrd="0" destOrd="0" presId="urn:microsoft.com/office/officeart/2008/layout/NameandTitleOrganizationalChart"/>
    <dgm:cxn modelId="{10683A33-9E81-49E2-9B06-F05C8C035785}" type="presParOf" srcId="{00B9887C-59CC-4CF5-8C94-E29D16B548C7}" destId="{8D31DBF9-5D32-43E2-A8CF-590D5318E7BE}" srcOrd="1" destOrd="0" presId="urn:microsoft.com/office/officeart/2008/layout/NameandTitleOrganizationalChart"/>
    <dgm:cxn modelId="{8ECF0621-5B1F-4B40-BACE-FC20FF73BBD5}" type="presParOf" srcId="{00B9887C-59CC-4CF5-8C94-E29D16B548C7}" destId="{3E6E2E34-BE74-4FF1-BEF7-485404002458}" srcOrd="2" destOrd="0" presId="urn:microsoft.com/office/officeart/2008/layout/NameandTitleOrganizationalChart"/>
    <dgm:cxn modelId="{781E9F01-5039-429A-B527-3E417A3D986A}" type="presParOf" srcId="{ACF2A542-5207-4C32-87B1-C008696E3764}" destId="{DC59977A-505A-4AE3-8FE4-56A5C4E8E5EC}" srcOrd="1" destOrd="0" presId="urn:microsoft.com/office/officeart/2008/layout/NameandTitleOrganizationalChart"/>
    <dgm:cxn modelId="{04C66534-4508-41BD-9C72-49E593520116}" type="presParOf" srcId="{ACF2A542-5207-4C32-87B1-C008696E3764}" destId="{4751F0D4-D1E1-4CDA-B599-967418759A55}" srcOrd="2" destOrd="0" presId="urn:microsoft.com/office/officeart/2008/layout/NameandTitleOrganizationalChart"/>
    <dgm:cxn modelId="{E508F5BA-3797-45C8-A7C8-7822A9FDF88D}" type="presParOf" srcId="{D0986830-86B8-4E8D-B127-400B7D4842E5}" destId="{39A7D407-2253-4584-B37C-A8C2869AC73E}" srcOrd="2" destOrd="0" presId="urn:microsoft.com/office/officeart/2008/layout/NameandTitleOrganizationalChart"/>
    <dgm:cxn modelId="{3F443F34-9E71-4C4F-8982-4B61941C08D9}" type="presParOf" srcId="{D0986830-86B8-4E8D-B127-400B7D4842E5}" destId="{9F6A0198-0EF3-4BD9-8486-A3487B2C3952}" srcOrd="3" destOrd="0" presId="urn:microsoft.com/office/officeart/2008/layout/NameandTitleOrganizationalChart"/>
    <dgm:cxn modelId="{08A75C6A-98F4-482A-83B0-0E8884F6B2E2}" type="presParOf" srcId="{9F6A0198-0EF3-4BD9-8486-A3487B2C3952}" destId="{77BD41B2-76A2-45DE-A124-60347033FFD9}" srcOrd="0" destOrd="0" presId="urn:microsoft.com/office/officeart/2008/layout/NameandTitleOrganizationalChart"/>
    <dgm:cxn modelId="{6B6BAE2E-5488-4BBF-81B9-02CDA28408EA}" type="presParOf" srcId="{77BD41B2-76A2-45DE-A124-60347033FFD9}" destId="{2A290181-C864-40BA-A679-A794058F1656}" srcOrd="0" destOrd="0" presId="urn:microsoft.com/office/officeart/2008/layout/NameandTitleOrganizationalChart"/>
    <dgm:cxn modelId="{2812D0EF-A631-4A60-951B-1634345D9E3B}" type="presParOf" srcId="{77BD41B2-76A2-45DE-A124-60347033FFD9}" destId="{2E27CA7E-CE8D-427B-950D-793DF6DE3F7F}" srcOrd="1" destOrd="0" presId="urn:microsoft.com/office/officeart/2008/layout/NameandTitleOrganizationalChart"/>
    <dgm:cxn modelId="{86E5BFC0-AF0F-4707-9988-C1166E0509AE}" type="presParOf" srcId="{77BD41B2-76A2-45DE-A124-60347033FFD9}" destId="{ECF8BDB7-0B44-4DE6-AA77-45123BBFA22B}" srcOrd="2" destOrd="0" presId="urn:microsoft.com/office/officeart/2008/layout/NameandTitleOrganizationalChart"/>
    <dgm:cxn modelId="{6FCA0515-456A-475A-BA44-92796B56A290}" type="presParOf" srcId="{9F6A0198-0EF3-4BD9-8486-A3487B2C3952}" destId="{ED42C987-E8EC-41AB-9535-697BEC25C40F}" srcOrd="1" destOrd="0" presId="urn:microsoft.com/office/officeart/2008/layout/NameandTitleOrganizationalChart"/>
    <dgm:cxn modelId="{CE5CD24A-1C43-4C86-BE81-72E313FB3A39}" type="presParOf" srcId="{9F6A0198-0EF3-4BD9-8486-A3487B2C3952}" destId="{D69F9E5D-A949-4A7E-A360-E2CEA09D16B9}" srcOrd="2" destOrd="0" presId="urn:microsoft.com/office/officeart/2008/layout/NameandTitleOrganizationalChart"/>
    <dgm:cxn modelId="{364D07DF-173E-4493-BF78-268FCE7B816C}" type="presParOf" srcId="{D0986830-86B8-4E8D-B127-400B7D4842E5}" destId="{0E6CC043-1198-4790-AAB1-C81D7816426A}" srcOrd="4" destOrd="0" presId="urn:microsoft.com/office/officeart/2008/layout/NameandTitleOrganizationalChart"/>
    <dgm:cxn modelId="{74FB29C3-20D5-4354-BD81-EBB961D9F136}" type="presParOf" srcId="{D0986830-86B8-4E8D-B127-400B7D4842E5}" destId="{0A8F1B64-E54C-43E3-9D67-A7911605E414}" srcOrd="5" destOrd="0" presId="urn:microsoft.com/office/officeart/2008/layout/NameandTitleOrganizationalChart"/>
    <dgm:cxn modelId="{1717C7FC-7D3E-4F1D-AA35-509F2A13C8D9}" type="presParOf" srcId="{0A8F1B64-E54C-43E3-9D67-A7911605E414}" destId="{BA256937-3305-4FB6-B6C4-0EA1EE45298F}" srcOrd="0" destOrd="0" presId="urn:microsoft.com/office/officeart/2008/layout/NameandTitleOrganizationalChart"/>
    <dgm:cxn modelId="{C4F71D0D-1AF7-4B13-8D9B-456D12DE5913}" type="presParOf" srcId="{BA256937-3305-4FB6-B6C4-0EA1EE45298F}" destId="{6CF121FC-5C03-48F7-A737-C64FAC596FC6}" srcOrd="0" destOrd="0" presId="urn:microsoft.com/office/officeart/2008/layout/NameandTitleOrganizationalChart"/>
    <dgm:cxn modelId="{052D8CF9-5319-42F5-9DFD-BEB01CF3640B}" type="presParOf" srcId="{BA256937-3305-4FB6-B6C4-0EA1EE45298F}" destId="{FE352E47-3446-406F-A656-4716D9B2B586}" srcOrd="1" destOrd="0" presId="urn:microsoft.com/office/officeart/2008/layout/NameandTitleOrganizationalChart"/>
    <dgm:cxn modelId="{FB0B8A80-6703-40FB-A393-DF7081C3916D}" type="presParOf" srcId="{BA256937-3305-4FB6-B6C4-0EA1EE45298F}" destId="{EE925CF3-3EE5-44C0-A353-5DB69E45FE5C}" srcOrd="2" destOrd="0" presId="urn:microsoft.com/office/officeart/2008/layout/NameandTitleOrganizationalChart"/>
    <dgm:cxn modelId="{7660DCD3-88AD-4C08-82FD-7F1E81D29A50}" type="presParOf" srcId="{0A8F1B64-E54C-43E3-9D67-A7911605E414}" destId="{0FF6D123-8093-4B69-84F3-E920DB3BF6CB}" srcOrd="1" destOrd="0" presId="urn:microsoft.com/office/officeart/2008/layout/NameandTitleOrganizationalChart"/>
    <dgm:cxn modelId="{980584E5-E749-42CB-9A9D-7ECCBBF22471}" type="presParOf" srcId="{0A8F1B64-E54C-43E3-9D67-A7911605E414}" destId="{97AEDEEF-FCD1-4AFB-BDBB-72552D909B17}" srcOrd="2" destOrd="0" presId="urn:microsoft.com/office/officeart/2008/layout/NameandTitleOrganizationalChart"/>
    <dgm:cxn modelId="{9B617A89-E64E-452C-BEA9-532108C3875E}" type="presParOf" srcId="{49BA6A20-F60C-4D4C-9771-0520D1AFFD1A}" destId="{130E2151-3639-421B-9D4D-C1977CD60F3D}"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F1FAF2A-FF8E-41AA-B3B5-69EF415AE8B8}"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it-IT"/>
        </a:p>
      </dgm:t>
    </dgm:pt>
    <dgm:pt modelId="{4257FA85-2CC1-45E3-8D4D-8B9961703172}">
      <dgm:prSet phldrT="[Testo]" custT="1"/>
      <dgm:spPr>
        <a:solidFill>
          <a:srgbClr val="00A249"/>
        </a:solidFill>
      </dgm:spPr>
      <dgm:t>
        <a:bodyPr/>
        <a:lstStyle/>
        <a:p>
          <a:r>
            <a:rPr lang="it-IT" sz="1400" dirty="0"/>
            <a:t>FATTORI CONTESTUALI</a:t>
          </a:r>
        </a:p>
      </dgm:t>
    </dgm:pt>
    <dgm:pt modelId="{FD193106-7348-4EAE-AC45-957A285DA464}" type="parTrans" cxnId="{C81ACCD8-862E-45A7-812D-3EA06508CE1A}">
      <dgm:prSet/>
      <dgm:spPr/>
      <dgm:t>
        <a:bodyPr/>
        <a:lstStyle/>
        <a:p>
          <a:endParaRPr lang="it-IT"/>
        </a:p>
      </dgm:t>
    </dgm:pt>
    <dgm:pt modelId="{D8C1A5A8-CC88-4F65-8B4B-B960C9602FC2}" type="sibTrans" cxnId="{C81ACCD8-862E-45A7-812D-3EA06508CE1A}">
      <dgm:prSet/>
      <dgm:spPr/>
      <dgm:t>
        <a:bodyPr/>
        <a:lstStyle/>
        <a:p>
          <a:pPr algn="l"/>
          <a:r>
            <a:rPr lang="it-IT" dirty="0"/>
            <a:t>facilitatori - barriere</a:t>
          </a:r>
        </a:p>
      </dgm:t>
    </dgm:pt>
    <dgm:pt modelId="{C89A6849-3EDA-4BCC-8A8D-A0F7AFD2479B}">
      <dgm:prSet phldrT="[Testo]" custT="1"/>
      <dgm:spPr>
        <a:solidFill>
          <a:srgbClr val="00A249"/>
        </a:solidFill>
      </dgm:spPr>
      <dgm:t>
        <a:bodyPr/>
        <a:lstStyle/>
        <a:p>
          <a:r>
            <a:rPr lang="it-IT" sz="1400" dirty="0"/>
            <a:t>FATTORI AMBIENTALI</a:t>
          </a:r>
        </a:p>
      </dgm:t>
    </dgm:pt>
    <dgm:pt modelId="{7A3533F3-7C67-40E4-9B05-155719232260}" type="parTrans" cxnId="{482CCADA-2E8E-4BFE-8915-5156AC9F5377}">
      <dgm:prSet/>
      <dgm:spPr/>
      <dgm:t>
        <a:bodyPr/>
        <a:lstStyle/>
        <a:p>
          <a:endParaRPr lang="it-IT"/>
        </a:p>
      </dgm:t>
    </dgm:pt>
    <dgm:pt modelId="{CA5BFA6C-E96D-493C-826E-B3E6134B6838}" type="sibTrans" cxnId="{482CCADA-2E8E-4BFE-8915-5156AC9F5377}">
      <dgm:prSet/>
      <dgm:spPr/>
      <dgm:t>
        <a:bodyPr/>
        <a:lstStyle/>
        <a:p>
          <a:pPr algn="l"/>
          <a:r>
            <a:rPr lang="it-IT" dirty="0"/>
            <a:t>esterni</a:t>
          </a:r>
        </a:p>
      </dgm:t>
    </dgm:pt>
    <dgm:pt modelId="{9AA8D814-DE49-464B-81E3-1D21E2B99545}">
      <dgm:prSet phldrT="[Testo]" custT="1"/>
      <dgm:spPr>
        <a:solidFill>
          <a:srgbClr val="00A249"/>
        </a:solidFill>
      </dgm:spPr>
      <dgm:t>
        <a:bodyPr/>
        <a:lstStyle/>
        <a:p>
          <a:r>
            <a:rPr lang="it-IT" sz="1400" dirty="0"/>
            <a:t>FATTORI PERSONALI</a:t>
          </a:r>
        </a:p>
      </dgm:t>
    </dgm:pt>
    <dgm:pt modelId="{73DB5C9F-FEDB-45E6-94EE-AC2FCEBECB7C}" type="parTrans" cxnId="{65AA65E1-6149-42EF-8061-29E72D696E83}">
      <dgm:prSet/>
      <dgm:spPr/>
      <dgm:t>
        <a:bodyPr/>
        <a:lstStyle/>
        <a:p>
          <a:endParaRPr lang="it-IT"/>
        </a:p>
      </dgm:t>
    </dgm:pt>
    <dgm:pt modelId="{0F858212-EFEB-4FB7-A145-DBE269C540FA}" type="sibTrans" cxnId="{65AA65E1-6149-42EF-8061-29E72D696E83}">
      <dgm:prSet/>
      <dgm:spPr/>
      <dgm:t>
        <a:bodyPr/>
        <a:lstStyle/>
        <a:p>
          <a:pPr algn="l"/>
          <a:r>
            <a:rPr lang="it-IT" dirty="0"/>
            <a:t>interni</a:t>
          </a:r>
        </a:p>
      </dgm:t>
    </dgm:pt>
    <dgm:pt modelId="{9D3F0945-90B6-47C0-9C1F-B7AADF9F2EF2}" type="pres">
      <dgm:prSet presAssocID="{2F1FAF2A-FF8E-41AA-B3B5-69EF415AE8B8}" presName="hierChild1" presStyleCnt="0">
        <dgm:presLayoutVars>
          <dgm:orgChart val="1"/>
          <dgm:chPref val="1"/>
          <dgm:dir/>
          <dgm:animOne val="branch"/>
          <dgm:animLvl val="lvl"/>
          <dgm:resizeHandles/>
        </dgm:presLayoutVars>
      </dgm:prSet>
      <dgm:spPr/>
    </dgm:pt>
    <dgm:pt modelId="{7DF4A6BA-31BC-4E3E-B2D7-1F781CF782A7}" type="pres">
      <dgm:prSet presAssocID="{4257FA85-2CC1-45E3-8D4D-8B9961703172}" presName="hierRoot1" presStyleCnt="0">
        <dgm:presLayoutVars>
          <dgm:hierBranch val="init"/>
        </dgm:presLayoutVars>
      </dgm:prSet>
      <dgm:spPr/>
    </dgm:pt>
    <dgm:pt modelId="{A2CDE01D-CA2C-4A02-89FD-E6D6E77E479D}" type="pres">
      <dgm:prSet presAssocID="{4257FA85-2CC1-45E3-8D4D-8B9961703172}" presName="rootComposite1" presStyleCnt="0"/>
      <dgm:spPr/>
    </dgm:pt>
    <dgm:pt modelId="{4E622600-CF85-49B5-A6A6-91C390D4E4E5}" type="pres">
      <dgm:prSet presAssocID="{4257FA85-2CC1-45E3-8D4D-8B9961703172}" presName="rootText1" presStyleLbl="node0" presStyleIdx="0" presStyleCnt="1" custLinFactNeighborX="-5584" custLinFactNeighborY="746">
        <dgm:presLayoutVars>
          <dgm:chMax/>
          <dgm:chPref val="3"/>
        </dgm:presLayoutVars>
      </dgm:prSet>
      <dgm:spPr/>
    </dgm:pt>
    <dgm:pt modelId="{306C34F5-2969-4545-972B-06CC467B9272}" type="pres">
      <dgm:prSet presAssocID="{4257FA85-2CC1-45E3-8D4D-8B9961703172}" presName="titleText1" presStyleLbl="fgAcc0" presStyleIdx="0" presStyleCnt="1">
        <dgm:presLayoutVars>
          <dgm:chMax val="0"/>
          <dgm:chPref val="0"/>
        </dgm:presLayoutVars>
      </dgm:prSet>
      <dgm:spPr/>
    </dgm:pt>
    <dgm:pt modelId="{AFA5AEF3-E182-45E8-91C3-648FAC1450FE}" type="pres">
      <dgm:prSet presAssocID="{4257FA85-2CC1-45E3-8D4D-8B9961703172}" presName="rootConnector1" presStyleLbl="node1" presStyleIdx="0" presStyleCnt="2"/>
      <dgm:spPr/>
    </dgm:pt>
    <dgm:pt modelId="{8B24F9C7-0059-4E50-BAB3-CBC02FE2A264}" type="pres">
      <dgm:prSet presAssocID="{4257FA85-2CC1-45E3-8D4D-8B9961703172}" presName="hierChild2" presStyleCnt="0"/>
      <dgm:spPr/>
    </dgm:pt>
    <dgm:pt modelId="{30FB8936-A81C-4C1A-AB37-BE45F46D16E5}" type="pres">
      <dgm:prSet presAssocID="{7A3533F3-7C67-40E4-9B05-155719232260}" presName="Name37" presStyleLbl="parChTrans1D2" presStyleIdx="0" presStyleCnt="2"/>
      <dgm:spPr/>
    </dgm:pt>
    <dgm:pt modelId="{8A400CAC-9021-45D9-A10F-17F5C16D44FE}" type="pres">
      <dgm:prSet presAssocID="{C89A6849-3EDA-4BCC-8A8D-A0F7AFD2479B}" presName="hierRoot2" presStyleCnt="0">
        <dgm:presLayoutVars>
          <dgm:hierBranch val="init"/>
        </dgm:presLayoutVars>
      </dgm:prSet>
      <dgm:spPr/>
    </dgm:pt>
    <dgm:pt modelId="{3D9CE93F-F000-4EF0-A90A-A9BD104CB855}" type="pres">
      <dgm:prSet presAssocID="{C89A6849-3EDA-4BCC-8A8D-A0F7AFD2479B}" presName="rootComposite" presStyleCnt="0"/>
      <dgm:spPr/>
    </dgm:pt>
    <dgm:pt modelId="{BE1BC517-9B0F-4E7C-9F2F-E596240AAA0A}" type="pres">
      <dgm:prSet presAssocID="{C89A6849-3EDA-4BCC-8A8D-A0F7AFD2479B}" presName="rootText" presStyleLbl="node1" presStyleIdx="0" presStyleCnt="2">
        <dgm:presLayoutVars>
          <dgm:chMax/>
          <dgm:chPref val="3"/>
        </dgm:presLayoutVars>
      </dgm:prSet>
      <dgm:spPr/>
    </dgm:pt>
    <dgm:pt modelId="{60E34732-E8BD-4106-BC04-7E9DE8F1E10E}" type="pres">
      <dgm:prSet presAssocID="{C89A6849-3EDA-4BCC-8A8D-A0F7AFD2479B}" presName="titleText2" presStyleLbl="fgAcc1" presStyleIdx="0" presStyleCnt="2">
        <dgm:presLayoutVars>
          <dgm:chMax val="0"/>
          <dgm:chPref val="0"/>
        </dgm:presLayoutVars>
      </dgm:prSet>
      <dgm:spPr/>
    </dgm:pt>
    <dgm:pt modelId="{C96658B0-36DF-4993-BAF4-A9F8CEA18828}" type="pres">
      <dgm:prSet presAssocID="{C89A6849-3EDA-4BCC-8A8D-A0F7AFD2479B}" presName="rootConnector" presStyleLbl="node2" presStyleIdx="0" presStyleCnt="0"/>
      <dgm:spPr/>
    </dgm:pt>
    <dgm:pt modelId="{90BE0BC7-293A-4634-8E9C-50DF0CAA3767}" type="pres">
      <dgm:prSet presAssocID="{C89A6849-3EDA-4BCC-8A8D-A0F7AFD2479B}" presName="hierChild4" presStyleCnt="0"/>
      <dgm:spPr/>
    </dgm:pt>
    <dgm:pt modelId="{5C89A1DF-8F88-4396-8EDD-0784F8C6C53E}" type="pres">
      <dgm:prSet presAssocID="{C89A6849-3EDA-4BCC-8A8D-A0F7AFD2479B}" presName="hierChild5" presStyleCnt="0"/>
      <dgm:spPr/>
    </dgm:pt>
    <dgm:pt modelId="{3B2CF459-A381-48D0-8FC0-A8E940F13166}" type="pres">
      <dgm:prSet presAssocID="{73DB5C9F-FEDB-45E6-94EE-AC2FCEBECB7C}" presName="Name37" presStyleLbl="parChTrans1D2" presStyleIdx="1" presStyleCnt="2"/>
      <dgm:spPr/>
    </dgm:pt>
    <dgm:pt modelId="{394ED7E7-3581-4CA7-B21D-C2FA0BA3EA76}" type="pres">
      <dgm:prSet presAssocID="{9AA8D814-DE49-464B-81E3-1D21E2B99545}" presName="hierRoot2" presStyleCnt="0">
        <dgm:presLayoutVars>
          <dgm:hierBranch val="init"/>
        </dgm:presLayoutVars>
      </dgm:prSet>
      <dgm:spPr/>
    </dgm:pt>
    <dgm:pt modelId="{2CC74169-C93C-42C0-9EC7-E1A4CCEB4D92}" type="pres">
      <dgm:prSet presAssocID="{9AA8D814-DE49-464B-81E3-1D21E2B99545}" presName="rootComposite" presStyleCnt="0"/>
      <dgm:spPr/>
    </dgm:pt>
    <dgm:pt modelId="{C4ACB811-4A14-4303-95E0-0AF2AD157F69}" type="pres">
      <dgm:prSet presAssocID="{9AA8D814-DE49-464B-81E3-1D21E2B99545}" presName="rootText" presStyleLbl="node1" presStyleIdx="1" presStyleCnt="2">
        <dgm:presLayoutVars>
          <dgm:chMax/>
          <dgm:chPref val="3"/>
        </dgm:presLayoutVars>
      </dgm:prSet>
      <dgm:spPr/>
    </dgm:pt>
    <dgm:pt modelId="{555802FE-869D-4CCE-97C6-DE9EDD497EDF}" type="pres">
      <dgm:prSet presAssocID="{9AA8D814-DE49-464B-81E3-1D21E2B99545}" presName="titleText2" presStyleLbl="fgAcc1" presStyleIdx="1" presStyleCnt="2">
        <dgm:presLayoutVars>
          <dgm:chMax val="0"/>
          <dgm:chPref val="0"/>
        </dgm:presLayoutVars>
      </dgm:prSet>
      <dgm:spPr/>
    </dgm:pt>
    <dgm:pt modelId="{7F0F2D20-A3F9-457D-8833-1D0DDCC14D7E}" type="pres">
      <dgm:prSet presAssocID="{9AA8D814-DE49-464B-81E3-1D21E2B99545}" presName="rootConnector" presStyleLbl="node2" presStyleIdx="0" presStyleCnt="0"/>
      <dgm:spPr/>
    </dgm:pt>
    <dgm:pt modelId="{287EF951-6E82-4530-950A-1A6BDBB6377C}" type="pres">
      <dgm:prSet presAssocID="{9AA8D814-DE49-464B-81E3-1D21E2B99545}" presName="hierChild4" presStyleCnt="0"/>
      <dgm:spPr/>
    </dgm:pt>
    <dgm:pt modelId="{28D322B8-5366-4FE0-91FA-2ACDA83BB504}" type="pres">
      <dgm:prSet presAssocID="{9AA8D814-DE49-464B-81E3-1D21E2B99545}" presName="hierChild5" presStyleCnt="0"/>
      <dgm:spPr/>
    </dgm:pt>
    <dgm:pt modelId="{06512AA9-9B0E-422A-8FCB-14517F186764}" type="pres">
      <dgm:prSet presAssocID="{4257FA85-2CC1-45E3-8D4D-8B9961703172}" presName="hierChild3" presStyleCnt="0"/>
      <dgm:spPr/>
    </dgm:pt>
  </dgm:ptLst>
  <dgm:cxnLst>
    <dgm:cxn modelId="{00488911-8032-4E51-A4B6-862DA67B995E}" type="presOf" srcId="{7A3533F3-7C67-40E4-9B05-155719232260}" destId="{30FB8936-A81C-4C1A-AB37-BE45F46D16E5}" srcOrd="0" destOrd="0" presId="urn:microsoft.com/office/officeart/2008/layout/NameandTitleOrganizationalChart"/>
    <dgm:cxn modelId="{DCA07E13-E81E-4D34-8423-45F41ED1C495}" type="presOf" srcId="{D8C1A5A8-CC88-4F65-8B4B-B960C9602FC2}" destId="{306C34F5-2969-4545-972B-06CC467B9272}" srcOrd="0" destOrd="0" presId="urn:microsoft.com/office/officeart/2008/layout/NameandTitleOrganizationalChart"/>
    <dgm:cxn modelId="{73D00E62-6904-4B70-8C9B-4108B57557AE}" type="presOf" srcId="{C89A6849-3EDA-4BCC-8A8D-A0F7AFD2479B}" destId="{BE1BC517-9B0F-4E7C-9F2F-E596240AAA0A}" srcOrd="0" destOrd="0" presId="urn:microsoft.com/office/officeart/2008/layout/NameandTitleOrganizationalChart"/>
    <dgm:cxn modelId="{60E7A169-D261-44C3-8905-0B36A2489F00}" type="presOf" srcId="{9AA8D814-DE49-464B-81E3-1D21E2B99545}" destId="{C4ACB811-4A14-4303-95E0-0AF2AD157F69}" srcOrd="0" destOrd="0" presId="urn:microsoft.com/office/officeart/2008/layout/NameandTitleOrganizationalChart"/>
    <dgm:cxn modelId="{741E5D50-3ED1-4972-93BC-0EDF2A987A95}" type="presOf" srcId="{CA5BFA6C-E96D-493C-826E-B3E6134B6838}" destId="{60E34732-E8BD-4106-BC04-7E9DE8F1E10E}" srcOrd="0" destOrd="0" presId="urn:microsoft.com/office/officeart/2008/layout/NameandTitleOrganizationalChart"/>
    <dgm:cxn modelId="{F464E955-D267-4BF8-8FC7-79C300D74FA7}" type="presOf" srcId="{73DB5C9F-FEDB-45E6-94EE-AC2FCEBECB7C}" destId="{3B2CF459-A381-48D0-8FC0-A8E940F13166}" srcOrd="0" destOrd="0" presId="urn:microsoft.com/office/officeart/2008/layout/NameandTitleOrganizationalChart"/>
    <dgm:cxn modelId="{C1B8BB76-F5C5-49A5-8E37-EE7EA3F1ABBB}" type="presOf" srcId="{C89A6849-3EDA-4BCC-8A8D-A0F7AFD2479B}" destId="{C96658B0-36DF-4993-BAF4-A9F8CEA18828}" srcOrd="1" destOrd="0" presId="urn:microsoft.com/office/officeart/2008/layout/NameandTitleOrganizationalChart"/>
    <dgm:cxn modelId="{BACC8878-BA88-441D-99DB-0E76C39D05EE}" type="presOf" srcId="{2F1FAF2A-FF8E-41AA-B3B5-69EF415AE8B8}" destId="{9D3F0945-90B6-47C0-9C1F-B7AADF9F2EF2}" srcOrd="0" destOrd="0" presId="urn:microsoft.com/office/officeart/2008/layout/NameandTitleOrganizationalChart"/>
    <dgm:cxn modelId="{9AF1B8D3-89C0-4033-BBA0-A916D8C4E811}" type="presOf" srcId="{0F858212-EFEB-4FB7-A145-DBE269C540FA}" destId="{555802FE-869D-4CCE-97C6-DE9EDD497EDF}" srcOrd="0" destOrd="0" presId="urn:microsoft.com/office/officeart/2008/layout/NameandTitleOrganizationalChart"/>
    <dgm:cxn modelId="{5F6F01D6-7495-4D60-86D8-B3FD83E579FA}" type="presOf" srcId="{9AA8D814-DE49-464B-81E3-1D21E2B99545}" destId="{7F0F2D20-A3F9-457D-8833-1D0DDCC14D7E}" srcOrd="1" destOrd="0" presId="urn:microsoft.com/office/officeart/2008/layout/NameandTitleOrganizationalChart"/>
    <dgm:cxn modelId="{C81ACCD8-862E-45A7-812D-3EA06508CE1A}" srcId="{2F1FAF2A-FF8E-41AA-B3B5-69EF415AE8B8}" destId="{4257FA85-2CC1-45E3-8D4D-8B9961703172}" srcOrd="0" destOrd="0" parTransId="{FD193106-7348-4EAE-AC45-957A285DA464}" sibTransId="{D8C1A5A8-CC88-4F65-8B4B-B960C9602FC2}"/>
    <dgm:cxn modelId="{482CCADA-2E8E-4BFE-8915-5156AC9F5377}" srcId="{4257FA85-2CC1-45E3-8D4D-8B9961703172}" destId="{C89A6849-3EDA-4BCC-8A8D-A0F7AFD2479B}" srcOrd="0" destOrd="0" parTransId="{7A3533F3-7C67-40E4-9B05-155719232260}" sibTransId="{CA5BFA6C-E96D-493C-826E-B3E6134B6838}"/>
    <dgm:cxn modelId="{65AA65E1-6149-42EF-8061-29E72D696E83}" srcId="{4257FA85-2CC1-45E3-8D4D-8B9961703172}" destId="{9AA8D814-DE49-464B-81E3-1D21E2B99545}" srcOrd="1" destOrd="0" parTransId="{73DB5C9F-FEDB-45E6-94EE-AC2FCEBECB7C}" sibTransId="{0F858212-EFEB-4FB7-A145-DBE269C540FA}"/>
    <dgm:cxn modelId="{243A8AE6-76D0-49C5-B46F-7F4F092B5D94}" type="presOf" srcId="{4257FA85-2CC1-45E3-8D4D-8B9961703172}" destId="{4E622600-CF85-49B5-A6A6-91C390D4E4E5}" srcOrd="0" destOrd="0" presId="urn:microsoft.com/office/officeart/2008/layout/NameandTitleOrganizationalChart"/>
    <dgm:cxn modelId="{745A40ED-B03A-4E63-A582-173F24838497}" type="presOf" srcId="{4257FA85-2CC1-45E3-8D4D-8B9961703172}" destId="{AFA5AEF3-E182-45E8-91C3-648FAC1450FE}" srcOrd="1" destOrd="0" presId="urn:microsoft.com/office/officeart/2008/layout/NameandTitleOrganizationalChart"/>
    <dgm:cxn modelId="{CA77E558-BBD4-4847-98ED-5C052F82D292}" type="presParOf" srcId="{9D3F0945-90B6-47C0-9C1F-B7AADF9F2EF2}" destId="{7DF4A6BA-31BC-4E3E-B2D7-1F781CF782A7}" srcOrd="0" destOrd="0" presId="urn:microsoft.com/office/officeart/2008/layout/NameandTitleOrganizationalChart"/>
    <dgm:cxn modelId="{4E269C79-B972-4ECE-972C-2C12B0F481F3}" type="presParOf" srcId="{7DF4A6BA-31BC-4E3E-B2D7-1F781CF782A7}" destId="{A2CDE01D-CA2C-4A02-89FD-E6D6E77E479D}" srcOrd="0" destOrd="0" presId="urn:microsoft.com/office/officeart/2008/layout/NameandTitleOrganizationalChart"/>
    <dgm:cxn modelId="{BCCEDCC4-067B-46E3-AF99-CA5D5CEDFEFD}" type="presParOf" srcId="{A2CDE01D-CA2C-4A02-89FD-E6D6E77E479D}" destId="{4E622600-CF85-49B5-A6A6-91C390D4E4E5}" srcOrd="0" destOrd="0" presId="urn:microsoft.com/office/officeart/2008/layout/NameandTitleOrganizationalChart"/>
    <dgm:cxn modelId="{B4944CC1-EC61-4669-A4B3-2680A1AE5DBE}" type="presParOf" srcId="{A2CDE01D-CA2C-4A02-89FD-E6D6E77E479D}" destId="{306C34F5-2969-4545-972B-06CC467B9272}" srcOrd="1" destOrd="0" presId="urn:microsoft.com/office/officeart/2008/layout/NameandTitleOrganizationalChart"/>
    <dgm:cxn modelId="{3FC0E8E0-462B-41D6-9D58-C26B5CD98148}" type="presParOf" srcId="{A2CDE01D-CA2C-4A02-89FD-E6D6E77E479D}" destId="{AFA5AEF3-E182-45E8-91C3-648FAC1450FE}" srcOrd="2" destOrd="0" presId="urn:microsoft.com/office/officeart/2008/layout/NameandTitleOrganizationalChart"/>
    <dgm:cxn modelId="{D7BCBDDB-1E7C-4321-A2DB-0878DAB311CB}" type="presParOf" srcId="{7DF4A6BA-31BC-4E3E-B2D7-1F781CF782A7}" destId="{8B24F9C7-0059-4E50-BAB3-CBC02FE2A264}" srcOrd="1" destOrd="0" presId="urn:microsoft.com/office/officeart/2008/layout/NameandTitleOrganizationalChart"/>
    <dgm:cxn modelId="{78EBF4BB-0870-4B2C-A06D-5A710B44613D}" type="presParOf" srcId="{8B24F9C7-0059-4E50-BAB3-CBC02FE2A264}" destId="{30FB8936-A81C-4C1A-AB37-BE45F46D16E5}" srcOrd="0" destOrd="0" presId="urn:microsoft.com/office/officeart/2008/layout/NameandTitleOrganizationalChart"/>
    <dgm:cxn modelId="{4D2B8D8C-E20F-4FB8-8777-D729ACBDC9BD}" type="presParOf" srcId="{8B24F9C7-0059-4E50-BAB3-CBC02FE2A264}" destId="{8A400CAC-9021-45D9-A10F-17F5C16D44FE}" srcOrd="1" destOrd="0" presId="urn:microsoft.com/office/officeart/2008/layout/NameandTitleOrganizationalChart"/>
    <dgm:cxn modelId="{5334BD48-C801-4B97-8DA8-FAD400DC6D7E}" type="presParOf" srcId="{8A400CAC-9021-45D9-A10F-17F5C16D44FE}" destId="{3D9CE93F-F000-4EF0-A90A-A9BD104CB855}" srcOrd="0" destOrd="0" presId="urn:microsoft.com/office/officeart/2008/layout/NameandTitleOrganizationalChart"/>
    <dgm:cxn modelId="{71B4A35B-6F3F-4B02-828C-5E51859B53AA}" type="presParOf" srcId="{3D9CE93F-F000-4EF0-A90A-A9BD104CB855}" destId="{BE1BC517-9B0F-4E7C-9F2F-E596240AAA0A}" srcOrd="0" destOrd="0" presId="urn:microsoft.com/office/officeart/2008/layout/NameandTitleOrganizationalChart"/>
    <dgm:cxn modelId="{86C8C5BC-31D7-487A-8130-51F11DD613D4}" type="presParOf" srcId="{3D9CE93F-F000-4EF0-A90A-A9BD104CB855}" destId="{60E34732-E8BD-4106-BC04-7E9DE8F1E10E}" srcOrd="1" destOrd="0" presId="urn:microsoft.com/office/officeart/2008/layout/NameandTitleOrganizationalChart"/>
    <dgm:cxn modelId="{BFB51EBA-0A9B-4ADB-B66B-63790834F45A}" type="presParOf" srcId="{3D9CE93F-F000-4EF0-A90A-A9BD104CB855}" destId="{C96658B0-36DF-4993-BAF4-A9F8CEA18828}" srcOrd="2" destOrd="0" presId="urn:microsoft.com/office/officeart/2008/layout/NameandTitleOrganizationalChart"/>
    <dgm:cxn modelId="{9FC4D855-A452-4086-A0E3-8B19597B2DEC}" type="presParOf" srcId="{8A400CAC-9021-45D9-A10F-17F5C16D44FE}" destId="{90BE0BC7-293A-4634-8E9C-50DF0CAA3767}" srcOrd="1" destOrd="0" presId="urn:microsoft.com/office/officeart/2008/layout/NameandTitleOrganizationalChart"/>
    <dgm:cxn modelId="{54E765C7-C62D-4850-B82D-1558F6A3BB77}" type="presParOf" srcId="{8A400CAC-9021-45D9-A10F-17F5C16D44FE}" destId="{5C89A1DF-8F88-4396-8EDD-0784F8C6C53E}" srcOrd="2" destOrd="0" presId="urn:microsoft.com/office/officeart/2008/layout/NameandTitleOrganizationalChart"/>
    <dgm:cxn modelId="{AFDF4774-7B70-4834-9CEC-0BFEB7A03EEF}" type="presParOf" srcId="{8B24F9C7-0059-4E50-BAB3-CBC02FE2A264}" destId="{3B2CF459-A381-48D0-8FC0-A8E940F13166}" srcOrd="2" destOrd="0" presId="urn:microsoft.com/office/officeart/2008/layout/NameandTitleOrganizationalChart"/>
    <dgm:cxn modelId="{4D0C20CA-1C4C-4B83-B69E-78D426324766}" type="presParOf" srcId="{8B24F9C7-0059-4E50-BAB3-CBC02FE2A264}" destId="{394ED7E7-3581-4CA7-B21D-C2FA0BA3EA76}" srcOrd="3" destOrd="0" presId="urn:microsoft.com/office/officeart/2008/layout/NameandTitleOrganizationalChart"/>
    <dgm:cxn modelId="{3F430121-F35B-4B45-9724-431BAE4606FE}" type="presParOf" srcId="{394ED7E7-3581-4CA7-B21D-C2FA0BA3EA76}" destId="{2CC74169-C93C-42C0-9EC7-E1A4CCEB4D92}" srcOrd="0" destOrd="0" presId="urn:microsoft.com/office/officeart/2008/layout/NameandTitleOrganizationalChart"/>
    <dgm:cxn modelId="{06393566-F03D-4D4D-9600-9991AC66C1CD}" type="presParOf" srcId="{2CC74169-C93C-42C0-9EC7-E1A4CCEB4D92}" destId="{C4ACB811-4A14-4303-95E0-0AF2AD157F69}" srcOrd="0" destOrd="0" presId="urn:microsoft.com/office/officeart/2008/layout/NameandTitleOrganizationalChart"/>
    <dgm:cxn modelId="{8FB7C663-F930-46D2-A277-CE4E0CB4AC15}" type="presParOf" srcId="{2CC74169-C93C-42C0-9EC7-E1A4CCEB4D92}" destId="{555802FE-869D-4CCE-97C6-DE9EDD497EDF}" srcOrd="1" destOrd="0" presId="urn:microsoft.com/office/officeart/2008/layout/NameandTitleOrganizationalChart"/>
    <dgm:cxn modelId="{F1C9F722-358C-41CF-BE47-2A3B4389648A}" type="presParOf" srcId="{2CC74169-C93C-42C0-9EC7-E1A4CCEB4D92}" destId="{7F0F2D20-A3F9-457D-8833-1D0DDCC14D7E}" srcOrd="2" destOrd="0" presId="urn:microsoft.com/office/officeart/2008/layout/NameandTitleOrganizationalChart"/>
    <dgm:cxn modelId="{58107B40-5533-4B96-B5A3-05350CF71409}" type="presParOf" srcId="{394ED7E7-3581-4CA7-B21D-C2FA0BA3EA76}" destId="{287EF951-6E82-4530-950A-1A6BDBB6377C}" srcOrd="1" destOrd="0" presId="urn:microsoft.com/office/officeart/2008/layout/NameandTitleOrganizationalChart"/>
    <dgm:cxn modelId="{9A9801E0-9EBD-4D04-99A7-0C2E96B5E511}" type="presParOf" srcId="{394ED7E7-3581-4CA7-B21D-C2FA0BA3EA76}" destId="{28D322B8-5366-4FE0-91FA-2ACDA83BB504}" srcOrd="2" destOrd="0" presId="urn:microsoft.com/office/officeart/2008/layout/NameandTitleOrganizationalChart"/>
    <dgm:cxn modelId="{F4F9E2D7-3BCB-4B41-B530-C31DA1CF7F0F}" type="presParOf" srcId="{7DF4A6BA-31BC-4E3E-B2D7-1F781CF782A7}" destId="{06512AA9-9B0E-422A-8FCB-14517F186764}" srcOrd="2" destOrd="0" presId="urn:microsoft.com/office/officeart/2008/layout/NameandTitleOrganizationalChar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B9CB7391-9C47-49E6-A2F9-E8DB548ABF6A}"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it-IT"/>
        </a:p>
      </dgm:t>
    </dgm:pt>
    <dgm:pt modelId="{09BBAC26-B932-4E1B-8DE1-FB024F803F9A}">
      <dgm:prSet phldrT="[Testo]" custT="1"/>
      <dgm:spPr/>
      <dgm:t>
        <a:bodyPr/>
        <a:lstStyle/>
        <a:p>
          <a:r>
            <a:rPr lang="it-IT" sz="2000" dirty="0"/>
            <a:t>Per ogni elemento</a:t>
          </a:r>
        </a:p>
      </dgm:t>
    </dgm:pt>
    <dgm:pt modelId="{830E60EA-AAB9-46D0-AA3B-73BF8DB626CE}" type="parTrans" cxnId="{69269AEA-DC04-4CC8-B61E-60D5E594BF0F}">
      <dgm:prSet/>
      <dgm:spPr/>
      <dgm:t>
        <a:bodyPr/>
        <a:lstStyle/>
        <a:p>
          <a:endParaRPr lang="it-IT"/>
        </a:p>
      </dgm:t>
    </dgm:pt>
    <dgm:pt modelId="{A0F83C57-04FC-4D02-9FD9-703EA636704A}" type="sibTrans" cxnId="{69269AEA-DC04-4CC8-B61E-60D5E594BF0F}">
      <dgm:prSet/>
      <dgm:spPr/>
      <dgm:t>
        <a:bodyPr/>
        <a:lstStyle/>
        <a:p>
          <a:endParaRPr lang="it-IT"/>
        </a:p>
      </dgm:t>
    </dgm:pt>
    <dgm:pt modelId="{CAFAADF5-015C-4878-9BDD-DFBD88CA9FF7}">
      <dgm:prSet phldrT="[Testo]" custT="1"/>
      <dgm:spPr>
        <a:solidFill>
          <a:srgbClr val="FF0000"/>
        </a:solidFill>
      </dgm:spPr>
      <dgm:t>
        <a:bodyPr/>
        <a:lstStyle/>
        <a:p>
          <a:r>
            <a:rPr lang="it-IT" sz="2000" dirty="0"/>
            <a:t>ASPETTO </a:t>
          </a:r>
        </a:p>
        <a:p>
          <a:r>
            <a:rPr lang="it-IT" sz="4000" dirty="0"/>
            <a:t>+</a:t>
          </a:r>
        </a:p>
      </dgm:t>
    </dgm:pt>
    <dgm:pt modelId="{F83E2C41-18DC-4673-B0DD-77CC3306A29A}" type="parTrans" cxnId="{285781F6-5C79-47AE-92ED-8788411B4776}">
      <dgm:prSet/>
      <dgm:spPr/>
      <dgm:t>
        <a:bodyPr/>
        <a:lstStyle/>
        <a:p>
          <a:endParaRPr lang="it-IT"/>
        </a:p>
      </dgm:t>
    </dgm:pt>
    <dgm:pt modelId="{99CCCA7D-3536-4124-B8C1-98B6A639CA77}" type="sibTrans" cxnId="{285781F6-5C79-47AE-92ED-8788411B4776}">
      <dgm:prSet/>
      <dgm:spPr/>
      <dgm:t>
        <a:bodyPr/>
        <a:lstStyle/>
        <a:p>
          <a:endParaRPr lang="it-IT"/>
        </a:p>
      </dgm:t>
    </dgm:pt>
    <dgm:pt modelId="{B13D0084-72A6-4DAA-A952-9519C5702108}">
      <dgm:prSet phldrT="[Testo]"/>
      <dgm:spPr>
        <a:solidFill>
          <a:srgbClr val="FF0000"/>
        </a:solidFill>
      </dgm:spPr>
      <dgm:t>
        <a:bodyPr/>
        <a:lstStyle/>
        <a:p>
          <a:r>
            <a:rPr lang="it-IT" dirty="0"/>
            <a:t>FUNZIONAMENTO</a:t>
          </a:r>
        </a:p>
      </dgm:t>
    </dgm:pt>
    <dgm:pt modelId="{8C5CFF90-9580-452F-AE70-F327261D21C9}" type="parTrans" cxnId="{6C6CD714-3CF2-4ED8-949C-3E1B616CD29E}">
      <dgm:prSet/>
      <dgm:spPr/>
      <dgm:t>
        <a:bodyPr/>
        <a:lstStyle/>
        <a:p>
          <a:endParaRPr lang="it-IT"/>
        </a:p>
      </dgm:t>
    </dgm:pt>
    <dgm:pt modelId="{9081AC36-0877-49F8-8624-809349E8891B}" type="sibTrans" cxnId="{6C6CD714-3CF2-4ED8-949C-3E1B616CD29E}">
      <dgm:prSet/>
      <dgm:spPr/>
      <dgm:t>
        <a:bodyPr/>
        <a:lstStyle/>
        <a:p>
          <a:endParaRPr lang="it-IT"/>
        </a:p>
      </dgm:t>
    </dgm:pt>
    <dgm:pt modelId="{2F7554A9-D5D4-4E38-8119-E674063BD1CC}">
      <dgm:prSet phldrT="[Testo]" custT="1"/>
      <dgm:spPr>
        <a:solidFill>
          <a:srgbClr val="2E20E8"/>
        </a:solidFill>
      </dgm:spPr>
      <dgm:t>
        <a:bodyPr/>
        <a:lstStyle/>
        <a:p>
          <a:r>
            <a:rPr lang="it-IT" sz="2000" dirty="0"/>
            <a:t>ASPETTO</a:t>
          </a:r>
        </a:p>
        <a:p>
          <a:r>
            <a:rPr lang="it-IT" sz="2000" dirty="0"/>
            <a:t>  </a:t>
          </a:r>
          <a:r>
            <a:rPr lang="it-IT" sz="4000" dirty="0"/>
            <a:t>-</a:t>
          </a:r>
        </a:p>
      </dgm:t>
    </dgm:pt>
    <dgm:pt modelId="{562F695C-9BC6-4F90-A0EE-F7F566CA8F98}" type="parTrans" cxnId="{44EE5A20-D42E-48FA-8E02-08BA230FE1F3}">
      <dgm:prSet/>
      <dgm:spPr/>
      <dgm:t>
        <a:bodyPr/>
        <a:lstStyle/>
        <a:p>
          <a:endParaRPr lang="it-IT"/>
        </a:p>
      </dgm:t>
    </dgm:pt>
    <dgm:pt modelId="{D1546B59-4F68-498A-8D5A-8131C33651E0}" type="sibTrans" cxnId="{44EE5A20-D42E-48FA-8E02-08BA230FE1F3}">
      <dgm:prSet/>
      <dgm:spPr/>
      <dgm:t>
        <a:bodyPr/>
        <a:lstStyle/>
        <a:p>
          <a:endParaRPr lang="it-IT"/>
        </a:p>
      </dgm:t>
    </dgm:pt>
    <dgm:pt modelId="{957081EF-4D75-4B06-AD15-E5738C88C4D5}">
      <dgm:prSet phldrT="[Testo]" custT="1"/>
      <dgm:spPr>
        <a:solidFill>
          <a:srgbClr val="2E20E8"/>
        </a:solidFill>
      </dgm:spPr>
      <dgm:t>
        <a:bodyPr/>
        <a:lstStyle/>
        <a:p>
          <a:r>
            <a:rPr lang="it-IT" sz="1600" dirty="0"/>
            <a:t>DISABILITA’</a:t>
          </a:r>
        </a:p>
      </dgm:t>
    </dgm:pt>
    <dgm:pt modelId="{B378F214-01D0-4706-BC9A-BB76C4C809DA}" type="parTrans" cxnId="{BB22F20E-3047-45E1-A9B7-6DE0625CAC46}">
      <dgm:prSet/>
      <dgm:spPr/>
      <dgm:t>
        <a:bodyPr/>
        <a:lstStyle/>
        <a:p>
          <a:endParaRPr lang="it-IT"/>
        </a:p>
      </dgm:t>
    </dgm:pt>
    <dgm:pt modelId="{0ECD7506-7392-4079-B581-F2C7466C05C6}" type="sibTrans" cxnId="{BB22F20E-3047-45E1-A9B7-6DE0625CAC46}">
      <dgm:prSet/>
      <dgm:spPr/>
      <dgm:t>
        <a:bodyPr/>
        <a:lstStyle/>
        <a:p>
          <a:endParaRPr lang="it-IT"/>
        </a:p>
      </dgm:t>
    </dgm:pt>
    <dgm:pt modelId="{914A7388-947C-4A4D-A8EB-16CCC7F283FA}">
      <dgm:prSet phldrT="[Testo]" custT="1"/>
      <dgm:spPr>
        <a:solidFill>
          <a:srgbClr val="2E20E8"/>
        </a:solidFill>
      </dgm:spPr>
      <dgm:t>
        <a:bodyPr/>
        <a:lstStyle/>
        <a:p>
          <a:pPr marL="185738" indent="0" algn="l"/>
          <a:r>
            <a:rPr lang="it-IT" sz="1600" dirty="0"/>
            <a:t>Menomazioni delle funzioni  e strutture</a:t>
          </a:r>
        </a:p>
      </dgm:t>
    </dgm:pt>
    <dgm:pt modelId="{11A6687A-CC49-41DD-90CD-1EDE4F7E0FBD}" type="parTrans" cxnId="{085131D2-40CE-47E6-A022-E7F5D53CBDED}">
      <dgm:prSet/>
      <dgm:spPr/>
      <dgm:t>
        <a:bodyPr/>
        <a:lstStyle/>
        <a:p>
          <a:endParaRPr lang="it-IT"/>
        </a:p>
      </dgm:t>
    </dgm:pt>
    <dgm:pt modelId="{6B083222-7BB4-44A3-9BCC-21E383296159}" type="sibTrans" cxnId="{085131D2-40CE-47E6-A022-E7F5D53CBDED}">
      <dgm:prSet/>
      <dgm:spPr/>
      <dgm:t>
        <a:bodyPr/>
        <a:lstStyle/>
        <a:p>
          <a:endParaRPr lang="it-IT"/>
        </a:p>
      </dgm:t>
    </dgm:pt>
    <dgm:pt modelId="{A8402ED5-9310-443F-A13C-E8C860DD4AC2}">
      <dgm:prSet phldrT="[Testo]" custT="1"/>
      <dgm:spPr>
        <a:solidFill>
          <a:srgbClr val="2E20E8"/>
        </a:solidFill>
      </dgm:spPr>
      <dgm:t>
        <a:bodyPr/>
        <a:lstStyle/>
        <a:p>
          <a:pPr marL="185738" indent="0" algn="l"/>
          <a:r>
            <a:rPr lang="it-IT" sz="1600" dirty="0"/>
            <a:t>Limitazioni delle attività </a:t>
          </a:r>
        </a:p>
      </dgm:t>
    </dgm:pt>
    <dgm:pt modelId="{304888B3-0AC9-4F30-9B2C-CA663A2095E0}" type="parTrans" cxnId="{60F143D8-EA1A-430B-8399-DD7799211A4F}">
      <dgm:prSet/>
      <dgm:spPr/>
      <dgm:t>
        <a:bodyPr/>
        <a:lstStyle/>
        <a:p>
          <a:endParaRPr lang="it-IT"/>
        </a:p>
      </dgm:t>
    </dgm:pt>
    <dgm:pt modelId="{74A5E695-3803-4743-BC1A-86C2A98EFC35}" type="sibTrans" cxnId="{60F143D8-EA1A-430B-8399-DD7799211A4F}">
      <dgm:prSet/>
      <dgm:spPr/>
      <dgm:t>
        <a:bodyPr/>
        <a:lstStyle/>
        <a:p>
          <a:endParaRPr lang="it-IT"/>
        </a:p>
      </dgm:t>
    </dgm:pt>
    <dgm:pt modelId="{F4F377EF-AE4A-45E9-9F3B-A35C83EA364C}">
      <dgm:prSet custT="1"/>
      <dgm:spPr>
        <a:solidFill>
          <a:srgbClr val="2E20E8"/>
        </a:solidFill>
      </dgm:spPr>
      <dgm:t>
        <a:bodyPr/>
        <a:lstStyle/>
        <a:p>
          <a:pPr marL="185738" indent="0" algn="l"/>
          <a:r>
            <a:rPr lang="it-IT" sz="1600" dirty="0"/>
            <a:t>Restrizioni alla partecipazione alla vita sociale</a:t>
          </a:r>
        </a:p>
      </dgm:t>
    </dgm:pt>
    <dgm:pt modelId="{9F1CCEC2-CB77-4BB8-AE3D-FDE247F1A57F}" type="parTrans" cxnId="{1C504EE1-5E80-4E88-BCFB-AC06E8C75B3F}">
      <dgm:prSet/>
      <dgm:spPr/>
      <dgm:t>
        <a:bodyPr/>
        <a:lstStyle/>
        <a:p>
          <a:endParaRPr lang="it-IT"/>
        </a:p>
      </dgm:t>
    </dgm:pt>
    <dgm:pt modelId="{87C2EE95-64B4-4C0B-AF48-F35EA24814DE}" type="sibTrans" cxnId="{1C504EE1-5E80-4E88-BCFB-AC06E8C75B3F}">
      <dgm:prSet/>
      <dgm:spPr/>
      <dgm:t>
        <a:bodyPr/>
        <a:lstStyle/>
        <a:p>
          <a:endParaRPr lang="it-IT"/>
        </a:p>
      </dgm:t>
    </dgm:pt>
    <dgm:pt modelId="{59B7D6D8-0B0C-4B0E-BF12-EBEF47BFDEBC}">
      <dgm:prSet phldrT="[Testo]" custT="1"/>
      <dgm:spPr>
        <a:solidFill>
          <a:srgbClr val="FF0000"/>
        </a:solidFill>
      </dgm:spPr>
      <dgm:t>
        <a:bodyPr/>
        <a:lstStyle/>
        <a:p>
          <a:pPr marL="185738" indent="0" algn="l"/>
          <a:r>
            <a:rPr lang="it-IT" sz="1600" dirty="0"/>
            <a:t>L'integrità delle funzioni e strutture corporee</a:t>
          </a:r>
        </a:p>
      </dgm:t>
    </dgm:pt>
    <dgm:pt modelId="{0723D453-37E2-4DA7-AB10-0DCCE3278C40}" type="parTrans" cxnId="{CD920568-9ED1-400B-B6E8-69B23229A017}">
      <dgm:prSet/>
      <dgm:spPr/>
      <dgm:t>
        <a:bodyPr/>
        <a:lstStyle/>
        <a:p>
          <a:endParaRPr lang="it-IT"/>
        </a:p>
      </dgm:t>
    </dgm:pt>
    <dgm:pt modelId="{7A31F7B3-1CBE-4288-8C7E-CC6E3073C39B}" type="sibTrans" cxnId="{CD920568-9ED1-400B-B6E8-69B23229A017}">
      <dgm:prSet/>
      <dgm:spPr/>
      <dgm:t>
        <a:bodyPr/>
        <a:lstStyle/>
        <a:p>
          <a:endParaRPr lang="it-IT"/>
        </a:p>
      </dgm:t>
    </dgm:pt>
    <dgm:pt modelId="{C7746EB2-DF27-45E0-9B5C-CA20FFBFFB02}">
      <dgm:prSet phldrT="[Testo]" custT="1"/>
      <dgm:spPr>
        <a:solidFill>
          <a:srgbClr val="FF0000"/>
        </a:solidFill>
      </dgm:spPr>
      <dgm:t>
        <a:bodyPr/>
        <a:lstStyle/>
        <a:p>
          <a:pPr marL="185738" indent="0" algn="l"/>
          <a:r>
            <a:rPr lang="it-IT" sz="1600" dirty="0"/>
            <a:t>La capacità di svolgere attività</a:t>
          </a:r>
        </a:p>
      </dgm:t>
    </dgm:pt>
    <dgm:pt modelId="{D9A981BB-B59C-4DC9-B8C0-EED215CFD0FB}" type="parTrans" cxnId="{8F66C077-F7A6-4ACC-9728-7D5ED56CF9C1}">
      <dgm:prSet/>
      <dgm:spPr/>
      <dgm:t>
        <a:bodyPr/>
        <a:lstStyle/>
        <a:p>
          <a:endParaRPr lang="it-IT"/>
        </a:p>
      </dgm:t>
    </dgm:pt>
    <dgm:pt modelId="{E7C8A3C1-E7E0-4409-B078-B2EDD261EA75}" type="sibTrans" cxnId="{8F66C077-F7A6-4ACC-9728-7D5ED56CF9C1}">
      <dgm:prSet/>
      <dgm:spPr/>
      <dgm:t>
        <a:bodyPr/>
        <a:lstStyle/>
        <a:p>
          <a:endParaRPr lang="it-IT"/>
        </a:p>
      </dgm:t>
    </dgm:pt>
    <dgm:pt modelId="{CD088B8F-94C2-4ACB-9F81-CC895EB34EF4}">
      <dgm:prSet phldrT="[Testo]" custT="1"/>
      <dgm:spPr>
        <a:solidFill>
          <a:srgbClr val="FF0000"/>
        </a:solidFill>
      </dgm:spPr>
      <dgm:t>
        <a:bodyPr/>
        <a:lstStyle/>
        <a:p>
          <a:pPr marL="185738" indent="0" algn="l"/>
          <a:r>
            <a:rPr lang="it-IT" sz="1000" dirty="0"/>
            <a:t> </a:t>
          </a:r>
          <a:r>
            <a:rPr lang="it-IT" sz="1600" dirty="0"/>
            <a:t>La possibilità di partecipare alla vita sociale</a:t>
          </a:r>
          <a:r>
            <a:rPr lang="it-IT" sz="1400" dirty="0"/>
            <a:t>.</a:t>
          </a:r>
        </a:p>
      </dgm:t>
    </dgm:pt>
    <dgm:pt modelId="{E87E85BF-1C28-419B-80D7-4E1FC9268C2A}" type="parTrans" cxnId="{A39AC4E6-C833-4D0D-8435-C53CFAFE0E04}">
      <dgm:prSet/>
      <dgm:spPr/>
      <dgm:t>
        <a:bodyPr/>
        <a:lstStyle/>
        <a:p>
          <a:endParaRPr lang="it-IT"/>
        </a:p>
      </dgm:t>
    </dgm:pt>
    <dgm:pt modelId="{9202AD96-7428-4387-9138-8BDC7A69341B}" type="sibTrans" cxnId="{A39AC4E6-C833-4D0D-8435-C53CFAFE0E04}">
      <dgm:prSet/>
      <dgm:spPr/>
      <dgm:t>
        <a:bodyPr/>
        <a:lstStyle/>
        <a:p>
          <a:endParaRPr lang="it-IT"/>
        </a:p>
      </dgm:t>
    </dgm:pt>
    <dgm:pt modelId="{95AFF7A6-A34F-48B2-99DA-2A5532115758}" type="pres">
      <dgm:prSet presAssocID="{B9CB7391-9C47-49E6-A2F9-E8DB548ABF6A}" presName="Name0" presStyleCnt="0">
        <dgm:presLayoutVars>
          <dgm:chPref val="1"/>
          <dgm:dir/>
          <dgm:animOne val="branch"/>
          <dgm:animLvl val="lvl"/>
          <dgm:resizeHandles val="exact"/>
        </dgm:presLayoutVars>
      </dgm:prSet>
      <dgm:spPr/>
    </dgm:pt>
    <dgm:pt modelId="{C5D15AE6-6204-4D8B-A7F3-57101F602F1A}" type="pres">
      <dgm:prSet presAssocID="{09BBAC26-B932-4E1B-8DE1-FB024F803F9A}" presName="root1" presStyleCnt="0"/>
      <dgm:spPr/>
    </dgm:pt>
    <dgm:pt modelId="{7A886A93-6F61-4B17-B7C9-A8BBBD1224FA}" type="pres">
      <dgm:prSet presAssocID="{09BBAC26-B932-4E1B-8DE1-FB024F803F9A}" presName="LevelOneTextNode" presStyleLbl="node0" presStyleIdx="0" presStyleCnt="1" custScaleX="311951">
        <dgm:presLayoutVars>
          <dgm:chPref val="3"/>
        </dgm:presLayoutVars>
      </dgm:prSet>
      <dgm:spPr/>
    </dgm:pt>
    <dgm:pt modelId="{649C7E42-B6A6-41FF-8ADB-7F7EF46F3630}" type="pres">
      <dgm:prSet presAssocID="{09BBAC26-B932-4E1B-8DE1-FB024F803F9A}" presName="level2hierChild" presStyleCnt="0"/>
      <dgm:spPr/>
    </dgm:pt>
    <dgm:pt modelId="{65249D92-2D04-4B99-B559-ABFDA873684C}" type="pres">
      <dgm:prSet presAssocID="{F83E2C41-18DC-4673-B0DD-77CC3306A29A}" presName="conn2-1" presStyleLbl="parChTrans1D2" presStyleIdx="0" presStyleCnt="2"/>
      <dgm:spPr/>
    </dgm:pt>
    <dgm:pt modelId="{DC194BCF-1860-4D44-84D9-A6674CD56722}" type="pres">
      <dgm:prSet presAssocID="{F83E2C41-18DC-4673-B0DD-77CC3306A29A}" presName="connTx" presStyleLbl="parChTrans1D2" presStyleIdx="0" presStyleCnt="2"/>
      <dgm:spPr/>
    </dgm:pt>
    <dgm:pt modelId="{9EA3D45D-F8DD-4A79-932B-F036E6B82307}" type="pres">
      <dgm:prSet presAssocID="{CAFAADF5-015C-4878-9BDD-DFBD88CA9FF7}" presName="root2" presStyleCnt="0"/>
      <dgm:spPr/>
    </dgm:pt>
    <dgm:pt modelId="{CC98738D-17EB-47B7-8BFA-65AE444A5013}" type="pres">
      <dgm:prSet presAssocID="{CAFAADF5-015C-4878-9BDD-DFBD88CA9FF7}" presName="LevelTwoTextNode" presStyleLbl="node2" presStyleIdx="0" presStyleCnt="2" custScaleX="134479" custScaleY="346267">
        <dgm:presLayoutVars>
          <dgm:chPref val="3"/>
        </dgm:presLayoutVars>
      </dgm:prSet>
      <dgm:spPr/>
    </dgm:pt>
    <dgm:pt modelId="{1BA8CCD7-3765-4B9E-9DC4-28CF9C323450}" type="pres">
      <dgm:prSet presAssocID="{CAFAADF5-015C-4878-9BDD-DFBD88CA9FF7}" presName="level3hierChild" presStyleCnt="0"/>
      <dgm:spPr/>
    </dgm:pt>
    <dgm:pt modelId="{7A294D05-BE61-4D31-A82E-1B8A9A6F6B91}" type="pres">
      <dgm:prSet presAssocID="{8C5CFF90-9580-452F-AE70-F327261D21C9}" presName="conn2-1" presStyleLbl="parChTrans1D3" presStyleIdx="0" presStyleCnt="2"/>
      <dgm:spPr/>
    </dgm:pt>
    <dgm:pt modelId="{076C1E14-311E-4BF1-8726-3DE6787C476D}" type="pres">
      <dgm:prSet presAssocID="{8C5CFF90-9580-452F-AE70-F327261D21C9}" presName="connTx" presStyleLbl="parChTrans1D3" presStyleIdx="0" presStyleCnt="2"/>
      <dgm:spPr/>
    </dgm:pt>
    <dgm:pt modelId="{B7D9A6AC-C5B7-4141-87AE-E56F36F7ED86}" type="pres">
      <dgm:prSet presAssocID="{B13D0084-72A6-4DAA-A952-9519C5702108}" presName="root2" presStyleCnt="0"/>
      <dgm:spPr/>
    </dgm:pt>
    <dgm:pt modelId="{FE34FCF0-4032-4978-93AB-98921C7A3530}" type="pres">
      <dgm:prSet presAssocID="{B13D0084-72A6-4DAA-A952-9519C5702108}" presName="LevelTwoTextNode" presStyleLbl="node3" presStyleIdx="0" presStyleCnt="2" custScaleX="160089" custScaleY="244493">
        <dgm:presLayoutVars>
          <dgm:chPref val="3"/>
        </dgm:presLayoutVars>
      </dgm:prSet>
      <dgm:spPr/>
    </dgm:pt>
    <dgm:pt modelId="{4F1DD790-933E-4C98-B1C9-3DA9D6E1E3C5}" type="pres">
      <dgm:prSet presAssocID="{B13D0084-72A6-4DAA-A952-9519C5702108}" presName="level3hierChild" presStyleCnt="0"/>
      <dgm:spPr/>
    </dgm:pt>
    <dgm:pt modelId="{31D9DE5D-1207-46E4-BFCA-3721BB316D6E}" type="pres">
      <dgm:prSet presAssocID="{0723D453-37E2-4DA7-AB10-0DCCE3278C40}" presName="conn2-1" presStyleLbl="parChTrans1D4" presStyleIdx="0" presStyleCnt="6"/>
      <dgm:spPr/>
    </dgm:pt>
    <dgm:pt modelId="{8D46A796-5068-4EB8-B8A4-CE1A21D05C41}" type="pres">
      <dgm:prSet presAssocID="{0723D453-37E2-4DA7-AB10-0DCCE3278C40}" presName="connTx" presStyleLbl="parChTrans1D4" presStyleIdx="0" presStyleCnt="6"/>
      <dgm:spPr/>
    </dgm:pt>
    <dgm:pt modelId="{014E68C4-5420-4FCF-877F-2BF5ACB3B2CC}" type="pres">
      <dgm:prSet presAssocID="{59B7D6D8-0B0C-4B0E-BF12-EBEF47BFDEBC}" presName="root2" presStyleCnt="0"/>
      <dgm:spPr/>
    </dgm:pt>
    <dgm:pt modelId="{63FF43C4-49D6-48F6-944A-77733A0884AB}" type="pres">
      <dgm:prSet presAssocID="{59B7D6D8-0B0C-4B0E-BF12-EBEF47BFDEBC}" presName="LevelTwoTextNode" presStyleLbl="node4" presStyleIdx="0" presStyleCnt="6" custScaleX="173346" custScaleY="354997">
        <dgm:presLayoutVars>
          <dgm:chPref val="3"/>
        </dgm:presLayoutVars>
      </dgm:prSet>
      <dgm:spPr/>
    </dgm:pt>
    <dgm:pt modelId="{7B830928-43D1-4885-847F-222FC54FF693}" type="pres">
      <dgm:prSet presAssocID="{59B7D6D8-0B0C-4B0E-BF12-EBEF47BFDEBC}" presName="level3hierChild" presStyleCnt="0"/>
      <dgm:spPr/>
    </dgm:pt>
    <dgm:pt modelId="{4B83F8EF-389F-44C2-80B3-3B828EB05BC2}" type="pres">
      <dgm:prSet presAssocID="{D9A981BB-B59C-4DC9-B8C0-EED215CFD0FB}" presName="conn2-1" presStyleLbl="parChTrans1D4" presStyleIdx="1" presStyleCnt="6"/>
      <dgm:spPr/>
    </dgm:pt>
    <dgm:pt modelId="{4A338B20-7CB7-43CD-874D-2E02A9D4A3F9}" type="pres">
      <dgm:prSet presAssocID="{D9A981BB-B59C-4DC9-B8C0-EED215CFD0FB}" presName="connTx" presStyleLbl="parChTrans1D4" presStyleIdx="1" presStyleCnt="6"/>
      <dgm:spPr/>
    </dgm:pt>
    <dgm:pt modelId="{FB639AA0-D93E-4301-A54E-874A6372D756}" type="pres">
      <dgm:prSet presAssocID="{C7746EB2-DF27-45E0-9B5C-CA20FFBFFB02}" presName="root2" presStyleCnt="0"/>
      <dgm:spPr/>
    </dgm:pt>
    <dgm:pt modelId="{310087AA-C282-4612-9E58-23394F6118AB}" type="pres">
      <dgm:prSet presAssocID="{C7746EB2-DF27-45E0-9B5C-CA20FFBFFB02}" presName="LevelTwoTextNode" presStyleLbl="node4" presStyleIdx="1" presStyleCnt="6" custScaleX="169652" custScaleY="285081">
        <dgm:presLayoutVars>
          <dgm:chPref val="3"/>
        </dgm:presLayoutVars>
      </dgm:prSet>
      <dgm:spPr/>
    </dgm:pt>
    <dgm:pt modelId="{D22C8B68-864C-4A29-AF85-57332C0B60C0}" type="pres">
      <dgm:prSet presAssocID="{C7746EB2-DF27-45E0-9B5C-CA20FFBFFB02}" presName="level3hierChild" presStyleCnt="0"/>
      <dgm:spPr/>
    </dgm:pt>
    <dgm:pt modelId="{052AF157-E8BF-4D8C-9123-2D0CD91CCE96}" type="pres">
      <dgm:prSet presAssocID="{E87E85BF-1C28-419B-80D7-4E1FC9268C2A}" presName="conn2-1" presStyleLbl="parChTrans1D4" presStyleIdx="2" presStyleCnt="6"/>
      <dgm:spPr/>
    </dgm:pt>
    <dgm:pt modelId="{1AEE33B6-0871-4BA3-9606-32C02AE1F3E0}" type="pres">
      <dgm:prSet presAssocID="{E87E85BF-1C28-419B-80D7-4E1FC9268C2A}" presName="connTx" presStyleLbl="parChTrans1D4" presStyleIdx="2" presStyleCnt="6"/>
      <dgm:spPr/>
    </dgm:pt>
    <dgm:pt modelId="{E5549CF9-A9CE-4D28-9B84-11B5D0995D32}" type="pres">
      <dgm:prSet presAssocID="{CD088B8F-94C2-4ACB-9F81-CC895EB34EF4}" presName="root2" presStyleCnt="0"/>
      <dgm:spPr/>
    </dgm:pt>
    <dgm:pt modelId="{372468C8-8E0C-4EE5-AD3A-A815D3E8A4A3}" type="pres">
      <dgm:prSet presAssocID="{CD088B8F-94C2-4ACB-9F81-CC895EB34EF4}" presName="LevelTwoTextNode" presStyleLbl="node4" presStyleIdx="2" presStyleCnt="6" custScaleX="170722" custScaleY="277243">
        <dgm:presLayoutVars>
          <dgm:chPref val="3"/>
        </dgm:presLayoutVars>
      </dgm:prSet>
      <dgm:spPr/>
    </dgm:pt>
    <dgm:pt modelId="{19F09272-120F-49A1-9649-A96735303D3A}" type="pres">
      <dgm:prSet presAssocID="{CD088B8F-94C2-4ACB-9F81-CC895EB34EF4}" presName="level3hierChild" presStyleCnt="0"/>
      <dgm:spPr/>
    </dgm:pt>
    <dgm:pt modelId="{54753FBC-A282-49D1-BF2C-19E27EF6480E}" type="pres">
      <dgm:prSet presAssocID="{562F695C-9BC6-4F90-A0EE-F7F566CA8F98}" presName="conn2-1" presStyleLbl="parChTrans1D2" presStyleIdx="1" presStyleCnt="2"/>
      <dgm:spPr/>
    </dgm:pt>
    <dgm:pt modelId="{801809F0-44FC-4829-8A67-298851D30752}" type="pres">
      <dgm:prSet presAssocID="{562F695C-9BC6-4F90-A0EE-F7F566CA8F98}" presName="connTx" presStyleLbl="parChTrans1D2" presStyleIdx="1" presStyleCnt="2"/>
      <dgm:spPr/>
    </dgm:pt>
    <dgm:pt modelId="{38EB5D21-47F6-45DA-BA20-36447B595360}" type="pres">
      <dgm:prSet presAssocID="{2F7554A9-D5D4-4E38-8119-E674063BD1CC}" presName="root2" presStyleCnt="0"/>
      <dgm:spPr/>
    </dgm:pt>
    <dgm:pt modelId="{0009838B-E738-4259-9693-132498AE7CF9}" type="pres">
      <dgm:prSet presAssocID="{2F7554A9-D5D4-4E38-8119-E674063BD1CC}" presName="LevelTwoTextNode" presStyleLbl="node2" presStyleIdx="1" presStyleCnt="2" custScaleX="151209" custScaleY="405916">
        <dgm:presLayoutVars>
          <dgm:chPref val="3"/>
        </dgm:presLayoutVars>
      </dgm:prSet>
      <dgm:spPr/>
    </dgm:pt>
    <dgm:pt modelId="{DB2C478A-5C8E-4D65-9568-34AE4D246668}" type="pres">
      <dgm:prSet presAssocID="{2F7554A9-D5D4-4E38-8119-E674063BD1CC}" presName="level3hierChild" presStyleCnt="0"/>
      <dgm:spPr/>
    </dgm:pt>
    <dgm:pt modelId="{3EF2AD18-CA6B-4202-AE00-693EB3106F37}" type="pres">
      <dgm:prSet presAssocID="{B378F214-01D0-4706-BC9A-BB76C4C809DA}" presName="conn2-1" presStyleLbl="parChTrans1D3" presStyleIdx="1" presStyleCnt="2"/>
      <dgm:spPr/>
    </dgm:pt>
    <dgm:pt modelId="{DC0B3B68-B403-490F-AC24-40EAEE8651B4}" type="pres">
      <dgm:prSet presAssocID="{B378F214-01D0-4706-BC9A-BB76C4C809DA}" presName="connTx" presStyleLbl="parChTrans1D3" presStyleIdx="1" presStyleCnt="2"/>
      <dgm:spPr/>
    </dgm:pt>
    <dgm:pt modelId="{8CB61387-190B-4D05-A538-7AA32E2150F2}" type="pres">
      <dgm:prSet presAssocID="{957081EF-4D75-4B06-AD15-E5738C88C4D5}" presName="root2" presStyleCnt="0"/>
      <dgm:spPr/>
    </dgm:pt>
    <dgm:pt modelId="{B8394A82-6B0A-4417-8570-10D01699C444}" type="pres">
      <dgm:prSet presAssocID="{957081EF-4D75-4B06-AD15-E5738C88C4D5}" presName="LevelTwoTextNode" presStyleLbl="node3" presStyleIdx="1" presStyleCnt="2" custScaleX="131235" custScaleY="261330">
        <dgm:presLayoutVars>
          <dgm:chPref val="3"/>
        </dgm:presLayoutVars>
      </dgm:prSet>
      <dgm:spPr/>
    </dgm:pt>
    <dgm:pt modelId="{E1B6BC27-CEA8-412C-AD82-D3038370896B}" type="pres">
      <dgm:prSet presAssocID="{957081EF-4D75-4B06-AD15-E5738C88C4D5}" presName="level3hierChild" presStyleCnt="0"/>
      <dgm:spPr/>
    </dgm:pt>
    <dgm:pt modelId="{53D8C3B1-B482-4877-86DB-B2563494D2CF}" type="pres">
      <dgm:prSet presAssocID="{11A6687A-CC49-41DD-90CD-1EDE4F7E0FBD}" presName="conn2-1" presStyleLbl="parChTrans1D4" presStyleIdx="3" presStyleCnt="6"/>
      <dgm:spPr/>
    </dgm:pt>
    <dgm:pt modelId="{14C2CB03-5A35-4FBF-A39E-03D68751E8D3}" type="pres">
      <dgm:prSet presAssocID="{11A6687A-CC49-41DD-90CD-1EDE4F7E0FBD}" presName="connTx" presStyleLbl="parChTrans1D4" presStyleIdx="3" presStyleCnt="6"/>
      <dgm:spPr/>
    </dgm:pt>
    <dgm:pt modelId="{671B0045-BDEC-456E-A343-769A9A9A0B2D}" type="pres">
      <dgm:prSet presAssocID="{914A7388-947C-4A4D-A8EB-16CCC7F283FA}" presName="root2" presStyleCnt="0"/>
      <dgm:spPr/>
    </dgm:pt>
    <dgm:pt modelId="{6C126901-9F28-40F6-AC15-6F7587E8130A}" type="pres">
      <dgm:prSet presAssocID="{914A7388-947C-4A4D-A8EB-16CCC7F283FA}" presName="LevelTwoTextNode" presStyleLbl="node4" presStyleIdx="3" presStyleCnt="6" custScaleX="213859" custScaleY="273009">
        <dgm:presLayoutVars>
          <dgm:chPref val="3"/>
        </dgm:presLayoutVars>
      </dgm:prSet>
      <dgm:spPr/>
    </dgm:pt>
    <dgm:pt modelId="{D5E825AA-0C50-4DAA-8B8D-D9CBFADF98B8}" type="pres">
      <dgm:prSet presAssocID="{914A7388-947C-4A4D-A8EB-16CCC7F283FA}" presName="level3hierChild" presStyleCnt="0"/>
      <dgm:spPr/>
    </dgm:pt>
    <dgm:pt modelId="{C6F4103D-02C3-4C40-B248-7B1DE142BA7A}" type="pres">
      <dgm:prSet presAssocID="{304888B3-0AC9-4F30-9B2C-CA663A2095E0}" presName="conn2-1" presStyleLbl="parChTrans1D4" presStyleIdx="4" presStyleCnt="6"/>
      <dgm:spPr/>
    </dgm:pt>
    <dgm:pt modelId="{97E5AD93-C5D6-4A51-A6E1-F84C5659E0BD}" type="pres">
      <dgm:prSet presAssocID="{304888B3-0AC9-4F30-9B2C-CA663A2095E0}" presName="connTx" presStyleLbl="parChTrans1D4" presStyleIdx="4" presStyleCnt="6"/>
      <dgm:spPr/>
    </dgm:pt>
    <dgm:pt modelId="{EB838CCF-1141-4876-ADEF-BF53BC49C29C}" type="pres">
      <dgm:prSet presAssocID="{A8402ED5-9310-443F-A13C-E8C860DD4AC2}" presName="root2" presStyleCnt="0"/>
      <dgm:spPr/>
    </dgm:pt>
    <dgm:pt modelId="{7B85FE89-7AED-41F6-B85B-787CF05F3907}" type="pres">
      <dgm:prSet presAssocID="{A8402ED5-9310-443F-A13C-E8C860DD4AC2}" presName="LevelTwoTextNode" presStyleLbl="node4" presStyleIdx="4" presStyleCnt="6" custScaleX="207973" custScaleY="267686">
        <dgm:presLayoutVars>
          <dgm:chPref val="3"/>
        </dgm:presLayoutVars>
      </dgm:prSet>
      <dgm:spPr/>
    </dgm:pt>
    <dgm:pt modelId="{6F3D8F47-9D2F-4632-9C51-F24D27E21156}" type="pres">
      <dgm:prSet presAssocID="{A8402ED5-9310-443F-A13C-E8C860DD4AC2}" presName="level3hierChild" presStyleCnt="0"/>
      <dgm:spPr/>
    </dgm:pt>
    <dgm:pt modelId="{791BB8A2-EDD5-4055-B1BA-3BF62E1CDD5D}" type="pres">
      <dgm:prSet presAssocID="{9F1CCEC2-CB77-4BB8-AE3D-FDE247F1A57F}" presName="conn2-1" presStyleLbl="parChTrans1D4" presStyleIdx="5" presStyleCnt="6"/>
      <dgm:spPr/>
    </dgm:pt>
    <dgm:pt modelId="{63039F72-5D18-460B-BCB1-5EF96A3F6B27}" type="pres">
      <dgm:prSet presAssocID="{9F1CCEC2-CB77-4BB8-AE3D-FDE247F1A57F}" presName="connTx" presStyleLbl="parChTrans1D4" presStyleIdx="5" presStyleCnt="6"/>
      <dgm:spPr/>
    </dgm:pt>
    <dgm:pt modelId="{4C3E2A4F-E6C9-415F-ACAC-DA2C594A5A5E}" type="pres">
      <dgm:prSet presAssocID="{F4F377EF-AE4A-45E9-9F3B-A35C83EA364C}" presName="root2" presStyleCnt="0"/>
      <dgm:spPr/>
    </dgm:pt>
    <dgm:pt modelId="{0FA39DF6-67FD-4455-8A26-1ED7B3852735}" type="pres">
      <dgm:prSet presAssocID="{F4F377EF-AE4A-45E9-9F3B-A35C83EA364C}" presName="LevelTwoTextNode" presStyleLbl="node4" presStyleIdx="5" presStyleCnt="6" custScaleX="213540" custScaleY="322544">
        <dgm:presLayoutVars>
          <dgm:chPref val="3"/>
        </dgm:presLayoutVars>
      </dgm:prSet>
      <dgm:spPr/>
    </dgm:pt>
    <dgm:pt modelId="{565C3F26-A632-4958-B54A-B16905D0E069}" type="pres">
      <dgm:prSet presAssocID="{F4F377EF-AE4A-45E9-9F3B-A35C83EA364C}" presName="level3hierChild" presStyleCnt="0"/>
      <dgm:spPr/>
    </dgm:pt>
  </dgm:ptLst>
  <dgm:cxnLst>
    <dgm:cxn modelId="{C4A7C902-48E7-4784-ABA7-03C6EFEA19C6}" type="presOf" srcId="{304888B3-0AC9-4F30-9B2C-CA663A2095E0}" destId="{97E5AD93-C5D6-4A51-A6E1-F84C5659E0BD}" srcOrd="1" destOrd="0" presId="urn:microsoft.com/office/officeart/2008/layout/HorizontalMultiLevelHierarchy"/>
    <dgm:cxn modelId="{E4AA6508-F2EE-4813-A201-E9F47FE8A403}" type="presOf" srcId="{562F695C-9BC6-4F90-A0EE-F7F566CA8F98}" destId="{801809F0-44FC-4829-8A67-298851D30752}" srcOrd="1" destOrd="0" presId="urn:microsoft.com/office/officeart/2008/layout/HorizontalMultiLevelHierarchy"/>
    <dgm:cxn modelId="{BB22F20E-3047-45E1-A9B7-6DE0625CAC46}" srcId="{2F7554A9-D5D4-4E38-8119-E674063BD1CC}" destId="{957081EF-4D75-4B06-AD15-E5738C88C4D5}" srcOrd="0" destOrd="0" parTransId="{B378F214-01D0-4706-BC9A-BB76C4C809DA}" sibTransId="{0ECD7506-7392-4079-B581-F2C7466C05C6}"/>
    <dgm:cxn modelId="{6C6CD714-3CF2-4ED8-949C-3E1B616CD29E}" srcId="{CAFAADF5-015C-4878-9BDD-DFBD88CA9FF7}" destId="{B13D0084-72A6-4DAA-A952-9519C5702108}" srcOrd="0" destOrd="0" parTransId="{8C5CFF90-9580-452F-AE70-F327261D21C9}" sibTransId="{9081AC36-0877-49F8-8624-809349E8891B}"/>
    <dgm:cxn modelId="{6FB8F914-4672-4E79-9975-871FB21C3355}" type="presOf" srcId="{B378F214-01D0-4706-BC9A-BB76C4C809DA}" destId="{3EF2AD18-CA6B-4202-AE00-693EB3106F37}" srcOrd="0" destOrd="0" presId="urn:microsoft.com/office/officeart/2008/layout/HorizontalMultiLevelHierarchy"/>
    <dgm:cxn modelId="{0ECF5C1C-8BF4-43D4-8EDC-4AACFEE2B13B}" type="presOf" srcId="{D9A981BB-B59C-4DC9-B8C0-EED215CFD0FB}" destId="{4B83F8EF-389F-44C2-80B3-3B828EB05BC2}" srcOrd="0" destOrd="0" presId="urn:microsoft.com/office/officeart/2008/layout/HorizontalMultiLevelHierarchy"/>
    <dgm:cxn modelId="{06E23520-EB62-4289-A7DC-11F66D89D9BB}" type="presOf" srcId="{8C5CFF90-9580-452F-AE70-F327261D21C9}" destId="{7A294D05-BE61-4D31-A82E-1B8A9A6F6B91}" srcOrd="0" destOrd="0" presId="urn:microsoft.com/office/officeart/2008/layout/HorizontalMultiLevelHierarchy"/>
    <dgm:cxn modelId="{44EE5A20-D42E-48FA-8E02-08BA230FE1F3}" srcId="{09BBAC26-B932-4E1B-8DE1-FB024F803F9A}" destId="{2F7554A9-D5D4-4E38-8119-E674063BD1CC}" srcOrd="1" destOrd="0" parTransId="{562F695C-9BC6-4F90-A0EE-F7F566CA8F98}" sibTransId="{D1546B59-4F68-498A-8D5A-8131C33651E0}"/>
    <dgm:cxn modelId="{41DD1521-A589-40DD-BADA-950A52144D10}" type="presOf" srcId="{11A6687A-CC49-41DD-90CD-1EDE4F7E0FBD}" destId="{53D8C3B1-B482-4877-86DB-B2563494D2CF}" srcOrd="0" destOrd="0" presId="urn:microsoft.com/office/officeart/2008/layout/HorizontalMultiLevelHierarchy"/>
    <dgm:cxn modelId="{D8B9D224-7EF5-4951-9FD8-D5525AC0ACA9}" type="presOf" srcId="{B13D0084-72A6-4DAA-A952-9519C5702108}" destId="{FE34FCF0-4032-4978-93AB-98921C7A3530}" srcOrd="0" destOrd="0" presId="urn:microsoft.com/office/officeart/2008/layout/HorizontalMultiLevelHierarchy"/>
    <dgm:cxn modelId="{75C4E228-5A65-4097-AEA5-52104D7B30E5}" type="presOf" srcId="{9F1CCEC2-CB77-4BB8-AE3D-FDE247F1A57F}" destId="{791BB8A2-EDD5-4055-B1BA-3BF62E1CDD5D}" srcOrd="0" destOrd="0" presId="urn:microsoft.com/office/officeart/2008/layout/HorizontalMultiLevelHierarchy"/>
    <dgm:cxn modelId="{CF104C62-212B-4672-96B3-8A8027743460}" type="presOf" srcId="{F4F377EF-AE4A-45E9-9F3B-A35C83EA364C}" destId="{0FA39DF6-67FD-4455-8A26-1ED7B3852735}" srcOrd="0" destOrd="0" presId="urn:microsoft.com/office/officeart/2008/layout/HorizontalMultiLevelHierarchy"/>
    <dgm:cxn modelId="{2836CA43-0A72-4A23-9B02-9AAE48B648C6}" type="presOf" srcId="{F83E2C41-18DC-4673-B0DD-77CC3306A29A}" destId="{65249D92-2D04-4B99-B559-ABFDA873684C}" srcOrd="0" destOrd="0" presId="urn:microsoft.com/office/officeart/2008/layout/HorizontalMultiLevelHierarchy"/>
    <dgm:cxn modelId="{A2422245-2C73-47C7-9601-C4FC89B63310}" type="presOf" srcId="{11A6687A-CC49-41DD-90CD-1EDE4F7E0FBD}" destId="{14C2CB03-5A35-4FBF-A39E-03D68751E8D3}" srcOrd="1" destOrd="0" presId="urn:microsoft.com/office/officeart/2008/layout/HorizontalMultiLevelHierarchy"/>
    <dgm:cxn modelId="{79EE6146-077E-41BC-A4AB-28C5F95B00D1}" type="presOf" srcId="{CAFAADF5-015C-4878-9BDD-DFBD88CA9FF7}" destId="{CC98738D-17EB-47B7-8BFA-65AE444A5013}" srcOrd="0" destOrd="0" presId="urn:microsoft.com/office/officeart/2008/layout/HorizontalMultiLevelHierarchy"/>
    <dgm:cxn modelId="{CD920568-9ED1-400B-B6E8-69B23229A017}" srcId="{B13D0084-72A6-4DAA-A952-9519C5702108}" destId="{59B7D6D8-0B0C-4B0E-BF12-EBEF47BFDEBC}" srcOrd="0" destOrd="0" parTransId="{0723D453-37E2-4DA7-AB10-0DCCE3278C40}" sibTransId="{7A31F7B3-1CBE-4288-8C7E-CC6E3073C39B}"/>
    <dgm:cxn modelId="{7601E472-CDB6-4CD5-B312-C232B9031F70}" type="presOf" srcId="{0723D453-37E2-4DA7-AB10-0DCCE3278C40}" destId="{8D46A796-5068-4EB8-B8A4-CE1A21D05C41}" srcOrd="1" destOrd="0" presId="urn:microsoft.com/office/officeart/2008/layout/HorizontalMultiLevelHierarchy"/>
    <dgm:cxn modelId="{27626257-32A9-4FC2-83AE-D5E5ED131821}" type="presOf" srcId="{8C5CFF90-9580-452F-AE70-F327261D21C9}" destId="{076C1E14-311E-4BF1-8726-3DE6787C476D}" srcOrd="1" destOrd="0" presId="urn:microsoft.com/office/officeart/2008/layout/HorizontalMultiLevelHierarchy"/>
    <dgm:cxn modelId="{8F66C077-F7A6-4ACC-9728-7D5ED56CF9C1}" srcId="{B13D0084-72A6-4DAA-A952-9519C5702108}" destId="{C7746EB2-DF27-45E0-9B5C-CA20FFBFFB02}" srcOrd="1" destOrd="0" parTransId="{D9A981BB-B59C-4DC9-B8C0-EED215CFD0FB}" sibTransId="{E7C8A3C1-E7E0-4409-B078-B2EDD261EA75}"/>
    <dgm:cxn modelId="{2A70CE57-8F41-4A0B-8B34-3DC94CDA642C}" type="presOf" srcId="{E87E85BF-1C28-419B-80D7-4E1FC9268C2A}" destId="{052AF157-E8BF-4D8C-9123-2D0CD91CCE96}" srcOrd="0" destOrd="0" presId="urn:microsoft.com/office/officeart/2008/layout/HorizontalMultiLevelHierarchy"/>
    <dgm:cxn modelId="{F6C6927B-53D8-42E4-9D9A-C059B4889258}" type="presOf" srcId="{CD088B8F-94C2-4ACB-9F81-CC895EB34EF4}" destId="{372468C8-8E0C-4EE5-AD3A-A815D3E8A4A3}" srcOrd="0" destOrd="0" presId="urn:microsoft.com/office/officeart/2008/layout/HorizontalMultiLevelHierarchy"/>
    <dgm:cxn modelId="{AF693F7F-76EF-4493-966B-54BF495CAFD0}" type="presOf" srcId="{A8402ED5-9310-443F-A13C-E8C860DD4AC2}" destId="{7B85FE89-7AED-41F6-B85B-787CF05F3907}" srcOrd="0" destOrd="0" presId="urn:microsoft.com/office/officeart/2008/layout/HorizontalMultiLevelHierarchy"/>
    <dgm:cxn modelId="{2EDC6E7F-0EA5-4E66-A99A-4AAD1624E8B1}" type="presOf" srcId="{D9A981BB-B59C-4DC9-B8C0-EED215CFD0FB}" destId="{4A338B20-7CB7-43CD-874D-2E02A9D4A3F9}" srcOrd="1" destOrd="0" presId="urn:microsoft.com/office/officeart/2008/layout/HorizontalMultiLevelHierarchy"/>
    <dgm:cxn modelId="{3172048C-6F89-45F0-A64D-15A319B53102}" type="presOf" srcId="{E87E85BF-1C28-419B-80D7-4E1FC9268C2A}" destId="{1AEE33B6-0871-4BA3-9606-32C02AE1F3E0}" srcOrd="1" destOrd="0" presId="urn:microsoft.com/office/officeart/2008/layout/HorizontalMultiLevelHierarchy"/>
    <dgm:cxn modelId="{5441BDAA-CBFD-4127-8B0E-E55637962EBB}" type="presOf" srcId="{304888B3-0AC9-4F30-9B2C-CA663A2095E0}" destId="{C6F4103D-02C3-4C40-B248-7B1DE142BA7A}" srcOrd="0" destOrd="0" presId="urn:microsoft.com/office/officeart/2008/layout/HorizontalMultiLevelHierarchy"/>
    <dgm:cxn modelId="{5F4199CB-62EE-4F4F-8C30-2408DAEE3D83}" type="presOf" srcId="{9F1CCEC2-CB77-4BB8-AE3D-FDE247F1A57F}" destId="{63039F72-5D18-460B-BCB1-5EF96A3F6B27}" srcOrd="1" destOrd="0" presId="urn:microsoft.com/office/officeart/2008/layout/HorizontalMultiLevelHierarchy"/>
    <dgm:cxn modelId="{6771C0D0-EEE4-4BF3-B8D2-85BF3D202E0D}" type="presOf" srcId="{B378F214-01D0-4706-BC9A-BB76C4C809DA}" destId="{DC0B3B68-B403-490F-AC24-40EAEE8651B4}" srcOrd="1" destOrd="0" presId="urn:microsoft.com/office/officeart/2008/layout/HorizontalMultiLevelHierarchy"/>
    <dgm:cxn modelId="{A6824ED1-D7A0-4114-9AE9-1CC21B04703C}" type="presOf" srcId="{914A7388-947C-4A4D-A8EB-16CCC7F283FA}" destId="{6C126901-9F28-40F6-AC15-6F7587E8130A}" srcOrd="0" destOrd="0" presId="urn:microsoft.com/office/officeart/2008/layout/HorizontalMultiLevelHierarchy"/>
    <dgm:cxn modelId="{085131D2-40CE-47E6-A022-E7F5D53CBDED}" srcId="{957081EF-4D75-4B06-AD15-E5738C88C4D5}" destId="{914A7388-947C-4A4D-A8EB-16CCC7F283FA}" srcOrd="0" destOrd="0" parTransId="{11A6687A-CC49-41DD-90CD-1EDE4F7E0FBD}" sibTransId="{6B083222-7BB4-44A3-9BCC-21E383296159}"/>
    <dgm:cxn modelId="{AECB43D2-89A6-403F-ABA4-03B51FA8E038}" type="presOf" srcId="{957081EF-4D75-4B06-AD15-E5738C88C4D5}" destId="{B8394A82-6B0A-4417-8570-10D01699C444}" srcOrd="0" destOrd="0" presId="urn:microsoft.com/office/officeart/2008/layout/HorizontalMultiLevelHierarchy"/>
    <dgm:cxn modelId="{2758C4D6-0F2B-4C60-BEFA-D83B02688E21}" type="presOf" srcId="{0723D453-37E2-4DA7-AB10-0DCCE3278C40}" destId="{31D9DE5D-1207-46E4-BFCA-3721BB316D6E}" srcOrd="0" destOrd="0" presId="urn:microsoft.com/office/officeart/2008/layout/HorizontalMultiLevelHierarchy"/>
    <dgm:cxn modelId="{60F143D8-EA1A-430B-8399-DD7799211A4F}" srcId="{957081EF-4D75-4B06-AD15-E5738C88C4D5}" destId="{A8402ED5-9310-443F-A13C-E8C860DD4AC2}" srcOrd="1" destOrd="0" parTransId="{304888B3-0AC9-4F30-9B2C-CA663A2095E0}" sibTransId="{74A5E695-3803-4743-BC1A-86C2A98EFC35}"/>
    <dgm:cxn modelId="{410BCADF-B449-4880-A902-40DE9E69E396}" type="presOf" srcId="{09BBAC26-B932-4E1B-8DE1-FB024F803F9A}" destId="{7A886A93-6F61-4B17-B7C9-A8BBBD1224FA}" srcOrd="0" destOrd="0" presId="urn:microsoft.com/office/officeart/2008/layout/HorizontalMultiLevelHierarchy"/>
    <dgm:cxn modelId="{755258E0-68B9-434F-974F-C61FC0629E2A}" type="presOf" srcId="{562F695C-9BC6-4F90-A0EE-F7F566CA8F98}" destId="{54753FBC-A282-49D1-BF2C-19E27EF6480E}" srcOrd="0" destOrd="0" presId="urn:microsoft.com/office/officeart/2008/layout/HorizontalMultiLevelHierarchy"/>
    <dgm:cxn modelId="{1C504EE1-5E80-4E88-BCFB-AC06E8C75B3F}" srcId="{957081EF-4D75-4B06-AD15-E5738C88C4D5}" destId="{F4F377EF-AE4A-45E9-9F3B-A35C83EA364C}" srcOrd="2" destOrd="0" parTransId="{9F1CCEC2-CB77-4BB8-AE3D-FDE247F1A57F}" sibTransId="{87C2EE95-64B4-4C0B-AF48-F35EA24814DE}"/>
    <dgm:cxn modelId="{A39AC4E6-C833-4D0D-8435-C53CFAFE0E04}" srcId="{B13D0084-72A6-4DAA-A952-9519C5702108}" destId="{CD088B8F-94C2-4ACB-9F81-CC895EB34EF4}" srcOrd="2" destOrd="0" parTransId="{E87E85BF-1C28-419B-80D7-4E1FC9268C2A}" sibTransId="{9202AD96-7428-4387-9138-8BDC7A69341B}"/>
    <dgm:cxn modelId="{69269AEA-DC04-4CC8-B61E-60D5E594BF0F}" srcId="{B9CB7391-9C47-49E6-A2F9-E8DB548ABF6A}" destId="{09BBAC26-B932-4E1B-8DE1-FB024F803F9A}" srcOrd="0" destOrd="0" parTransId="{830E60EA-AAB9-46D0-AA3B-73BF8DB626CE}" sibTransId="{A0F83C57-04FC-4D02-9FD9-703EA636704A}"/>
    <dgm:cxn modelId="{DB2686F1-8B80-480F-93F8-EE7B9081EB81}" type="presOf" srcId="{59B7D6D8-0B0C-4B0E-BF12-EBEF47BFDEBC}" destId="{63FF43C4-49D6-48F6-944A-77733A0884AB}" srcOrd="0" destOrd="0" presId="urn:microsoft.com/office/officeart/2008/layout/HorizontalMultiLevelHierarchy"/>
    <dgm:cxn modelId="{285781F6-5C79-47AE-92ED-8788411B4776}" srcId="{09BBAC26-B932-4E1B-8DE1-FB024F803F9A}" destId="{CAFAADF5-015C-4878-9BDD-DFBD88CA9FF7}" srcOrd="0" destOrd="0" parTransId="{F83E2C41-18DC-4673-B0DD-77CC3306A29A}" sibTransId="{99CCCA7D-3536-4124-B8C1-98B6A639CA77}"/>
    <dgm:cxn modelId="{62863EF9-78F9-4204-8C61-725A4CE2DEC4}" type="presOf" srcId="{B9CB7391-9C47-49E6-A2F9-E8DB548ABF6A}" destId="{95AFF7A6-A34F-48B2-99DA-2A5532115758}" srcOrd="0" destOrd="0" presId="urn:microsoft.com/office/officeart/2008/layout/HorizontalMultiLevelHierarchy"/>
    <dgm:cxn modelId="{44FD3CFA-19BF-4A18-8EBC-42AD958D02CF}" type="presOf" srcId="{2F7554A9-D5D4-4E38-8119-E674063BD1CC}" destId="{0009838B-E738-4259-9693-132498AE7CF9}" srcOrd="0" destOrd="0" presId="urn:microsoft.com/office/officeart/2008/layout/HorizontalMultiLevelHierarchy"/>
    <dgm:cxn modelId="{9F7A4BFA-F9E8-4BFF-9A04-5B478D3D1479}" type="presOf" srcId="{F83E2C41-18DC-4673-B0DD-77CC3306A29A}" destId="{DC194BCF-1860-4D44-84D9-A6674CD56722}" srcOrd="1" destOrd="0" presId="urn:microsoft.com/office/officeart/2008/layout/HorizontalMultiLevelHierarchy"/>
    <dgm:cxn modelId="{003C4FFD-98C1-4F37-824E-CF1A56416B0F}" type="presOf" srcId="{C7746EB2-DF27-45E0-9B5C-CA20FFBFFB02}" destId="{310087AA-C282-4612-9E58-23394F6118AB}" srcOrd="0" destOrd="0" presId="urn:microsoft.com/office/officeart/2008/layout/HorizontalMultiLevelHierarchy"/>
    <dgm:cxn modelId="{5BC0FB4A-4415-4014-8677-7BE5E07D158D}" type="presParOf" srcId="{95AFF7A6-A34F-48B2-99DA-2A5532115758}" destId="{C5D15AE6-6204-4D8B-A7F3-57101F602F1A}" srcOrd="0" destOrd="0" presId="urn:microsoft.com/office/officeart/2008/layout/HorizontalMultiLevelHierarchy"/>
    <dgm:cxn modelId="{897935DB-BD35-43C7-AAB3-77F80B0D300D}" type="presParOf" srcId="{C5D15AE6-6204-4D8B-A7F3-57101F602F1A}" destId="{7A886A93-6F61-4B17-B7C9-A8BBBD1224FA}" srcOrd="0" destOrd="0" presId="urn:microsoft.com/office/officeart/2008/layout/HorizontalMultiLevelHierarchy"/>
    <dgm:cxn modelId="{574241BA-0FB0-4A72-9E62-D03796C9BB91}" type="presParOf" srcId="{C5D15AE6-6204-4D8B-A7F3-57101F602F1A}" destId="{649C7E42-B6A6-41FF-8ADB-7F7EF46F3630}" srcOrd="1" destOrd="0" presId="urn:microsoft.com/office/officeart/2008/layout/HorizontalMultiLevelHierarchy"/>
    <dgm:cxn modelId="{259A813B-64D3-4771-AD2F-F97856BEE040}" type="presParOf" srcId="{649C7E42-B6A6-41FF-8ADB-7F7EF46F3630}" destId="{65249D92-2D04-4B99-B559-ABFDA873684C}" srcOrd="0" destOrd="0" presId="urn:microsoft.com/office/officeart/2008/layout/HorizontalMultiLevelHierarchy"/>
    <dgm:cxn modelId="{EA66C33A-D16C-4E57-881F-312307BD27F4}" type="presParOf" srcId="{65249D92-2D04-4B99-B559-ABFDA873684C}" destId="{DC194BCF-1860-4D44-84D9-A6674CD56722}" srcOrd="0" destOrd="0" presId="urn:microsoft.com/office/officeart/2008/layout/HorizontalMultiLevelHierarchy"/>
    <dgm:cxn modelId="{E48EECE3-101B-4326-A574-CE56B2EC6ABC}" type="presParOf" srcId="{649C7E42-B6A6-41FF-8ADB-7F7EF46F3630}" destId="{9EA3D45D-F8DD-4A79-932B-F036E6B82307}" srcOrd="1" destOrd="0" presId="urn:microsoft.com/office/officeart/2008/layout/HorizontalMultiLevelHierarchy"/>
    <dgm:cxn modelId="{F33768B7-0F5F-4721-953A-F47686675FA8}" type="presParOf" srcId="{9EA3D45D-F8DD-4A79-932B-F036E6B82307}" destId="{CC98738D-17EB-47B7-8BFA-65AE444A5013}" srcOrd="0" destOrd="0" presId="urn:microsoft.com/office/officeart/2008/layout/HorizontalMultiLevelHierarchy"/>
    <dgm:cxn modelId="{833D7DAE-BEDF-437B-926D-10213E1FB4CB}" type="presParOf" srcId="{9EA3D45D-F8DD-4A79-932B-F036E6B82307}" destId="{1BA8CCD7-3765-4B9E-9DC4-28CF9C323450}" srcOrd="1" destOrd="0" presId="urn:microsoft.com/office/officeart/2008/layout/HorizontalMultiLevelHierarchy"/>
    <dgm:cxn modelId="{9B2C6B11-EFEB-4E59-80D4-D7F6C2A0A1A2}" type="presParOf" srcId="{1BA8CCD7-3765-4B9E-9DC4-28CF9C323450}" destId="{7A294D05-BE61-4D31-A82E-1B8A9A6F6B91}" srcOrd="0" destOrd="0" presId="urn:microsoft.com/office/officeart/2008/layout/HorizontalMultiLevelHierarchy"/>
    <dgm:cxn modelId="{5B6B9A26-24A3-4DCB-B478-9BB4250CCA58}" type="presParOf" srcId="{7A294D05-BE61-4D31-A82E-1B8A9A6F6B91}" destId="{076C1E14-311E-4BF1-8726-3DE6787C476D}" srcOrd="0" destOrd="0" presId="urn:microsoft.com/office/officeart/2008/layout/HorizontalMultiLevelHierarchy"/>
    <dgm:cxn modelId="{230AC1DF-3E03-4FBF-AD81-4B4689683641}" type="presParOf" srcId="{1BA8CCD7-3765-4B9E-9DC4-28CF9C323450}" destId="{B7D9A6AC-C5B7-4141-87AE-E56F36F7ED86}" srcOrd="1" destOrd="0" presId="urn:microsoft.com/office/officeart/2008/layout/HorizontalMultiLevelHierarchy"/>
    <dgm:cxn modelId="{197C12D1-8444-45C1-9050-D8D0D3CF8D4F}" type="presParOf" srcId="{B7D9A6AC-C5B7-4141-87AE-E56F36F7ED86}" destId="{FE34FCF0-4032-4978-93AB-98921C7A3530}" srcOrd="0" destOrd="0" presId="urn:microsoft.com/office/officeart/2008/layout/HorizontalMultiLevelHierarchy"/>
    <dgm:cxn modelId="{CBBC3890-36C7-456E-976E-7A25CD12078D}" type="presParOf" srcId="{B7D9A6AC-C5B7-4141-87AE-E56F36F7ED86}" destId="{4F1DD790-933E-4C98-B1C9-3DA9D6E1E3C5}" srcOrd="1" destOrd="0" presId="urn:microsoft.com/office/officeart/2008/layout/HorizontalMultiLevelHierarchy"/>
    <dgm:cxn modelId="{72BFFF7D-E796-4E46-B332-9F6AAC935BD6}" type="presParOf" srcId="{4F1DD790-933E-4C98-B1C9-3DA9D6E1E3C5}" destId="{31D9DE5D-1207-46E4-BFCA-3721BB316D6E}" srcOrd="0" destOrd="0" presId="urn:microsoft.com/office/officeart/2008/layout/HorizontalMultiLevelHierarchy"/>
    <dgm:cxn modelId="{4C2B38E3-1D27-4B4B-8636-EA90208BE202}" type="presParOf" srcId="{31D9DE5D-1207-46E4-BFCA-3721BB316D6E}" destId="{8D46A796-5068-4EB8-B8A4-CE1A21D05C41}" srcOrd="0" destOrd="0" presId="urn:microsoft.com/office/officeart/2008/layout/HorizontalMultiLevelHierarchy"/>
    <dgm:cxn modelId="{983C33B5-CBD2-447B-B60D-13A7ADE10829}" type="presParOf" srcId="{4F1DD790-933E-4C98-B1C9-3DA9D6E1E3C5}" destId="{014E68C4-5420-4FCF-877F-2BF5ACB3B2CC}" srcOrd="1" destOrd="0" presId="urn:microsoft.com/office/officeart/2008/layout/HorizontalMultiLevelHierarchy"/>
    <dgm:cxn modelId="{2F9C23CE-37BA-493A-AE36-0F95B6DA1237}" type="presParOf" srcId="{014E68C4-5420-4FCF-877F-2BF5ACB3B2CC}" destId="{63FF43C4-49D6-48F6-944A-77733A0884AB}" srcOrd="0" destOrd="0" presId="urn:microsoft.com/office/officeart/2008/layout/HorizontalMultiLevelHierarchy"/>
    <dgm:cxn modelId="{F97E8BF5-4DD9-4F0F-AA4D-121F913BF6A4}" type="presParOf" srcId="{014E68C4-5420-4FCF-877F-2BF5ACB3B2CC}" destId="{7B830928-43D1-4885-847F-222FC54FF693}" srcOrd="1" destOrd="0" presId="urn:microsoft.com/office/officeart/2008/layout/HorizontalMultiLevelHierarchy"/>
    <dgm:cxn modelId="{D7DD2B65-E101-4558-8700-CE8748CF7593}" type="presParOf" srcId="{4F1DD790-933E-4C98-B1C9-3DA9D6E1E3C5}" destId="{4B83F8EF-389F-44C2-80B3-3B828EB05BC2}" srcOrd="2" destOrd="0" presId="urn:microsoft.com/office/officeart/2008/layout/HorizontalMultiLevelHierarchy"/>
    <dgm:cxn modelId="{C495CC8F-7585-4E42-8C58-D682CB10AF5E}" type="presParOf" srcId="{4B83F8EF-389F-44C2-80B3-3B828EB05BC2}" destId="{4A338B20-7CB7-43CD-874D-2E02A9D4A3F9}" srcOrd="0" destOrd="0" presId="urn:microsoft.com/office/officeart/2008/layout/HorizontalMultiLevelHierarchy"/>
    <dgm:cxn modelId="{D29A378D-3D9D-4A7A-92DF-BAC7A3764059}" type="presParOf" srcId="{4F1DD790-933E-4C98-B1C9-3DA9D6E1E3C5}" destId="{FB639AA0-D93E-4301-A54E-874A6372D756}" srcOrd="3" destOrd="0" presId="urn:microsoft.com/office/officeart/2008/layout/HorizontalMultiLevelHierarchy"/>
    <dgm:cxn modelId="{FE1CDC7B-1D6B-4A0D-B02E-100AA1F986D6}" type="presParOf" srcId="{FB639AA0-D93E-4301-A54E-874A6372D756}" destId="{310087AA-C282-4612-9E58-23394F6118AB}" srcOrd="0" destOrd="0" presId="urn:microsoft.com/office/officeart/2008/layout/HorizontalMultiLevelHierarchy"/>
    <dgm:cxn modelId="{5D7B1AFD-8DF1-4419-B143-1C71384A3BD1}" type="presParOf" srcId="{FB639AA0-D93E-4301-A54E-874A6372D756}" destId="{D22C8B68-864C-4A29-AF85-57332C0B60C0}" srcOrd="1" destOrd="0" presId="urn:microsoft.com/office/officeart/2008/layout/HorizontalMultiLevelHierarchy"/>
    <dgm:cxn modelId="{368097BA-170B-46A0-828C-FAE46BBE5737}" type="presParOf" srcId="{4F1DD790-933E-4C98-B1C9-3DA9D6E1E3C5}" destId="{052AF157-E8BF-4D8C-9123-2D0CD91CCE96}" srcOrd="4" destOrd="0" presId="urn:microsoft.com/office/officeart/2008/layout/HorizontalMultiLevelHierarchy"/>
    <dgm:cxn modelId="{226FBA85-ED1D-403E-A4A5-C842C4F90FF4}" type="presParOf" srcId="{052AF157-E8BF-4D8C-9123-2D0CD91CCE96}" destId="{1AEE33B6-0871-4BA3-9606-32C02AE1F3E0}" srcOrd="0" destOrd="0" presId="urn:microsoft.com/office/officeart/2008/layout/HorizontalMultiLevelHierarchy"/>
    <dgm:cxn modelId="{B786B22E-A1F7-4988-B66A-4A70EA7C0F47}" type="presParOf" srcId="{4F1DD790-933E-4C98-B1C9-3DA9D6E1E3C5}" destId="{E5549CF9-A9CE-4D28-9B84-11B5D0995D32}" srcOrd="5" destOrd="0" presId="urn:microsoft.com/office/officeart/2008/layout/HorizontalMultiLevelHierarchy"/>
    <dgm:cxn modelId="{212A3014-EDA5-401A-A269-41B58A6FE311}" type="presParOf" srcId="{E5549CF9-A9CE-4D28-9B84-11B5D0995D32}" destId="{372468C8-8E0C-4EE5-AD3A-A815D3E8A4A3}" srcOrd="0" destOrd="0" presId="urn:microsoft.com/office/officeart/2008/layout/HorizontalMultiLevelHierarchy"/>
    <dgm:cxn modelId="{AC5F7D02-B1CC-4035-A8E5-84BD479A6FE8}" type="presParOf" srcId="{E5549CF9-A9CE-4D28-9B84-11B5D0995D32}" destId="{19F09272-120F-49A1-9649-A96735303D3A}" srcOrd="1" destOrd="0" presId="urn:microsoft.com/office/officeart/2008/layout/HorizontalMultiLevelHierarchy"/>
    <dgm:cxn modelId="{CAD9DF0B-CC84-40A3-96D4-270CECA81710}" type="presParOf" srcId="{649C7E42-B6A6-41FF-8ADB-7F7EF46F3630}" destId="{54753FBC-A282-49D1-BF2C-19E27EF6480E}" srcOrd="2" destOrd="0" presId="urn:microsoft.com/office/officeart/2008/layout/HorizontalMultiLevelHierarchy"/>
    <dgm:cxn modelId="{C7760578-73F9-4F57-BEE8-8073B43C7876}" type="presParOf" srcId="{54753FBC-A282-49D1-BF2C-19E27EF6480E}" destId="{801809F0-44FC-4829-8A67-298851D30752}" srcOrd="0" destOrd="0" presId="urn:microsoft.com/office/officeart/2008/layout/HorizontalMultiLevelHierarchy"/>
    <dgm:cxn modelId="{301E5B93-A89F-49D9-88CF-E4B1A50CD6A8}" type="presParOf" srcId="{649C7E42-B6A6-41FF-8ADB-7F7EF46F3630}" destId="{38EB5D21-47F6-45DA-BA20-36447B595360}" srcOrd="3" destOrd="0" presId="urn:microsoft.com/office/officeart/2008/layout/HorizontalMultiLevelHierarchy"/>
    <dgm:cxn modelId="{C26CA71D-5CAB-4D69-AD0B-383440DA0185}" type="presParOf" srcId="{38EB5D21-47F6-45DA-BA20-36447B595360}" destId="{0009838B-E738-4259-9693-132498AE7CF9}" srcOrd="0" destOrd="0" presId="urn:microsoft.com/office/officeart/2008/layout/HorizontalMultiLevelHierarchy"/>
    <dgm:cxn modelId="{4BEDE562-147E-4CBF-88A0-A1C53258A295}" type="presParOf" srcId="{38EB5D21-47F6-45DA-BA20-36447B595360}" destId="{DB2C478A-5C8E-4D65-9568-34AE4D246668}" srcOrd="1" destOrd="0" presId="urn:microsoft.com/office/officeart/2008/layout/HorizontalMultiLevelHierarchy"/>
    <dgm:cxn modelId="{0E9A672D-BB41-4AA1-AC3F-AF26B55A40F4}" type="presParOf" srcId="{DB2C478A-5C8E-4D65-9568-34AE4D246668}" destId="{3EF2AD18-CA6B-4202-AE00-693EB3106F37}" srcOrd="0" destOrd="0" presId="urn:microsoft.com/office/officeart/2008/layout/HorizontalMultiLevelHierarchy"/>
    <dgm:cxn modelId="{0159FB98-0DBB-4785-9487-6262604B5D3D}" type="presParOf" srcId="{3EF2AD18-CA6B-4202-AE00-693EB3106F37}" destId="{DC0B3B68-B403-490F-AC24-40EAEE8651B4}" srcOrd="0" destOrd="0" presId="urn:microsoft.com/office/officeart/2008/layout/HorizontalMultiLevelHierarchy"/>
    <dgm:cxn modelId="{8A063DF3-E90E-4382-8969-F7B167AC1955}" type="presParOf" srcId="{DB2C478A-5C8E-4D65-9568-34AE4D246668}" destId="{8CB61387-190B-4D05-A538-7AA32E2150F2}" srcOrd="1" destOrd="0" presId="urn:microsoft.com/office/officeart/2008/layout/HorizontalMultiLevelHierarchy"/>
    <dgm:cxn modelId="{A419A14A-1E00-4B50-AB57-D57EEEA85614}" type="presParOf" srcId="{8CB61387-190B-4D05-A538-7AA32E2150F2}" destId="{B8394A82-6B0A-4417-8570-10D01699C444}" srcOrd="0" destOrd="0" presId="urn:microsoft.com/office/officeart/2008/layout/HorizontalMultiLevelHierarchy"/>
    <dgm:cxn modelId="{04BDB705-5531-4CEB-BBDF-350659119E9F}" type="presParOf" srcId="{8CB61387-190B-4D05-A538-7AA32E2150F2}" destId="{E1B6BC27-CEA8-412C-AD82-D3038370896B}" srcOrd="1" destOrd="0" presId="urn:microsoft.com/office/officeart/2008/layout/HorizontalMultiLevelHierarchy"/>
    <dgm:cxn modelId="{7A231D30-84FC-48ED-9879-CDCFF2C2F7EF}" type="presParOf" srcId="{E1B6BC27-CEA8-412C-AD82-D3038370896B}" destId="{53D8C3B1-B482-4877-86DB-B2563494D2CF}" srcOrd="0" destOrd="0" presId="urn:microsoft.com/office/officeart/2008/layout/HorizontalMultiLevelHierarchy"/>
    <dgm:cxn modelId="{C6538453-984A-419C-A7A9-7024890A1A5D}" type="presParOf" srcId="{53D8C3B1-B482-4877-86DB-B2563494D2CF}" destId="{14C2CB03-5A35-4FBF-A39E-03D68751E8D3}" srcOrd="0" destOrd="0" presId="urn:microsoft.com/office/officeart/2008/layout/HorizontalMultiLevelHierarchy"/>
    <dgm:cxn modelId="{AB876787-1DE1-4050-8F63-220EA73F6311}" type="presParOf" srcId="{E1B6BC27-CEA8-412C-AD82-D3038370896B}" destId="{671B0045-BDEC-456E-A343-769A9A9A0B2D}" srcOrd="1" destOrd="0" presId="urn:microsoft.com/office/officeart/2008/layout/HorizontalMultiLevelHierarchy"/>
    <dgm:cxn modelId="{B8EB8F67-02D0-4433-AEEC-4C1129267784}" type="presParOf" srcId="{671B0045-BDEC-456E-A343-769A9A9A0B2D}" destId="{6C126901-9F28-40F6-AC15-6F7587E8130A}" srcOrd="0" destOrd="0" presId="urn:microsoft.com/office/officeart/2008/layout/HorizontalMultiLevelHierarchy"/>
    <dgm:cxn modelId="{FF58E562-1D33-439F-B994-4879DF84DAF3}" type="presParOf" srcId="{671B0045-BDEC-456E-A343-769A9A9A0B2D}" destId="{D5E825AA-0C50-4DAA-8B8D-D9CBFADF98B8}" srcOrd="1" destOrd="0" presId="urn:microsoft.com/office/officeart/2008/layout/HorizontalMultiLevelHierarchy"/>
    <dgm:cxn modelId="{6531B84B-61D2-435B-826E-21B5AE9B99E6}" type="presParOf" srcId="{E1B6BC27-CEA8-412C-AD82-D3038370896B}" destId="{C6F4103D-02C3-4C40-B248-7B1DE142BA7A}" srcOrd="2" destOrd="0" presId="urn:microsoft.com/office/officeart/2008/layout/HorizontalMultiLevelHierarchy"/>
    <dgm:cxn modelId="{F1559887-B51E-4FEC-A27A-A4A168A4F870}" type="presParOf" srcId="{C6F4103D-02C3-4C40-B248-7B1DE142BA7A}" destId="{97E5AD93-C5D6-4A51-A6E1-F84C5659E0BD}" srcOrd="0" destOrd="0" presId="urn:microsoft.com/office/officeart/2008/layout/HorizontalMultiLevelHierarchy"/>
    <dgm:cxn modelId="{F0B611C6-A9D3-49F8-BF85-F235ADD90D1E}" type="presParOf" srcId="{E1B6BC27-CEA8-412C-AD82-D3038370896B}" destId="{EB838CCF-1141-4876-ADEF-BF53BC49C29C}" srcOrd="3" destOrd="0" presId="urn:microsoft.com/office/officeart/2008/layout/HorizontalMultiLevelHierarchy"/>
    <dgm:cxn modelId="{B322F234-C42C-439D-9B75-A1C0F6FAF312}" type="presParOf" srcId="{EB838CCF-1141-4876-ADEF-BF53BC49C29C}" destId="{7B85FE89-7AED-41F6-B85B-787CF05F3907}" srcOrd="0" destOrd="0" presId="urn:microsoft.com/office/officeart/2008/layout/HorizontalMultiLevelHierarchy"/>
    <dgm:cxn modelId="{2B129DF5-FE6A-45F6-91DE-0FB9BFEA58D6}" type="presParOf" srcId="{EB838CCF-1141-4876-ADEF-BF53BC49C29C}" destId="{6F3D8F47-9D2F-4632-9C51-F24D27E21156}" srcOrd="1" destOrd="0" presId="urn:microsoft.com/office/officeart/2008/layout/HorizontalMultiLevelHierarchy"/>
    <dgm:cxn modelId="{E489BFE1-214F-494B-A488-EF602212E65E}" type="presParOf" srcId="{E1B6BC27-CEA8-412C-AD82-D3038370896B}" destId="{791BB8A2-EDD5-4055-B1BA-3BF62E1CDD5D}" srcOrd="4" destOrd="0" presId="urn:microsoft.com/office/officeart/2008/layout/HorizontalMultiLevelHierarchy"/>
    <dgm:cxn modelId="{74ADE794-AFAE-48B5-893E-9FE55F40B0C2}" type="presParOf" srcId="{791BB8A2-EDD5-4055-B1BA-3BF62E1CDD5D}" destId="{63039F72-5D18-460B-BCB1-5EF96A3F6B27}" srcOrd="0" destOrd="0" presId="urn:microsoft.com/office/officeart/2008/layout/HorizontalMultiLevelHierarchy"/>
    <dgm:cxn modelId="{1F0AE6C9-0DEF-42A9-A5F7-3FA4E7CB28A2}" type="presParOf" srcId="{E1B6BC27-CEA8-412C-AD82-D3038370896B}" destId="{4C3E2A4F-E6C9-415F-ACAC-DA2C594A5A5E}" srcOrd="5" destOrd="0" presId="urn:microsoft.com/office/officeart/2008/layout/HorizontalMultiLevelHierarchy"/>
    <dgm:cxn modelId="{56957E62-4A10-44A7-ADCF-A70457986137}" type="presParOf" srcId="{4C3E2A4F-E6C9-415F-ACAC-DA2C594A5A5E}" destId="{0FA39DF6-67FD-4455-8A26-1ED7B3852735}" srcOrd="0" destOrd="0" presId="urn:microsoft.com/office/officeart/2008/layout/HorizontalMultiLevelHierarchy"/>
    <dgm:cxn modelId="{F92B2680-7CAA-4376-BB03-B8DCD43E2DB3}" type="presParOf" srcId="{4C3E2A4F-E6C9-415F-ACAC-DA2C594A5A5E}" destId="{565C3F26-A632-4958-B54A-B16905D0E06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272A7427-37D1-4625-A262-5AB1851D2DA8}">
      <dgm:prSet phldrT="[Testo]" custT="1"/>
      <dgm:spPr>
        <a:solidFill>
          <a:schemeClr val="accent1">
            <a:lumMod val="20000"/>
            <a:lumOff val="80000"/>
            <a:alpha val="90000"/>
          </a:schemeClr>
        </a:solidFill>
      </dgm:spPr>
      <dgm:t>
        <a:bodyPr anchor="t"/>
        <a:lstStyle/>
        <a:p>
          <a:pPr marL="0" indent="0" algn="l">
            <a:buNone/>
          </a:pPr>
          <a:r>
            <a:rPr lang="it-IT" sz="1400" b="0" i="0" dirty="0">
              <a:solidFill>
                <a:srgbClr val="0C0C0F"/>
              </a:solidFill>
              <a:effectLst/>
              <a:latin typeface="+mn-lt"/>
            </a:rPr>
            <a:t>Devono essere garantiti alle persone con disabilità </a:t>
          </a:r>
          <a:r>
            <a:rPr lang="it-IT" sz="1400" b="1" i="0" dirty="0">
              <a:solidFill>
                <a:srgbClr val="0C0C0F"/>
              </a:solidFill>
              <a:effectLst/>
              <a:latin typeface="+mn-lt"/>
            </a:rPr>
            <a:t>adeguati livelli di cura e riabilitazione oltre a favorire l’inserimento e l’integrazione sociale.</a:t>
          </a:r>
          <a:r>
            <a:rPr lang="it-IT" sz="1400" b="0" i="0" dirty="0">
              <a:solidFill>
                <a:srgbClr val="0C0C0F"/>
              </a:solidFill>
              <a:effectLst/>
              <a:latin typeface="+mn-lt"/>
            </a:rPr>
            <a:t> Questo deve avvenire integrando programmi di prestazioni di assistenza sanitaria e sociale che valorizzino le abilità delle persone con handicap coinvolgendo la famiglia e la comunità nella quale vive.</a:t>
          </a:r>
          <a:endParaRPr lang="it-IT" sz="1400" dirty="0">
            <a:latin typeface="+mn-lt"/>
          </a:endParaRPr>
        </a:p>
      </dgm:t>
    </dgm:pt>
    <dgm:pt modelId="{75329ACB-AAA1-45F0-A759-160205F1DC5D}" type="parTrans" cxnId="{05A728D9-36E6-46F9-B7D5-98C57984AD04}">
      <dgm:prSet/>
      <dgm:spPr/>
      <dgm:t>
        <a:bodyPr/>
        <a:lstStyle/>
        <a:p>
          <a:endParaRPr lang="it-IT"/>
        </a:p>
      </dgm:t>
    </dgm:pt>
    <dgm:pt modelId="{4A52FAD5-24C0-4888-B2C7-EB7B0C03AAE8}" type="sibTrans" cxnId="{05A728D9-36E6-46F9-B7D5-98C57984AD04}">
      <dgm:prSet/>
      <dgm:spPr/>
      <dgm:t>
        <a:bodyPr/>
        <a:lstStyle/>
        <a:p>
          <a:endParaRPr lang="it-IT"/>
        </a:p>
      </dgm:t>
    </dgm:pt>
    <dgm:pt modelId="{D5AAF1A6-6178-4633-B40A-DACB907C9556}">
      <dgm:prSet custT="1"/>
      <dgm:spPr>
        <a:solidFill>
          <a:srgbClr val="0070C0"/>
        </a:solidFill>
      </dgm:spPr>
      <dgm:t>
        <a:bodyPr/>
        <a:lstStyle/>
        <a:p>
          <a:pPr algn="l"/>
          <a:r>
            <a:rPr lang="it-IT" sz="1600" dirty="0"/>
            <a:t>art. 7 </a:t>
          </a:r>
        </a:p>
        <a:p>
          <a:pPr algn="l"/>
          <a:r>
            <a:rPr lang="it-IT" sz="1600" dirty="0"/>
            <a:t>L. 104/1992</a:t>
          </a:r>
        </a:p>
      </dgm:t>
    </dgm:pt>
    <dgm:pt modelId="{420419D9-DED5-42F5-A4C0-7C990A778382}" type="sibTrans" cxnId="{FA4B176D-4CC3-4569-B17F-CC66EF59913D}">
      <dgm:prSet/>
      <dgm:spPr/>
      <dgm:t>
        <a:bodyPr/>
        <a:lstStyle/>
        <a:p>
          <a:endParaRPr lang="it-IT"/>
        </a:p>
      </dgm:t>
    </dgm:pt>
    <dgm:pt modelId="{78510374-6D17-4161-BEA8-4F8722516126}" type="parTrans" cxnId="{FA4B176D-4CC3-4569-B17F-CC66EF59913D}">
      <dgm:prSet/>
      <dgm:spPr/>
      <dgm:t>
        <a:bodyPr/>
        <a:lstStyle/>
        <a:p>
          <a:endParaRPr lang="it-IT"/>
        </a:p>
      </dgm:t>
    </dgm:pt>
    <dgm:pt modelId="{ADFB850D-4FD6-45B9-A257-B0F289438CDE}">
      <dgm:prSet phldrT="[Testo]" custT="1"/>
      <dgm:spPr>
        <a:solidFill>
          <a:schemeClr val="accent1">
            <a:lumMod val="20000"/>
            <a:lumOff val="80000"/>
            <a:alpha val="90000"/>
          </a:schemeClr>
        </a:solidFill>
      </dgm:spPr>
      <dgm:t>
        <a:bodyPr anchor="t"/>
        <a:lstStyle/>
        <a:p>
          <a:pPr marL="0" indent="0" algn="l">
            <a:buNone/>
          </a:pPr>
          <a:r>
            <a:rPr lang="it-IT" sz="1400" b="0" dirty="0"/>
            <a:t>Linee guida per </a:t>
          </a:r>
          <a:r>
            <a:rPr lang="it-IT" sz="1400" b="1" dirty="0"/>
            <a:t>l’integrazione scolastica </a:t>
          </a:r>
          <a:r>
            <a:rPr lang="it-IT" sz="1400" b="0" dirty="0"/>
            <a:t>a garanzia di un’efficiente educazione e istruzione delle persone disabili</a:t>
          </a:r>
        </a:p>
      </dgm:t>
    </dgm:pt>
    <dgm:pt modelId="{2BCEA201-4ADA-4AF2-BBD7-9545BDA42023}" type="parTrans" cxnId="{2BDF0896-0C86-49CF-B3A8-266E26ED1DFE}">
      <dgm:prSet/>
      <dgm:spPr/>
      <dgm:t>
        <a:bodyPr/>
        <a:lstStyle/>
        <a:p>
          <a:endParaRPr lang="it-IT"/>
        </a:p>
      </dgm:t>
    </dgm:pt>
    <dgm:pt modelId="{3CEAB3F0-2E90-4215-9EBB-6F465B73DDAB}" type="sibTrans" cxnId="{2BDF0896-0C86-49CF-B3A8-266E26ED1DFE}">
      <dgm:prSet/>
      <dgm:spPr/>
      <dgm:t>
        <a:bodyPr/>
        <a:lstStyle/>
        <a:p>
          <a:endParaRPr lang="it-IT"/>
        </a:p>
      </dgm:t>
    </dgm:pt>
    <dgm:pt modelId="{AEDE0002-CDAB-4C59-B282-BCE3ECD9AFD9}">
      <dgm:prSet phldrT="[Testo]" custT="1"/>
      <dgm:spPr>
        <a:solidFill>
          <a:srgbClr val="0070C0">
            <a:alpha val="90000"/>
          </a:srgbClr>
        </a:solidFill>
      </dgm:spPr>
      <dgm:t>
        <a:bodyPr/>
        <a:lstStyle/>
        <a:p>
          <a:pPr marL="0" indent="0" algn="l"/>
          <a:r>
            <a:rPr lang="it-IT" sz="1600" dirty="0"/>
            <a:t>artt. 12-17</a:t>
          </a:r>
        </a:p>
        <a:p>
          <a:pPr marL="0" indent="0" algn="l"/>
          <a:r>
            <a:rPr lang="it-IT" sz="1600" dirty="0"/>
            <a:t>L. 104/1992</a:t>
          </a:r>
        </a:p>
      </dgm:t>
    </dgm:pt>
    <dgm:pt modelId="{A289396F-7E15-4018-911D-0ED1B19DCD3A}" type="parTrans" cxnId="{0897C1FB-3D10-4E19-8E3D-783CD30CF126}">
      <dgm:prSet/>
      <dgm:spPr/>
      <dgm:t>
        <a:bodyPr/>
        <a:lstStyle/>
        <a:p>
          <a:endParaRPr lang="it-IT"/>
        </a:p>
      </dgm:t>
    </dgm:pt>
    <dgm:pt modelId="{7B5E7ADD-9575-4789-AF69-415C3CF00EE3}" type="sibTrans" cxnId="{0897C1FB-3D10-4E19-8E3D-783CD30CF126}">
      <dgm:prSet/>
      <dgm:spPr/>
      <dgm:t>
        <a:bodyPr/>
        <a:lstStyle/>
        <a:p>
          <a:endParaRPr lang="it-IT"/>
        </a:p>
      </dgm:t>
    </dgm:pt>
    <dgm:pt modelId="{0DE67DEB-5E47-4C32-A172-0FBC10440FBF}">
      <dgm:prSet custT="1"/>
      <dgm:spPr/>
      <dgm:t>
        <a:bodyPr/>
        <a:lstStyle/>
        <a:p>
          <a:pPr marL="0" indent="0" algn="l">
            <a:buNone/>
          </a:pPr>
          <a:r>
            <a:rPr lang="it-IT" sz="1400" b="0" i="0" dirty="0">
              <a:solidFill>
                <a:srgbClr val="0C0C0F"/>
              </a:solidFill>
              <a:effectLst/>
              <a:latin typeface="+mn-lt"/>
            </a:rPr>
            <a:t>Per realizzare questi programmi il Servizio Sanitario Nazionale si serve di strutture proprie o convenzionate per garantire al disabile:</a:t>
          </a:r>
        </a:p>
      </dgm:t>
    </dgm:pt>
    <dgm:pt modelId="{1A125E3E-BC61-4EE7-AB95-C6892C21F4AE}" type="parTrans" cxnId="{84E3206D-642F-45A3-8AA1-1056407B0991}">
      <dgm:prSet/>
      <dgm:spPr/>
      <dgm:t>
        <a:bodyPr/>
        <a:lstStyle/>
        <a:p>
          <a:endParaRPr lang="it-IT"/>
        </a:p>
      </dgm:t>
    </dgm:pt>
    <dgm:pt modelId="{5BEF1F05-3BFE-4E0A-892E-E98A1C9D4C15}" type="sibTrans" cxnId="{84E3206D-642F-45A3-8AA1-1056407B0991}">
      <dgm:prSet/>
      <dgm:spPr/>
      <dgm:t>
        <a:bodyPr/>
        <a:lstStyle/>
        <a:p>
          <a:endParaRPr lang="it-IT"/>
        </a:p>
      </dgm:t>
    </dgm:pt>
    <dgm:pt modelId="{6E515239-581D-457E-83BB-73CFB84E7B46}">
      <dgm:prSet custT="1"/>
      <dgm:spPr/>
      <dgm:t>
        <a:bodyPr/>
        <a:lstStyle/>
        <a:p>
          <a:pPr marL="354013" indent="-177800" algn="l">
            <a:buFont typeface="Arial" panose="020B0604020202020204" pitchFamily="34" charset="0"/>
            <a:buChar char="•"/>
          </a:pPr>
          <a:r>
            <a:rPr lang="it-IT" sz="1400" b="0" i="0" dirty="0">
              <a:solidFill>
                <a:srgbClr val="0C0C0F"/>
              </a:solidFill>
              <a:effectLst/>
              <a:latin typeface="+mn-lt"/>
            </a:rPr>
            <a:t>gli interventi riabilitativi e ambulatoriali, a domicilio o nei centri socio-riabilitativi ed educativi;</a:t>
          </a:r>
        </a:p>
      </dgm:t>
    </dgm:pt>
    <dgm:pt modelId="{53A5A5DE-8FF5-40B4-810E-4B9824245C10}" type="parTrans" cxnId="{D7CE9F31-E97A-4305-B580-D02B44884498}">
      <dgm:prSet/>
      <dgm:spPr/>
      <dgm:t>
        <a:bodyPr/>
        <a:lstStyle/>
        <a:p>
          <a:endParaRPr lang="it-IT"/>
        </a:p>
      </dgm:t>
    </dgm:pt>
    <dgm:pt modelId="{F35CF8C1-F0AB-4073-A592-C60C39ABF1E6}" type="sibTrans" cxnId="{D7CE9F31-E97A-4305-B580-D02B44884498}">
      <dgm:prSet/>
      <dgm:spPr/>
      <dgm:t>
        <a:bodyPr/>
        <a:lstStyle/>
        <a:p>
          <a:endParaRPr lang="it-IT"/>
        </a:p>
      </dgm:t>
    </dgm:pt>
    <dgm:pt modelId="{42B4D7EA-AD74-49AB-9017-A58DA7691C1B}">
      <dgm:prSet custT="1"/>
      <dgm:spPr/>
      <dgm:t>
        <a:bodyPr/>
        <a:lstStyle/>
        <a:p>
          <a:pPr marL="354013" indent="-177800" algn="l">
            <a:buFont typeface="Arial" panose="020B0604020202020204" pitchFamily="34" charset="0"/>
            <a:buChar char="•"/>
          </a:pPr>
          <a:r>
            <a:rPr lang="it-IT" sz="1400" b="0" i="0" dirty="0">
              <a:solidFill>
                <a:srgbClr val="0C0C0F"/>
              </a:solidFill>
              <a:effectLst/>
              <a:latin typeface="+mn-lt"/>
            </a:rPr>
            <a:t>la fornitura e la riparazione degli strumenti necessari a trattare le menomazioni</a:t>
          </a:r>
          <a:r>
            <a:rPr lang="it-IT" sz="1200" b="0" i="0" dirty="0">
              <a:solidFill>
                <a:srgbClr val="0C0C0F"/>
              </a:solidFill>
              <a:effectLst/>
              <a:latin typeface="+mn-lt"/>
            </a:rPr>
            <a:t>.</a:t>
          </a:r>
        </a:p>
      </dgm:t>
    </dgm:pt>
    <dgm:pt modelId="{E22674C3-8E15-4422-8F23-EE7029C67EB0}" type="parTrans" cxnId="{D76FCA4A-7C21-4D2E-B51F-695888EEB276}">
      <dgm:prSet/>
      <dgm:spPr/>
      <dgm:t>
        <a:bodyPr/>
        <a:lstStyle/>
        <a:p>
          <a:endParaRPr lang="it-IT"/>
        </a:p>
      </dgm:t>
    </dgm:pt>
    <dgm:pt modelId="{FAC2745A-2E6D-4971-A232-4B25E2BF4630}" type="sibTrans" cxnId="{D76FCA4A-7C21-4D2E-B51F-695888EEB276}">
      <dgm:prSet/>
      <dgm:spPr/>
      <dgm:t>
        <a:bodyPr/>
        <a:lstStyle/>
        <a:p>
          <a:endParaRPr lang="it-IT"/>
        </a:p>
      </dgm:t>
    </dgm:pt>
    <dgm:pt modelId="{D136140F-FC99-4CA6-8520-AE5541C484BE}" type="pres">
      <dgm:prSet presAssocID="{677DD688-8FDD-46FE-86BF-4F06353BE47C}" presName="Name0" presStyleCnt="0">
        <dgm:presLayoutVars>
          <dgm:dir/>
          <dgm:animLvl val="lvl"/>
          <dgm:resizeHandles val="exact"/>
        </dgm:presLayoutVars>
      </dgm:prSet>
      <dgm:spPr/>
    </dgm:pt>
    <dgm:pt modelId="{2897EAEE-1525-4950-9F85-9E6F490EC82F}" type="pres">
      <dgm:prSet presAssocID="{D5AAF1A6-6178-4633-B40A-DACB907C9556}" presName="linNode" presStyleCnt="0"/>
      <dgm:spPr/>
    </dgm:pt>
    <dgm:pt modelId="{411F346C-F5AB-4979-BD13-D2C7F1FA847E}" type="pres">
      <dgm:prSet presAssocID="{D5AAF1A6-6178-4633-B40A-DACB907C9556}" presName="parentText" presStyleLbl="node1" presStyleIdx="0" presStyleCnt="2" custScaleY="22711" custLinFactNeighborX="-3429" custLinFactNeighborY="-35870">
        <dgm:presLayoutVars>
          <dgm:chMax val="1"/>
          <dgm:bulletEnabled val="1"/>
        </dgm:presLayoutVars>
      </dgm:prSet>
      <dgm:spPr/>
    </dgm:pt>
    <dgm:pt modelId="{4A4C307C-0A6E-4415-9641-46EECC159434}" type="pres">
      <dgm:prSet presAssocID="{D5AAF1A6-6178-4633-B40A-DACB907C9556}" presName="descendantText" presStyleLbl="alignAccFollowNode1" presStyleIdx="0" presStyleCnt="2" custScaleY="106107" custLinFactNeighborX="620" custLinFactNeighborY="-40513">
        <dgm:presLayoutVars>
          <dgm:bulletEnabled val="1"/>
        </dgm:presLayoutVars>
      </dgm:prSet>
      <dgm:spPr/>
    </dgm:pt>
    <dgm:pt modelId="{2673E26A-E8F5-4825-8C07-D2D593A37413}" type="pres">
      <dgm:prSet presAssocID="{420419D9-DED5-42F5-A4C0-7C990A778382}" presName="sp" presStyleCnt="0"/>
      <dgm:spPr/>
    </dgm:pt>
    <dgm:pt modelId="{D13BD4F4-447B-487A-AB4B-A2DB074C365B}" type="pres">
      <dgm:prSet presAssocID="{AEDE0002-CDAB-4C59-B282-BCE3ECD9AFD9}" presName="linNode" presStyleCnt="0"/>
      <dgm:spPr/>
    </dgm:pt>
    <dgm:pt modelId="{9A047F47-9C45-4DE2-93D0-459862F10668}" type="pres">
      <dgm:prSet presAssocID="{AEDE0002-CDAB-4C59-B282-BCE3ECD9AFD9}" presName="parentText" presStyleLbl="node1" presStyleIdx="1" presStyleCnt="2" custScaleY="20913" custLinFactNeighborY="-2602">
        <dgm:presLayoutVars>
          <dgm:chMax val="1"/>
          <dgm:bulletEnabled val="1"/>
        </dgm:presLayoutVars>
      </dgm:prSet>
      <dgm:spPr/>
    </dgm:pt>
    <dgm:pt modelId="{981111FD-AA00-4ADE-90B5-A3CA9B8E7208}" type="pres">
      <dgm:prSet presAssocID="{AEDE0002-CDAB-4C59-B282-BCE3ECD9AFD9}" presName="descendantText" presStyleLbl="alignAccFollowNode1" presStyleIdx="1" presStyleCnt="2" custScaleY="23320" custLinFactNeighborX="-1579" custLinFactNeighborY="-2897">
        <dgm:presLayoutVars>
          <dgm:bulletEnabled val="1"/>
        </dgm:presLayoutVars>
      </dgm:prSet>
      <dgm:spPr/>
    </dgm:pt>
  </dgm:ptLst>
  <dgm:cxnLst>
    <dgm:cxn modelId="{1DC97B09-079F-48B8-9E58-D9C02E5D4C93}" type="presOf" srcId="{ADFB850D-4FD6-45B9-A257-B0F289438CDE}" destId="{981111FD-AA00-4ADE-90B5-A3CA9B8E7208}" srcOrd="0" destOrd="0" presId="urn:microsoft.com/office/officeart/2005/8/layout/vList5"/>
    <dgm:cxn modelId="{FDE1352F-5802-4A47-9692-607CB0E07448}" type="presOf" srcId="{42B4D7EA-AD74-49AB-9017-A58DA7691C1B}" destId="{4A4C307C-0A6E-4415-9641-46EECC159434}" srcOrd="0" destOrd="3" presId="urn:microsoft.com/office/officeart/2005/8/layout/vList5"/>
    <dgm:cxn modelId="{D7CE9F31-E97A-4305-B580-D02B44884498}" srcId="{D5AAF1A6-6178-4633-B40A-DACB907C9556}" destId="{6E515239-581D-457E-83BB-73CFB84E7B46}" srcOrd="2" destOrd="0" parTransId="{53A5A5DE-8FF5-40B4-810E-4B9824245C10}" sibTransId="{F35CF8C1-F0AB-4073-A592-C60C39ABF1E6}"/>
    <dgm:cxn modelId="{AA64C239-C126-40CE-B8B5-ABBBEE7A2C2D}" type="presOf" srcId="{6E515239-581D-457E-83BB-73CFB84E7B46}" destId="{4A4C307C-0A6E-4415-9641-46EECC159434}" srcOrd="0" destOrd="2" presId="urn:microsoft.com/office/officeart/2005/8/layout/vList5"/>
    <dgm:cxn modelId="{D76FCA4A-7C21-4D2E-B51F-695888EEB276}" srcId="{D5AAF1A6-6178-4633-B40A-DACB907C9556}" destId="{42B4D7EA-AD74-49AB-9017-A58DA7691C1B}" srcOrd="3" destOrd="0" parTransId="{E22674C3-8E15-4422-8F23-EE7029C67EB0}" sibTransId="{FAC2745A-2E6D-4971-A232-4B25E2BF4630}"/>
    <dgm:cxn modelId="{FA4B176D-4CC3-4569-B17F-CC66EF59913D}" srcId="{677DD688-8FDD-46FE-86BF-4F06353BE47C}" destId="{D5AAF1A6-6178-4633-B40A-DACB907C9556}" srcOrd="0" destOrd="0" parTransId="{78510374-6D17-4161-BEA8-4F8722516126}" sibTransId="{420419D9-DED5-42F5-A4C0-7C990A778382}"/>
    <dgm:cxn modelId="{84E3206D-642F-45A3-8AA1-1056407B0991}" srcId="{D5AAF1A6-6178-4633-B40A-DACB907C9556}" destId="{0DE67DEB-5E47-4C32-A172-0FBC10440FBF}" srcOrd="1" destOrd="0" parTransId="{1A125E3E-BC61-4EE7-AB95-C6892C21F4AE}" sibTransId="{5BEF1F05-3BFE-4E0A-892E-E98A1C9D4C15}"/>
    <dgm:cxn modelId="{39AB6255-94DA-4A79-9B7B-16341508FCF6}" type="presOf" srcId="{272A7427-37D1-4625-A262-5AB1851D2DA8}" destId="{4A4C307C-0A6E-4415-9641-46EECC159434}" srcOrd="0" destOrd="0" presId="urn:microsoft.com/office/officeart/2005/8/layout/vList5"/>
    <dgm:cxn modelId="{1626AA78-681F-4BD3-BB25-5E63843197FE}" type="presOf" srcId="{0DE67DEB-5E47-4C32-A172-0FBC10440FBF}" destId="{4A4C307C-0A6E-4415-9641-46EECC159434}" srcOrd="0" destOrd="1" presId="urn:microsoft.com/office/officeart/2005/8/layout/vList5"/>
    <dgm:cxn modelId="{2BDF0896-0C86-49CF-B3A8-266E26ED1DFE}" srcId="{AEDE0002-CDAB-4C59-B282-BCE3ECD9AFD9}" destId="{ADFB850D-4FD6-45B9-A257-B0F289438CDE}" srcOrd="0" destOrd="0" parTransId="{2BCEA201-4ADA-4AF2-BBD7-9545BDA42023}" sibTransId="{3CEAB3F0-2E90-4215-9EBB-6F465B73DDAB}"/>
    <dgm:cxn modelId="{BDDF6EA3-23EB-4380-B89A-5E5E9CEB3982}" type="presOf" srcId="{D5AAF1A6-6178-4633-B40A-DACB907C9556}" destId="{411F346C-F5AB-4979-BD13-D2C7F1FA847E}" srcOrd="0" destOrd="0" presId="urn:microsoft.com/office/officeart/2005/8/layout/vList5"/>
    <dgm:cxn modelId="{D08F64A6-0E00-4649-A481-BD3F5041271A}" type="presOf" srcId="{677DD688-8FDD-46FE-86BF-4F06353BE47C}" destId="{D136140F-FC99-4CA6-8520-AE5541C484BE}" srcOrd="0" destOrd="0" presId="urn:microsoft.com/office/officeart/2005/8/layout/vList5"/>
    <dgm:cxn modelId="{D1546BAA-7EA4-480A-9EAA-B8A43A6A0EEC}" type="presOf" srcId="{AEDE0002-CDAB-4C59-B282-BCE3ECD9AFD9}" destId="{9A047F47-9C45-4DE2-93D0-459862F10668}" srcOrd="0" destOrd="0" presId="urn:microsoft.com/office/officeart/2005/8/layout/vList5"/>
    <dgm:cxn modelId="{05A728D9-36E6-46F9-B7D5-98C57984AD04}" srcId="{D5AAF1A6-6178-4633-B40A-DACB907C9556}" destId="{272A7427-37D1-4625-A262-5AB1851D2DA8}" srcOrd="0" destOrd="0" parTransId="{75329ACB-AAA1-45F0-A759-160205F1DC5D}" sibTransId="{4A52FAD5-24C0-4888-B2C7-EB7B0C03AAE8}"/>
    <dgm:cxn modelId="{0897C1FB-3D10-4E19-8E3D-783CD30CF126}" srcId="{677DD688-8FDD-46FE-86BF-4F06353BE47C}" destId="{AEDE0002-CDAB-4C59-B282-BCE3ECD9AFD9}" srcOrd="1" destOrd="0" parTransId="{A289396F-7E15-4018-911D-0ED1B19DCD3A}" sibTransId="{7B5E7ADD-9575-4789-AF69-415C3CF00EE3}"/>
    <dgm:cxn modelId="{FE899159-5B12-4059-AF8C-6D335DDB6AF4}" type="presParOf" srcId="{D136140F-FC99-4CA6-8520-AE5541C484BE}" destId="{2897EAEE-1525-4950-9F85-9E6F490EC82F}" srcOrd="0" destOrd="0" presId="urn:microsoft.com/office/officeart/2005/8/layout/vList5"/>
    <dgm:cxn modelId="{F7FB08C8-D486-4DCB-9F80-24A2B1F84BD0}" type="presParOf" srcId="{2897EAEE-1525-4950-9F85-9E6F490EC82F}" destId="{411F346C-F5AB-4979-BD13-D2C7F1FA847E}" srcOrd="0" destOrd="0" presId="urn:microsoft.com/office/officeart/2005/8/layout/vList5"/>
    <dgm:cxn modelId="{AD164635-D80E-4E57-B4BC-EC2B51E1B155}" type="presParOf" srcId="{2897EAEE-1525-4950-9F85-9E6F490EC82F}" destId="{4A4C307C-0A6E-4415-9641-46EECC159434}" srcOrd="1" destOrd="0" presId="urn:microsoft.com/office/officeart/2005/8/layout/vList5"/>
    <dgm:cxn modelId="{721564E5-6D8A-4E97-88CE-8C04B50DE6CF}" type="presParOf" srcId="{D136140F-FC99-4CA6-8520-AE5541C484BE}" destId="{2673E26A-E8F5-4825-8C07-D2D593A37413}" srcOrd="1" destOrd="0" presId="urn:microsoft.com/office/officeart/2005/8/layout/vList5"/>
    <dgm:cxn modelId="{2882AF0F-E5D2-499B-8B20-87C29F06112B}" type="presParOf" srcId="{D136140F-FC99-4CA6-8520-AE5541C484BE}" destId="{D13BD4F4-447B-487A-AB4B-A2DB074C365B}" srcOrd="2" destOrd="0" presId="urn:microsoft.com/office/officeart/2005/8/layout/vList5"/>
    <dgm:cxn modelId="{07FA095F-68D6-4804-B31B-AD8BC595CE11}" type="presParOf" srcId="{D13BD4F4-447B-487A-AB4B-A2DB074C365B}" destId="{9A047F47-9C45-4DE2-93D0-459862F10668}" srcOrd="0" destOrd="0" presId="urn:microsoft.com/office/officeart/2005/8/layout/vList5"/>
    <dgm:cxn modelId="{1E26B5C6-DC2E-478E-A726-F88E81D79AFA}" type="presParOf" srcId="{D13BD4F4-447B-487A-AB4B-A2DB074C365B}" destId="{981111FD-AA00-4ADE-90B5-A3CA9B8E720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272A7427-37D1-4625-A262-5AB1851D2DA8}">
      <dgm:prSet phldrT="[Testo]" custT="1"/>
      <dgm:spPr>
        <a:solidFill>
          <a:schemeClr val="accent1">
            <a:lumMod val="20000"/>
            <a:lumOff val="80000"/>
            <a:alpha val="90000"/>
          </a:schemeClr>
        </a:solidFill>
      </dgm:spPr>
      <dgm:t>
        <a:bodyPr anchor="t"/>
        <a:lstStyle/>
        <a:p>
          <a:pPr marL="0" indent="0" algn="l">
            <a:buNone/>
          </a:pPr>
          <a:r>
            <a:rPr lang="it-IT" sz="1400" b="0" i="0" dirty="0">
              <a:solidFill>
                <a:srgbClr val="0C0C0F"/>
              </a:solidFill>
              <a:effectLst/>
              <a:latin typeface="+mn-lt"/>
            </a:rPr>
            <a:t>Linee guida per favorire l’inserimento nel mondo del </a:t>
          </a:r>
          <a:r>
            <a:rPr lang="it-IT" sz="1400" b="1" i="0" dirty="0">
              <a:solidFill>
                <a:srgbClr val="0C0C0F"/>
              </a:solidFill>
              <a:effectLst/>
              <a:latin typeface="+mn-lt"/>
            </a:rPr>
            <a:t>lavoro </a:t>
          </a:r>
          <a:r>
            <a:rPr lang="it-IT" sz="1400" b="0" i="0" dirty="0">
              <a:solidFill>
                <a:srgbClr val="0C0C0F"/>
              </a:solidFill>
              <a:effectLst/>
              <a:latin typeface="+mn-lt"/>
            </a:rPr>
            <a:t>delle persone disabili.</a:t>
          </a:r>
          <a:endParaRPr lang="it-IT" sz="1400" dirty="0">
            <a:latin typeface="+mn-lt"/>
          </a:endParaRPr>
        </a:p>
      </dgm:t>
    </dgm:pt>
    <dgm:pt modelId="{75329ACB-AAA1-45F0-A759-160205F1DC5D}" type="parTrans" cxnId="{05A728D9-36E6-46F9-B7D5-98C57984AD04}">
      <dgm:prSet/>
      <dgm:spPr/>
      <dgm:t>
        <a:bodyPr/>
        <a:lstStyle/>
        <a:p>
          <a:endParaRPr lang="it-IT"/>
        </a:p>
      </dgm:t>
    </dgm:pt>
    <dgm:pt modelId="{4A52FAD5-24C0-4888-B2C7-EB7B0C03AAE8}" type="sibTrans" cxnId="{05A728D9-36E6-46F9-B7D5-98C57984AD04}">
      <dgm:prSet/>
      <dgm:spPr/>
      <dgm:t>
        <a:bodyPr/>
        <a:lstStyle/>
        <a:p>
          <a:endParaRPr lang="it-IT"/>
        </a:p>
      </dgm:t>
    </dgm:pt>
    <dgm:pt modelId="{D5AAF1A6-6178-4633-B40A-DACB907C9556}">
      <dgm:prSet custT="1"/>
      <dgm:spPr>
        <a:solidFill>
          <a:srgbClr val="0070C0"/>
        </a:solidFill>
      </dgm:spPr>
      <dgm:t>
        <a:bodyPr/>
        <a:lstStyle/>
        <a:p>
          <a:pPr algn="l"/>
          <a:r>
            <a:rPr lang="it-IT" sz="1600" dirty="0"/>
            <a:t>artt. 18-22                            L. 104/1992</a:t>
          </a:r>
        </a:p>
      </dgm:t>
    </dgm:pt>
    <dgm:pt modelId="{420419D9-DED5-42F5-A4C0-7C990A778382}" type="sibTrans" cxnId="{FA4B176D-4CC3-4569-B17F-CC66EF59913D}">
      <dgm:prSet/>
      <dgm:spPr/>
      <dgm:t>
        <a:bodyPr/>
        <a:lstStyle/>
        <a:p>
          <a:endParaRPr lang="it-IT"/>
        </a:p>
      </dgm:t>
    </dgm:pt>
    <dgm:pt modelId="{78510374-6D17-4161-BEA8-4F8722516126}" type="parTrans" cxnId="{FA4B176D-4CC3-4569-B17F-CC66EF59913D}">
      <dgm:prSet/>
      <dgm:spPr/>
      <dgm:t>
        <a:bodyPr/>
        <a:lstStyle/>
        <a:p>
          <a:endParaRPr lang="it-IT"/>
        </a:p>
      </dgm:t>
    </dgm:pt>
    <dgm:pt modelId="{ADFB850D-4FD6-45B9-A257-B0F289438CDE}">
      <dgm:prSet phldrT="[Testo]" custT="1"/>
      <dgm:spPr>
        <a:solidFill>
          <a:schemeClr val="accent1">
            <a:lumMod val="20000"/>
            <a:lumOff val="80000"/>
            <a:alpha val="90000"/>
          </a:schemeClr>
        </a:solidFill>
      </dgm:spPr>
      <dgm:t>
        <a:bodyPr anchor="t"/>
        <a:lstStyle/>
        <a:p>
          <a:pPr marL="0" indent="0" algn="l">
            <a:buNone/>
          </a:pPr>
          <a:r>
            <a:rPr lang="it-IT" sz="1400" b="0" dirty="0"/>
            <a:t>Linee guida per favorire la rimozione delle </a:t>
          </a:r>
          <a:r>
            <a:rPr lang="it-IT" sz="1400" b="1" dirty="0"/>
            <a:t>barriere architettoniche, </a:t>
          </a:r>
          <a:r>
            <a:rPr lang="it-IT" sz="1400" b="0" dirty="0"/>
            <a:t>per la mobilitazione e la comunicazione.</a:t>
          </a:r>
        </a:p>
      </dgm:t>
    </dgm:pt>
    <dgm:pt modelId="{2BCEA201-4ADA-4AF2-BBD7-9545BDA42023}" type="parTrans" cxnId="{2BDF0896-0C86-49CF-B3A8-266E26ED1DFE}">
      <dgm:prSet/>
      <dgm:spPr/>
      <dgm:t>
        <a:bodyPr/>
        <a:lstStyle/>
        <a:p>
          <a:endParaRPr lang="it-IT"/>
        </a:p>
      </dgm:t>
    </dgm:pt>
    <dgm:pt modelId="{3CEAB3F0-2E90-4215-9EBB-6F465B73DDAB}" type="sibTrans" cxnId="{2BDF0896-0C86-49CF-B3A8-266E26ED1DFE}">
      <dgm:prSet/>
      <dgm:spPr/>
      <dgm:t>
        <a:bodyPr/>
        <a:lstStyle/>
        <a:p>
          <a:endParaRPr lang="it-IT"/>
        </a:p>
      </dgm:t>
    </dgm:pt>
    <dgm:pt modelId="{AEDE0002-CDAB-4C59-B282-BCE3ECD9AFD9}">
      <dgm:prSet phldrT="[Testo]" custT="1"/>
      <dgm:spPr>
        <a:solidFill>
          <a:srgbClr val="0070C0">
            <a:alpha val="90000"/>
          </a:srgbClr>
        </a:solidFill>
      </dgm:spPr>
      <dgm:t>
        <a:bodyPr/>
        <a:lstStyle/>
        <a:p>
          <a:pPr marL="0" indent="0" algn="l"/>
          <a:r>
            <a:rPr lang="it-IT" sz="1600" dirty="0"/>
            <a:t>artt. 23-29</a:t>
          </a:r>
        </a:p>
        <a:p>
          <a:pPr marL="0" indent="0" algn="l"/>
          <a:r>
            <a:rPr lang="it-IT" sz="1600" dirty="0"/>
            <a:t>L. 104/1992</a:t>
          </a:r>
        </a:p>
      </dgm:t>
    </dgm:pt>
    <dgm:pt modelId="{A289396F-7E15-4018-911D-0ED1B19DCD3A}" type="parTrans" cxnId="{0897C1FB-3D10-4E19-8E3D-783CD30CF126}">
      <dgm:prSet/>
      <dgm:spPr/>
      <dgm:t>
        <a:bodyPr/>
        <a:lstStyle/>
        <a:p>
          <a:endParaRPr lang="it-IT"/>
        </a:p>
      </dgm:t>
    </dgm:pt>
    <dgm:pt modelId="{7B5E7ADD-9575-4789-AF69-415C3CF00EE3}" type="sibTrans" cxnId="{0897C1FB-3D10-4E19-8E3D-783CD30CF126}">
      <dgm:prSet/>
      <dgm:spPr/>
      <dgm:t>
        <a:bodyPr/>
        <a:lstStyle/>
        <a:p>
          <a:endParaRPr lang="it-IT"/>
        </a:p>
      </dgm:t>
    </dgm:pt>
    <dgm:pt modelId="{D1B2C2FE-5761-4C0E-9746-BDBEB7321BE1}">
      <dgm:prSet phldrT="[Testo]" custT="1"/>
      <dgm:spPr>
        <a:solidFill>
          <a:srgbClr val="0070C0">
            <a:alpha val="90000"/>
          </a:srgbClr>
        </a:solidFill>
      </dgm:spPr>
      <dgm:t>
        <a:bodyPr anchor="t"/>
        <a:lstStyle/>
        <a:p>
          <a:pPr marL="0" indent="0" algn="just">
            <a:buNone/>
          </a:pPr>
          <a:r>
            <a:rPr lang="de-DE" sz="1600" b="0" dirty="0" err="1"/>
            <a:t>artt</a:t>
          </a:r>
          <a:r>
            <a:rPr lang="de-DE" sz="1600" b="0" dirty="0"/>
            <a:t>. 23-29</a:t>
          </a:r>
        </a:p>
        <a:p>
          <a:r>
            <a:rPr lang="de-DE" sz="1600" b="0" dirty="0"/>
            <a:t>L. 104/1992</a:t>
          </a:r>
          <a:endParaRPr lang="it-IT" sz="1600" b="0" dirty="0"/>
        </a:p>
      </dgm:t>
    </dgm:pt>
    <dgm:pt modelId="{01B67525-BF55-40FA-B655-ADE12C9029F0}" type="parTrans" cxnId="{3422E9DD-2A26-4D4B-B996-2442CA761FFF}">
      <dgm:prSet/>
      <dgm:spPr/>
      <dgm:t>
        <a:bodyPr/>
        <a:lstStyle/>
        <a:p>
          <a:endParaRPr lang="it-IT"/>
        </a:p>
      </dgm:t>
    </dgm:pt>
    <dgm:pt modelId="{24D392EC-DF06-4793-977E-C3C61B3545F0}" type="sibTrans" cxnId="{3422E9DD-2A26-4D4B-B996-2442CA761FFF}">
      <dgm:prSet/>
      <dgm:spPr/>
      <dgm:t>
        <a:bodyPr/>
        <a:lstStyle/>
        <a:p>
          <a:endParaRPr lang="it-IT"/>
        </a:p>
      </dgm:t>
    </dgm:pt>
    <dgm:pt modelId="{C1B85C99-D2AB-4955-AE0A-580B834BEDA7}">
      <dgm:prSet phldrT="[Testo]" custT="1"/>
      <dgm:spPr>
        <a:solidFill>
          <a:schemeClr val="accent1">
            <a:lumMod val="20000"/>
            <a:lumOff val="80000"/>
            <a:alpha val="90000"/>
          </a:schemeClr>
        </a:solidFill>
      </dgm:spPr>
      <dgm:t>
        <a:bodyPr anchor="t"/>
        <a:lstStyle/>
        <a:p>
          <a:pPr marL="0" indent="0" algn="l">
            <a:buNone/>
          </a:pPr>
          <a:r>
            <a:rPr lang="it-IT" sz="1400" b="0" dirty="0"/>
            <a:t>Linee guida per facilitare </a:t>
          </a:r>
          <a:r>
            <a:rPr lang="it-IT" sz="1400" b="1" dirty="0"/>
            <a:t>l’assistenza al disabile.</a:t>
          </a:r>
        </a:p>
      </dgm:t>
    </dgm:pt>
    <dgm:pt modelId="{62CAD8C9-D0F4-4390-BEE4-7AC364ACDC1D}" type="parTrans" cxnId="{EE62251D-127F-4139-919F-A3062A6DB5F3}">
      <dgm:prSet/>
      <dgm:spPr/>
      <dgm:t>
        <a:bodyPr/>
        <a:lstStyle/>
        <a:p>
          <a:endParaRPr lang="it-IT"/>
        </a:p>
      </dgm:t>
    </dgm:pt>
    <dgm:pt modelId="{992EEAD4-CE0F-4123-B0AC-55FDFF2D8414}" type="sibTrans" cxnId="{EE62251D-127F-4139-919F-A3062A6DB5F3}">
      <dgm:prSet/>
      <dgm:spPr/>
      <dgm:t>
        <a:bodyPr/>
        <a:lstStyle/>
        <a:p>
          <a:endParaRPr lang="it-IT"/>
        </a:p>
      </dgm:t>
    </dgm:pt>
    <dgm:pt modelId="{0D286FF0-21CE-406A-A2B3-504F0F82E42B}">
      <dgm:prSet custT="1"/>
      <dgm:spPr>
        <a:solidFill>
          <a:srgbClr val="0070C0"/>
        </a:solidFill>
      </dgm:spPr>
      <dgm:t>
        <a:bodyPr/>
        <a:lstStyle/>
        <a:p>
          <a:pPr marL="0" indent="0" algn="l">
            <a:buNone/>
          </a:pPr>
          <a:r>
            <a:rPr lang="it-IT" sz="1600" b="0" dirty="0"/>
            <a:t>artt.33 al comma 3                 Legge 104 </a:t>
          </a:r>
        </a:p>
      </dgm:t>
    </dgm:pt>
    <dgm:pt modelId="{8C2D2B75-7F21-415B-8366-FBA541E09E56}" type="parTrans" cxnId="{4ED3600C-328E-4EF8-8269-F301146574E4}">
      <dgm:prSet/>
      <dgm:spPr/>
      <dgm:t>
        <a:bodyPr/>
        <a:lstStyle/>
        <a:p>
          <a:endParaRPr lang="it-IT"/>
        </a:p>
      </dgm:t>
    </dgm:pt>
    <dgm:pt modelId="{1473DE2E-F764-4918-B79F-42A72E71510D}" type="sibTrans" cxnId="{4ED3600C-328E-4EF8-8269-F301146574E4}">
      <dgm:prSet/>
      <dgm:spPr/>
      <dgm:t>
        <a:bodyPr/>
        <a:lstStyle/>
        <a:p>
          <a:endParaRPr lang="it-IT"/>
        </a:p>
      </dgm:t>
    </dgm:pt>
    <dgm:pt modelId="{42CD525A-2796-4639-8E12-33DCA92AA1E7}">
      <dgm:prSet custT="1"/>
      <dgm:spPr>
        <a:solidFill>
          <a:schemeClr val="accent1">
            <a:lumMod val="20000"/>
            <a:lumOff val="80000"/>
          </a:schemeClr>
        </a:solidFill>
      </dgm:spPr>
      <dgm:t>
        <a:bodyPr/>
        <a:lstStyle/>
        <a:p>
          <a:pPr marL="0" indent="0" algn="l">
            <a:buNone/>
          </a:pPr>
          <a:r>
            <a:rPr lang="it-IT" sz="1400" b="1" dirty="0"/>
            <a:t>Permessi retribuiti</a:t>
          </a:r>
          <a:r>
            <a:rPr lang="it-IT" sz="1400" b="0" dirty="0"/>
            <a:t> essi consistono nel permesso, retribuito sulla base della retribuzione effettivamente corrisposta e coperto anche ai fini pensionistici da contribuzione figurativa, di astenersi da lavoro. possono fruire dei permessi in prima persona coloro che disabili siano affetti da handicap in situazione di gravità per assistere un portatore di handicap:</a:t>
          </a:r>
        </a:p>
      </dgm:t>
    </dgm:pt>
    <dgm:pt modelId="{B53F7A3D-BA00-448B-ACA6-D5920526CC84}" type="parTrans" cxnId="{28C3B1C5-2AC6-44D8-A53E-D80D27BD5E0E}">
      <dgm:prSet/>
      <dgm:spPr/>
      <dgm:t>
        <a:bodyPr/>
        <a:lstStyle/>
        <a:p>
          <a:endParaRPr lang="it-IT"/>
        </a:p>
      </dgm:t>
    </dgm:pt>
    <dgm:pt modelId="{77BE4F11-4F8D-4914-B4F9-AB1DFB35033A}" type="sibTrans" cxnId="{28C3B1C5-2AC6-44D8-A53E-D80D27BD5E0E}">
      <dgm:prSet/>
      <dgm:spPr/>
      <dgm:t>
        <a:bodyPr/>
        <a:lstStyle/>
        <a:p>
          <a:endParaRPr lang="it-IT"/>
        </a:p>
      </dgm:t>
    </dgm:pt>
    <dgm:pt modelId="{FC541CD7-B258-4926-954E-817DF8D32A3E}">
      <dgm:prSet custT="1"/>
      <dgm:spPr/>
      <dgm:t>
        <a:bodyPr/>
        <a:lstStyle/>
        <a:p>
          <a:pPr marL="354013" indent="-177800" algn="just">
            <a:buFont typeface="Arial" panose="020B0604020202020204" pitchFamily="34" charset="0"/>
            <a:buChar char="•"/>
          </a:pPr>
          <a:r>
            <a:rPr lang="it-IT" sz="1400" b="0" dirty="0"/>
            <a:t>i familiari del disabile in situazione di gravità, dunque, il coniuge o i genitori biologici o adottivi;</a:t>
          </a:r>
        </a:p>
      </dgm:t>
    </dgm:pt>
    <dgm:pt modelId="{02393525-94D7-4D6E-966E-CA987DB6F445}" type="parTrans" cxnId="{F5611BBC-C163-4D7C-8D1F-6C36AEE9EC1F}">
      <dgm:prSet/>
      <dgm:spPr/>
      <dgm:t>
        <a:bodyPr/>
        <a:lstStyle/>
        <a:p>
          <a:endParaRPr lang="it-IT"/>
        </a:p>
      </dgm:t>
    </dgm:pt>
    <dgm:pt modelId="{59B90484-700C-4116-A20E-BBF231B5961B}" type="sibTrans" cxnId="{F5611BBC-C163-4D7C-8D1F-6C36AEE9EC1F}">
      <dgm:prSet/>
      <dgm:spPr/>
      <dgm:t>
        <a:bodyPr/>
        <a:lstStyle/>
        <a:p>
          <a:endParaRPr lang="it-IT"/>
        </a:p>
      </dgm:t>
    </dgm:pt>
    <dgm:pt modelId="{A8D79B4B-9FD8-4B6B-B3C6-8FCDE57CCDB2}">
      <dgm:prSet custT="1"/>
      <dgm:spPr/>
      <dgm:t>
        <a:bodyPr/>
        <a:lstStyle/>
        <a:p>
          <a:pPr marL="354013" indent="-177800" algn="just">
            <a:buFont typeface="Arial" panose="020B0604020202020204" pitchFamily="34" charset="0"/>
            <a:buChar char="•"/>
          </a:pPr>
          <a:r>
            <a:rPr lang="it-IT" sz="1400" b="0" dirty="0"/>
            <a:t>i parenti o affini entro il secondo grado della persona disabile in situazione di gravità.</a:t>
          </a:r>
        </a:p>
      </dgm:t>
    </dgm:pt>
    <dgm:pt modelId="{E5DBEA22-5D45-4D86-A5D3-AE159A426934}" type="parTrans" cxnId="{EC407AC6-5B47-4A37-83FB-4CFA22A8B551}">
      <dgm:prSet/>
      <dgm:spPr/>
      <dgm:t>
        <a:bodyPr/>
        <a:lstStyle/>
        <a:p>
          <a:endParaRPr lang="it-IT"/>
        </a:p>
      </dgm:t>
    </dgm:pt>
    <dgm:pt modelId="{DB89DF6D-B956-46F8-A25A-57B44E2FEFB8}" type="sibTrans" cxnId="{EC407AC6-5B47-4A37-83FB-4CFA22A8B551}">
      <dgm:prSet/>
      <dgm:spPr/>
      <dgm:t>
        <a:bodyPr/>
        <a:lstStyle/>
        <a:p>
          <a:endParaRPr lang="it-IT"/>
        </a:p>
      </dgm:t>
    </dgm:pt>
    <dgm:pt modelId="{D136140F-FC99-4CA6-8520-AE5541C484BE}" type="pres">
      <dgm:prSet presAssocID="{677DD688-8FDD-46FE-86BF-4F06353BE47C}" presName="Name0" presStyleCnt="0">
        <dgm:presLayoutVars>
          <dgm:dir/>
          <dgm:animLvl val="lvl"/>
          <dgm:resizeHandles val="exact"/>
        </dgm:presLayoutVars>
      </dgm:prSet>
      <dgm:spPr/>
    </dgm:pt>
    <dgm:pt modelId="{2897EAEE-1525-4950-9F85-9E6F490EC82F}" type="pres">
      <dgm:prSet presAssocID="{D5AAF1A6-6178-4633-B40A-DACB907C9556}" presName="linNode" presStyleCnt="0"/>
      <dgm:spPr/>
    </dgm:pt>
    <dgm:pt modelId="{411F346C-F5AB-4979-BD13-D2C7F1FA847E}" type="pres">
      <dgm:prSet presAssocID="{D5AAF1A6-6178-4633-B40A-DACB907C9556}" presName="parentText" presStyleLbl="node1" presStyleIdx="0" presStyleCnt="4" custScaleY="23543" custLinFactNeighborX="-3429" custLinFactNeighborY="-35870">
        <dgm:presLayoutVars>
          <dgm:chMax val="1"/>
          <dgm:bulletEnabled val="1"/>
        </dgm:presLayoutVars>
      </dgm:prSet>
      <dgm:spPr/>
    </dgm:pt>
    <dgm:pt modelId="{4A4C307C-0A6E-4415-9641-46EECC159434}" type="pres">
      <dgm:prSet presAssocID="{D5AAF1A6-6178-4633-B40A-DACB907C9556}" presName="descendantText" presStyleLbl="alignAccFollowNode1" presStyleIdx="0" presStyleCnt="4" custAng="10800000" custFlipHor="1" custScaleY="45293" custLinFactNeighborX="620" custLinFactNeighborY="-40513">
        <dgm:presLayoutVars>
          <dgm:bulletEnabled val="1"/>
        </dgm:presLayoutVars>
      </dgm:prSet>
      <dgm:spPr/>
    </dgm:pt>
    <dgm:pt modelId="{2673E26A-E8F5-4825-8C07-D2D593A37413}" type="pres">
      <dgm:prSet presAssocID="{420419D9-DED5-42F5-A4C0-7C990A778382}" presName="sp" presStyleCnt="0"/>
      <dgm:spPr/>
    </dgm:pt>
    <dgm:pt modelId="{D13BD4F4-447B-487A-AB4B-A2DB074C365B}" type="pres">
      <dgm:prSet presAssocID="{AEDE0002-CDAB-4C59-B282-BCE3ECD9AFD9}" presName="linNode" presStyleCnt="0"/>
      <dgm:spPr/>
    </dgm:pt>
    <dgm:pt modelId="{9A047F47-9C45-4DE2-93D0-459862F10668}" type="pres">
      <dgm:prSet presAssocID="{AEDE0002-CDAB-4C59-B282-BCE3ECD9AFD9}" presName="parentText" presStyleLbl="node1" presStyleIdx="1" presStyleCnt="4" custScaleY="29353" custLinFactNeighborY="-1812">
        <dgm:presLayoutVars>
          <dgm:chMax val="1"/>
          <dgm:bulletEnabled val="1"/>
        </dgm:presLayoutVars>
      </dgm:prSet>
      <dgm:spPr/>
    </dgm:pt>
    <dgm:pt modelId="{981111FD-AA00-4ADE-90B5-A3CA9B8E7208}" type="pres">
      <dgm:prSet presAssocID="{AEDE0002-CDAB-4C59-B282-BCE3ECD9AFD9}" presName="descendantText" presStyleLbl="alignAccFollowNode1" presStyleIdx="1" presStyleCnt="4" custScaleY="43487" custLinFactNeighborX="1702" custLinFactNeighborY="-246">
        <dgm:presLayoutVars>
          <dgm:bulletEnabled val="1"/>
        </dgm:presLayoutVars>
      </dgm:prSet>
      <dgm:spPr/>
    </dgm:pt>
    <dgm:pt modelId="{3D25C1D2-199F-408B-A398-1895BDCF5A8B}" type="pres">
      <dgm:prSet presAssocID="{7B5E7ADD-9575-4789-AF69-415C3CF00EE3}" presName="sp" presStyleCnt="0"/>
      <dgm:spPr/>
    </dgm:pt>
    <dgm:pt modelId="{D7736D99-2AA8-49DC-82CC-738706EAF357}" type="pres">
      <dgm:prSet presAssocID="{D1B2C2FE-5761-4C0E-9746-BDBEB7321BE1}" presName="linNode" presStyleCnt="0"/>
      <dgm:spPr/>
    </dgm:pt>
    <dgm:pt modelId="{A82AF68D-83A8-4A61-B56C-C19ACC83A010}" type="pres">
      <dgm:prSet presAssocID="{D1B2C2FE-5761-4C0E-9746-BDBEB7321BE1}" presName="parentText" presStyleLbl="node1" presStyleIdx="2" presStyleCnt="4" custScaleY="22549" custLinFactNeighborY="-922">
        <dgm:presLayoutVars>
          <dgm:chMax val="1"/>
          <dgm:bulletEnabled val="1"/>
        </dgm:presLayoutVars>
      </dgm:prSet>
      <dgm:spPr/>
    </dgm:pt>
    <dgm:pt modelId="{035EBD9B-02F3-4192-AEB3-AFBAB0FB2A01}" type="pres">
      <dgm:prSet presAssocID="{D1B2C2FE-5761-4C0E-9746-BDBEB7321BE1}" presName="descendantText" presStyleLbl="alignAccFollowNode1" presStyleIdx="2" presStyleCnt="4" custScaleY="27065" custLinFactNeighborX="1702" custLinFactNeighborY="-1713">
        <dgm:presLayoutVars>
          <dgm:bulletEnabled val="1"/>
        </dgm:presLayoutVars>
      </dgm:prSet>
      <dgm:spPr/>
    </dgm:pt>
    <dgm:pt modelId="{1CBB0F7C-532F-4DDB-99DE-265B7F46ECD6}" type="pres">
      <dgm:prSet presAssocID="{24D392EC-DF06-4793-977E-C3C61B3545F0}" presName="sp" presStyleCnt="0"/>
      <dgm:spPr/>
    </dgm:pt>
    <dgm:pt modelId="{E8AF3186-E251-4983-9E26-95FCDACF514D}" type="pres">
      <dgm:prSet presAssocID="{0D286FF0-21CE-406A-A2B3-504F0F82E42B}" presName="linNode" presStyleCnt="0"/>
      <dgm:spPr/>
    </dgm:pt>
    <dgm:pt modelId="{FEAC451A-6520-4D8C-BD16-99D6452883E3}" type="pres">
      <dgm:prSet presAssocID="{0D286FF0-21CE-406A-A2B3-504F0F82E42B}" presName="parentText" presStyleLbl="node1" presStyleIdx="3" presStyleCnt="4" custScaleY="31504" custLinFactNeighborX="0" custLinFactNeighborY="-12778">
        <dgm:presLayoutVars>
          <dgm:chMax val="1"/>
          <dgm:bulletEnabled val="1"/>
        </dgm:presLayoutVars>
      </dgm:prSet>
      <dgm:spPr/>
    </dgm:pt>
    <dgm:pt modelId="{DA9B0A21-FEFE-40DF-A275-93ADC8D2485B}" type="pres">
      <dgm:prSet presAssocID="{0D286FF0-21CE-406A-A2B3-504F0F82E42B}" presName="descendantText" presStyleLbl="alignAccFollowNode1" presStyleIdx="3" presStyleCnt="4" custScaleY="137104" custLinFactNeighborX="-1483" custLinFactNeighborY="-631">
        <dgm:presLayoutVars>
          <dgm:bulletEnabled val="1"/>
        </dgm:presLayoutVars>
      </dgm:prSet>
      <dgm:spPr/>
    </dgm:pt>
  </dgm:ptLst>
  <dgm:cxnLst>
    <dgm:cxn modelId="{1DC97B09-079F-48B8-9E58-D9C02E5D4C93}" type="presOf" srcId="{ADFB850D-4FD6-45B9-A257-B0F289438CDE}" destId="{981111FD-AA00-4ADE-90B5-A3CA9B8E7208}" srcOrd="0" destOrd="0" presId="urn:microsoft.com/office/officeart/2005/8/layout/vList5"/>
    <dgm:cxn modelId="{4ED3600C-328E-4EF8-8269-F301146574E4}" srcId="{677DD688-8FDD-46FE-86BF-4F06353BE47C}" destId="{0D286FF0-21CE-406A-A2B3-504F0F82E42B}" srcOrd="3" destOrd="0" parTransId="{8C2D2B75-7F21-415B-8366-FBA541E09E56}" sibTransId="{1473DE2E-F764-4918-B79F-42A72E71510D}"/>
    <dgm:cxn modelId="{EE62251D-127F-4139-919F-A3062A6DB5F3}" srcId="{D1B2C2FE-5761-4C0E-9746-BDBEB7321BE1}" destId="{C1B85C99-D2AB-4955-AE0A-580B834BEDA7}" srcOrd="0" destOrd="0" parTransId="{62CAD8C9-D0F4-4390-BEE4-7AC364ACDC1D}" sibTransId="{992EEAD4-CE0F-4123-B0AC-55FDFF2D8414}"/>
    <dgm:cxn modelId="{1FD38D3F-0593-4990-9F2C-C42DA06FEC67}" type="presOf" srcId="{FC541CD7-B258-4926-954E-817DF8D32A3E}" destId="{DA9B0A21-FEFE-40DF-A275-93ADC8D2485B}" srcOrd="0" destOrd="1" presId="urn:microsoft.com/office/officeart/2005/8/layout/vList5"/>
    <dgm:cxn modelId="{846F835B-2C7C-48FD-877F-45F4D44AFFC9}" type="presOf" srcId="{D1B2C2FE-5761-4C0E-9746-BDBEB7321BE1}" destId="{A82AF68D-83A8-4A61-B56C-C19ACC83A010}" srcOrd="0" destOrd="0" presId="urn:microsoft.com/office/officeart/2005/8/layout/vList5"/>
    <dgm:cxn modelId="{05F4A75E-DCE6-4E0A-83C0-9676EFE002E3}" type="presOf" srcId="{0D286FF0-21CE-406A-A2B3-504F0F82E42B}" destId="{FEAC451A-6520-4D8C-BD16-99D6452883E3}" srcOrd="0" destOrd="0" presId="urn:microsoft.com/office/officeart/2005/8/layout/vList5"/>
    <dgm:cxn modelId="{9CDA7E4B-B796-4AE6-8667-ABD323452C40}" type="presOf" srcId="{C1B85C99-D2AB-4955-AE0A-580B834BEDA7}" destId="{035EBD9B-02F3-4192-AEB3-AFBAB0FB2A01}" srcOrd="0" destOrd="0" presId="urn:microsoft.com/office/officeart/2005/8/layout/vList5"/>
    <dgm:cxn modelId="{FA4B176D-4CC3-4569-B17F-CC66EF59913D}" srcId="{677DD688-8FDD-46FE-86BF-4F06353BE47C}" destId="{D5AAF1A6-6178-4633-B40A-DACB907C9556}" srcOrd="0" destOrd="0" parTransId="{78510374-6D17-4161-BEA8-4F8722516126}" sibTransId="{420419D9-DED5-42F5-A4C0-7C990A778382}"/>
    <dgm:cxn modelId="{39AB6255-94DA-4A79-9B7B-16341508FCF6}" type="presOf" srcId="{272A7427-37D1-4625-A262-5AB1851D2DA8}" destId="{4A4C307C-0A6E-4415-9641-46EECC159434}" srcOrd="0" destOrd="0" presId="urn:microsoft.com/office/officeart/2005/8/layout/vList5"/>
    <dgm:cxn modelId="{8802E887-8C2F-47C7-B752-8C021AD856A1}" type="presOf" srcId="{A8D79B4B-9FD8-4B6B-B3C6-8FCDE57CCDB2}" destId="{DA9B0A21-FEFE-40DF-A275-93ADC8D2485B}" srcOrd="0" destOrd="2" presId="urn:microsoft.com/office/officeart/2005/8/layout/vList5"/>
    <dgm:cxn modelId="{2BDF0896-0C86-49CF-B3A8-266E26ED1DFE}" srcId="{AEDE0002-CDAB-4C59-B282-BCE3ECD9AFD9}" destId="{ADFB850D-4FD6-45B9-A257-B0F289438CDE}" srcOrd="0" destOrd="0" parTransId="{2BCEA201-4ADA-4AF2-BBD7-9545BDA42023}" sibTransId="{3CEAB3F0-2E90-4215-9EBB-6F465B73DDAB}"/>
    <dgm:cxn modelId="{BDDF6EA3-23EB-4380-B89A-5E5E9CEB3982}" type="presOf" srcId="{D5AAF1A6-6178-4633-B40A-DACB907C9556}" destId="{411F346C-F5AB-4979-BD13-D2C7F1FA847E}" srcOrd="0" destOrd="0" presId="urn:microsoft.com/office/officeart/2005/8/layout/vList5"/>
    <dgm:cxn modelId="{D08F64A6-0E00-4649-A481-BD3F5041271A}" type="presOf" srcId="{677DD688-8FDD-46FE-86BF-4F06353BE47C}" destId="{D136140F-FC99-4CA6-8520-AE5541C484BE}" srcOrd="0" destOrd="0" presId="urn:microsoft.com/office/officeart/2005/8/layout/vList5"/>
    <dgm:cxn modelId="{D1546BAA-7EA4-480A-9EAA-B8A43A6A0EEC}" type="presOf" srcId="{AEDE0002-CDAB-4C59-B282-BCE3ECD9AFD9}" destId="{9A047F47-9C45-4DE2-93D0-459862F10668}" srcOrd="0" destOrd="0" presId="urn:microsoft.com/office/officeart/2005/8/layout/vList5"/>
    <dgm:cxn modelId="{F5611BBC-C163-4D7C-8D1F-6C36AEE9EC1F}" srcId="{0D286FF0-21CE-406A-A2B3-504F0F82E42B}" destId="{FC541CD7-B258-4926-954E-817DF8D32A3E}" srcOrd="1" destOrd="0" parTransId="{02393525-94D7-4D6E-966E-CA987DB6F445}" sibTransId="{59B90484-700C-4116-A20E-BBF231B5961B}"/>
    <dgm:cxn modelId="{28C3B1C5-2AC6-44D8-A53E-D80D27BD5E0E}" srcId="{0D286FF0-21CE-406A-A2B3-504F0F82E42B}" destId="{42CD525A-2796-4639-8E12-33DCA92AA1E7}" srcOrd="0" destOrd="0" parTransId="{B53F7A3D-BA00-448B-ACA6-D5920526CC84}" sibTransId="{77BE4F11-4F8D-4914-B4F9-AB1DFB35033A}"/>
    <dgm:cxn modelId="{EC407AC6-5B47-4A37-83FB-4CFA22A8B551}" srcId="{0D286FF0-21CE-406A-A2B3-504F0F82E42B}" destId="{A8D79B4B-9FD8-4B6B-B3C6-8FCDE57CCDB2}" srcOrd="2" destOrd="0" parTransId="{E5DBEA22-5D45-4D86-A5D3-AE159A426934}" sibTransId="{DB89DF6D-B956-46F8-A25A-57B44E2FEFB8}"/>
    <dgm:cxn modelId="{05A728D9-36E6-46F9-B7D5-98C57984AD04}" srcId="{D5AAF1A6-6178-4633-B40A-DACB907C9556}" destId="{272A7427-37D1-4625-A262-5AB1851D2DA8}" srcOrd="0" destOrd="0" parTransId="{75329ACB-AAA1-45F0-A759-160205F1DC5D}" sibTransId="{4A52FAD5-24C0-4888-B2C7-EB7B0C03AAE8}"/>
    <dgm:cxn modelId="{3422E9DD-2A26-4D4B-B996-2442CA761FFF}" srcId="{677DD688-8FDD-46FE-86BF-4F06353BE47C}" destId="{D1B2C2FE-5761-4C0E-9746-BDBEB7321BE1}" srcOrd="2" destOrd="0" parTransId="{01B67525-BF55-40FA-B655-ADE12C9029F0}" sibTransId="{24D392EC-DF06-4793-977E-C3C61B3545F0}"/>
    <dgm:cxn modelId="{1DE77BE4-1DDF-4FA9-9774-2D07218409DC}" type="presOf" srcId="{42CD525A-2796-4639-8E12-33DCA92AA1E7}" destId="{DA9B0A21-FEFE-40DF-A275-93ADC8D2485B}" srcOrd="0" destOrd="0" presId="urn:microsoft.com/office/officeart/2005/8/layout/vList5"/>
    <dgm:cxn modelId="{0897C1FB-3D10-4E19-8E3D-783CD30CF126}" srcId="{677DD688-8FDD-46FE-86BF-4F06353BE47C}" destId="{AEDE0002-CDAB-4C59-B282-BCE3ECD9AFD9}" srcOrd="1" destOrd="0" parTransId="{A289396F-7E15-4018-911D-0ED1B19DCD3A}" sibTransId="{7B5E7ADD-9575-4789-AF69-415C3CF00EE3}"/>
    <dgm:cxn modelId="{FE899159-5B12-4059-AF8C-6D335DDB6AF4}" type="presParOf" srcId="{D136140F-FC99-4CA6-8520-AE5541C484BE}" destId="{2897EAEE-1525-4950-9F85-9E6F490EC82F}" srcOrd="0" destOrd="0" presId="urn:microsoft.com/office/officeart/2005/8/layout/vList5"/>
    <dgm:cxn modelId="{F7FB08C8-D486-4DCB-9F80-24A2B1F84BD0}" type="presParOf" srcId="{2897EAEE-1525-4950-9F85-9E6F490EC82F}" destId="{411F346C-F5AB-4979-BD13-D2C7F1FA847E}" srcOrd="0" destOrd="0" presId="urn:microsoft.com/office/officeart/2005/8/layout/vList5"/>
    <dgm:cxn modelId="{AD164635-D80E-4E57-B4BC-EC2B51E1B155}" type="presParOf" srcId="{2897EAEE-1525-4950-9F85-9E6F490EC82F}" destId="{4A4C307C-0A6E-4415-9641-46EECC159434}" srcOrd="1" destOrd="0" presId="urn:microsoft.com/office/officeart/2005/8/layout/vList5"/>
    <dgm:cxn modelId="{721564E5-6D8A-4E97-88CE-8C04B50DE6CF}" type="presParOf" srcId="{D136140F-FC99-4CA6-8520-AE5541C484BE}" destId="{2673E26A-E8F5-4825-8C07-D2D593A37413}" srcOrd="1" destOrd="0" presId="urn:microsoft.com/office/officeart/2005/8/layout/vList5"/>
    <dgm:cxn modelId="{2882AF0F-E5D2-499B-8B20-87C29F06112B}" type="presParOf" srcId="{D136140F-FC99-4CA6-8520-AE5541C484BE}" destId="{D13BD4F4-447B-487A-AB4B-A2DB074C365B}" srcOrd="2" destOrd="0" presId="urn:microsoft.com/office/officeart/2005/8/layout/vList5"/>
    <dgm:cxn modelId="{07FA095F-68D6-4804-B31B-AD8BC595CE11}" type="presParOf" srcId="{D13BD4F4-447B-487A-AB4B-A2DB074C365B}" destId="{9A047F47-9C45-4DE2-93D0-459862F10668}" srcOrd="0" destOrd="0" presId="urn:microsoft.com/office/officeart/2005/8/layout/vList5"/>
    <dgm:cxn modelId="{1E26B5C6-DC2E-478E-A726-F88E81D79AFA}" type="presParOf" srcId="{D13BD4F4-447B-487A-AB4B-A2DB074C365B}" destId="{981111FD-AA00-4ADE-90B5-A3CA9B8E7208}" srcOrd="1" destOrd="0" presId="urn:microsoft.com/office/officeart/2005/8/layout/vList5"/>
    <dgm:cxn modelId="{D0D47388-8F87-4BF6-B94B-A9DA2AFFEE5D}" type="presParOf" srcId="{D136140F-FC99-4CA6-8520-AE5541C484BE}" destId="{3D25C1D2-199F-408B-A398-1895BDCF5A8B}" srcOrd="3" destOrd="0" presId="urn:microsoft.com/office/officeart/2005/8/layout/vList5"/>
    <dgm:cxn modelId="{4C8A3643-55FA-4783-9452-FD738C00A9CB}" type="presParOf" srcId="{D136140F-FC99-4CA6-8520-AE5541C484BE}" destId="{D7736D99-2AA8-49DC-82CC-738706EAF357}" srcOrd="4" destOrd="0" presId="urn:microsoft.com/office/officeart/2005/8/layout/vList5"/>
    <dgm:cxn modelId="{8213603B-46E7-487A-BE4A-FFDEF9398FD7}" type="presParOf" srcId="{D7736D99-2AA8-49DC-82CC-738706EAF357}" destId="{A82AF68D-83A8-4A61-B56C-C19ACC83A010}" srcOrd="0" destOrd="0" presId="urn:microsoft.com/office/officeart/2005/8/layout/vList5"/>
    <dgm:cxn modelId="{B90405EB-F445-4413-8E0D-3AF8AC757D86}" type="presParOf" srcId="{D7736D99-2AA8-49DC-82CC-738706EAF357}" destId="{035EBD9B-02F3-4192-AEB3-AFBAB0FB2A01}" srcOrd="1" destOrd="0" presId="urn:microsoft.com/office/officeart/2005/8/layout/vList5"/>
    <dgm:cxn modelId="{27CE7337-3FEA-4F07-BE8F-96710DDA6A92}" type="presParOf" srcId="{D136140F-FC99-4CA6-8520-AE5541C484BE}" destId="{1CBB0F7C-532F-4DDB-99DE-265B7F46ECD6}" srcOrd="5" destOrd="0" presId="urn:microsoft.com/office/officeart/2005/8/layout/vList5"/>
    <dgm:cxn modelId="{5019C70F-FE75-4CD0-B5CA-96C5B99E5A87}" type="presParOf" srcId="{D136140F-FC99-4CA6-8520-AE5541C484BE}" destId="{E8AF3186-E251-4983-9E26-95FCDACF514D}" srcOrd="6" destOrd="0" presId="urn:microsoft.com/office/officeart/2005/8/layout/vList5"/>
    <dgm:cxn modelId="{B8CFDD95-1BEC-4A1E-B483-5F5CACB2B43A}" type="presParOf" srcId="{E8AF3186-E251-4983-9E26-95FCDACF514D}" destId="{FEAC451A-6520-4D8C-BD16-99D6452883E3}" srcOrd="0" destOrd="0" presId="urn:microsoft.com/office/officeart/2005/8/layout/vList5"/>
    <dgm:cxn modelId="{F0A57E36-F377-44D9-B201-4E93548DA9B9}" type="presParOf" srcId="{E8AF3186-E251-4983-9E26-95FCDACF514D}" destId="{DA9B0A21-FEFE-40DF-A275-93ADC8D2485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393683-038A-4A15-B8BE-4085593CA495}" type="doc">
      <dgm:prSet loTypeId="urn:microsoft.com/office/officeart/2005/8/layout/equation2" loCatId="process" qsTypeId="urn:microsoft.com/office/officeart/2005/8/quickstyle/simple1" qsCatId="simple" csTypeId="urn:microsoft.com/office/officeart/2005/8/colors/colorful5" csCatId="colorful" phldr="1"/>
      <dgm:spPr/>
    </dgm:pt>
    <dgm:pt modelId="{8D2B8A2B-0276-4D51-ADD6-44A0BF1441D0}">
      <dgm:prSet phldrT="[Testo]"/>
      <dgm:spPr/>
      <dgm:t>
        <a:bodyPr/>
        <a:lstStyle/>
        <a:p>
          <a:r>
            <a:rPr lang="it-IT" dirty="0"/>
            <a:t>DF</a:t>
          </a:r>
        </a:p>
      </dgm:t>
    </dgm:pt>
    <dgm:pt modelId="{C783014D-1CFE-460B-A239-6D9CEAEF4616}" type="parTrans" cxnId="{D0C019CE-93E8-4736-B0BD-BADF78A7CB1C}">
      <dgm:prSet/>
      <dgm:spPr/>
      <dgm:t>
        <a:bodyPr/>
        <a:lstStyle/>
        <a:p>
          <a:endParaRPr lang="it-IT"/>
        </a:p>
      </dgm:t>
    </dgm:pt>
    <dgm:pt modelId="{27B050E1-041A-4ED8-8970-C800BF034EC9}" type="sibTrans" cxnId="{D0C019CE-93E8-4736-B0BD-BADF78A7CB1C}">
      <dgm:prSet/>
      <dgm:spPr/>
      <dgm:t>
        <a:bodyPr/>
        <a:lstStyle/>
        <a:p>
          <a:endParaRPr lang="it-IT"/>
        </a:p>
      </dgm:t>
    </dgm:pt>
    <dgm:pt modelId="{71CC4CDB-D1CF-423F-B934-3B207B41830D}">
      <dgm:prSet phldrT="[Testo]"/>
      <dgm:spPr/>
      <dgm:t>
        <a:bodyPr/>
        <a:lstStyle/>
        <a:p>
          <a:r>
            <a:rPr lang="it-IT" dirty="0"/>
            <a:t>PDF</a:t>
          </a:r>
        </a:p>
      </dgm:t>
    </dgm:pt>
    <dgm:pt modelId="{5C2196FD-6E2E-40E9-A25E-296093F33657}" type="parTrans" cxnId="{B69B453E-9146-427A-A40D-14A4AFFB54B8}">
      <dgm:prSet/>
      <dgm:spPr/>
      <dgm:t>
        <a:bodyPr/>
        <a:lstStyle/>
        <a:p>
          <a:endParaRPr lang="it-IT"/>
        </a:p>
      </dgm:t>
    </dgm:pt>
    <dgm:pt modelId="{21B84971-698B-4861-8C24-314F52E8883D}" type="sibTrans" cxnId="{B69B453E-9146-427A-A40D-14A4AFFB54B8}">
      <dgm:prSet/>
      <dgm:spPr/>
      <dgm:t>
        <a:bodyPr/>
        <a:lstStyle/>
        <a:p>
          <a:endParaRPr lang="it-IT"/>
        </a:p>
      </dgm:t>
    </dgm:pt>
    <dgm:pt modelId="{B2D0CB3C-6140-493D-98CF-EA42443B4531}">
      <dgm:prSet phldrT="[Testo]"/>
      <dgm:spPr/>
      <dgm:t>
        <a:bodyPr/>
        <a:lstStyle/>
        <a:p>
          <a:r>
            <a:rPr lang="it-IT" dirty="0"/>
            <a:t>PEI</a:t>
          </a:r>
        </a:p>
      </dgm:t>
    </dgm:pt>
    <dgm:pt modelId="{C97E4FAE-10E0-4E93-865E-DCD789550F60}" type="parTrans" cxnId="{116C782D-8C56-4C1D-A630-6FE65B997670}">
      <dgm:prSet/>
      <dgm:spPr/>
      <dgm:t>
        <a:bodyPr/>
        <a:lstStyle/>
        <a:p>
          <a:endParaRPr lang="it-IT"/>
        </a:p>
      </dgm:t>
    </dgm:pt>
    <dgm:pt modelId="{49F53FB8-2229-47BE-833F-FE451B5588A6}" type="sibTrans" cxnId="{116C782D-8C56-4C1D-A630-6FE65B997670}">
      <dgm:prSet/>
      <dgm:spPr/>
      <dgm:t>
        <a:bodyPr/>
        <a:lstStyle/>
        <a:p>
          <a:endParaRPr lang="it-IT"/>
        </a:p>
      </dgm:t>
    </dgm:pt>
    <dgm:pt modelId="{DBB4E459-DF9E-4B8C-8468-A494951DC6DA}" type="pres">
      <dgm:prSet presAssocID="{A5393683-038A-4A15-B8BE-4085593CA495}" presName="Name0" presStyleCnt="0">
        <dgm:presLayoutVars>
          <dgm:dir/>
          <dgm:resizeHandles val="exact"/>
        </dgm:presLayoutVars>
      </dgm:prSet>
      <dgm:spPr/>
    </dgm:pt>
    <dgm:pt modelId="{58AE05A9-36ED-48AD-B673-7C3F273E4481}" type="pres">
      <dgm:prSet presAssocID="{A5393683-038A-4A15-B8BE-4085593CA495}" presName="vNodes" presStyleCnt="0"/>
      <dgm:spPr/>
    </dgm:pt>
    <dgm:pt modelId="{4D6D97B3-9489-4ACC-B070-C20D85588D81}" type="pres">
      <dgm:prSet presAssocID="{8D2B8A2B-0276-4D51-ADD6-44A0BF1441D0}" presName="node" presStyleLbl="node1" presStyleIdx="0" presStyleCnt="3">
        <dgm:presLayoutVars>
          <dgm:bulletEnabled val="1"/>
        </dgm:presLayoutVars>
      </dgm:prSet>
      <dgm:spPr/>
    </dgm:pt>
    <dgm:pt modelId="{1B34EB20-CC5E-4EFC-80C1-C1C009816324}" type="pres">
      <dgm:prSet presAssocID="{27B050E1-041A-4ED8-8970-C800BF034EC9}" presName="spacerT" presStyleCnt="0"/>
      <dgm:spPr/>
    </dgm:pt>
    <dgm:pt modelId="{E0AF443E-B8BF-4EF3-98B1-A6AE3A32D47A}" type="pres">
      <dgm:prSet presAssocID="{27B050E1-041A-4ED8-8970-C800BF034EC9}" presName="sibTrans" presStyleLbl="sibTrans2D1" presStyleIdx="0" presStyleCnt="2"/>
      <dgm:spPr/>
    </dgm:pt>
    <dgm:pt modelId="{82CBFCAD-6AEF-442C-A4C6-867F74A0DEE0}" type="pres">
      <dgm:prSet presAssocID="{27B050E1-041A-4ED8-8970-C800BF034EC9}" presName="spacerB" presStyleCnt="0"/>
      <dgm:spPr/>
    </dgm:pt>
    <dgm:pt modelId="{F2974E8A-893E-4960-8410-76C718F81392}" type="pres">
      <dgm:prSet presAssocID="{71CC4CDB-D1CF-423F-B934-3B207B41830D}" presName="node" presStyleLbl="node1" presStyleIdx="1" presStyleCnt="3">
        <dgm:presLayoutVars>
          <dgm:bulletEnabled val="1"/>
        </dgm:presLayoutVars>
      </dgm:prSet>
      <dgm:spPr/>
    </dgm:pt>
    <dgm:pt modelId="{B877C139-40FA-467C-A60F-BA2C1964D7CF}" type="pres">
      <dgm:prSet presAssocID="{A5393683-038A-4A15-B8BE-4085593CA495}" presName="sibTransLast" presStyleLbl="sibTrans2D1" presStyleIdx="1" presStyleCnt="2"/>
      <dgm:spPr/>
    </dgm:pt>
    <dgm:pt modelId="{A113A636-C52E-4D54-A187-71B001F95F92}" type="pres">
      <dgm:prSet presAssocID="{A5393683-038A-4A15-B8BE-4085593CA495}" presName="connectorText" presStyleLbl="sibTrans2D1" presStyleIdx="1" presStyleCnt="2"/>
      <dgm:spPr/>
    </dgm:pt>
    <dgm:pt modelId="{EBDCB5E2-E019-4750-844A-C3C540504F70}" type="pres">
      <dgm:prSet presAssocID="{A5393683-038A-4A15-B8BE-4085593CA495}" presName="lastNode" presStyleLbl="node1" presStyleIdx="2" presStyleCnt="3">
        <dgm:presLayoutVars>
          <dgm:bulletEnabled val="1"/>
        </dgm:presLayoutVars>
      </dgm:prSet>
      <dgm:spPr/>
    </dgm:pt>
  </dgm:ptLst>
  <dgm:cxnLst>
    <dgm:cxn modelId="{64476A11-4936-4B43-8892-9C9AAD04CDD5}" type="presOf" srcId="{71CC4CDB-D1CF-423F-B934-3B207B41830D}" destId="{F2974E8A-893E-4960-8410-76C718F81392}" srcOrd="0" destOrd="0" presId="urn:microsoft.com/office/officeart/2005/8/layout/equation2"/>
    <dgm:cxn modelId="{CCFFA31B-409A-40E6-9C5E-A8F77E495706}" type="presOf" srcId="{21B84971-698B-4861-8C24-314F52E8883D}" destId="{A113A636-C52E-4D54-A187-71B001F95F92}" srcOrd="1" destOrd="0" presId="urn:microsoft.com/office/officeart/2005/8/layout/equation2"/>
    <dgm:cxn modelId="{116C782D-8C56-4C1D-A630-6FE65B997670}" srcId="{A5393683-038A-4A15-B8BE-4085593CA495}" destId="{B2D0CB3C-6140-493D-98CF-EA42443B4531}" srcOrd="2" destOrd="0" parTransId="{C97E4FAE-10E0-4E93-865E-DCD789550F60}" sibTransId="{49F53FB8-2229-47BE-833F-FE451B5588A6}"/>
    <dgm:cxn modelId="{64667837-0CA1-4372-8BBE-24D2E5152ED9}" type="presOf" srcId="{B2D0CB3C-6140-493D-98CF-EA42443B4531}" destId="{EBDCB5E2-E019-4750-844A-C3C540504F70}" srcOrd="0" destOrd="0" presId="urn:microsoft.com/office/officeart/2005/8/layout/equation2"/>
    <dgm:cxn modelId="{B69B453E-9146-427A-A40D-14A4AFFB54B8}" srcId="{A5393683-038A-4A15-B8BE-4085593CA495}" destId="{71CC4CDB-D1CF-423F-B934-3B207B41830D}" srcOrd="1" destOrd="0" parTransId="{5C2196FD-6E2E-40E9-A25E-296093F33657}" sibTransId="{21B84971-698B-4861-8C24-314F52E8883D}"/>
    <dgm:cxn modelId="{56F23046-FC27-44F0-A6DB-EBE0AA5F1B1D}" type="presOf" srcId="{A5393683-038A-4A15-B8BE-4085593CA495}" destId="{DBB4E459-DF9E-4B8C-8468-A494951DC6DA}" srcOrd="0" destOrd="0" presId="urn:microsoft.com/office/officeart/2005/8/layout/equation2"/>
    <dgm:cxn modelId="{FCC33B8D-D9FA-452F-9FB2-5AA31BDEEAB1}" type="presOf" srcId="{27B050E1-041A-4ED8-8970-C800BF034EC9}" destId="{E0AF443E-B8BF-4EF3-98B1-A6AE3A32D47A}" srcOrd="0" destOrd="0" presId="urn:microsoft.com/office/officeart/2005/8/layout/equation2"/>
    <dgm:cxn modelId="{11358FC4-D05C-4B88-938F-52889FC66BD4}" type="presOf" srcId="{8D2B8A2B-0276-4D51-ADD6-44A0BF1441D0}" destId="{4D6D97B3-9489-4ACC-B070-C20D85588D81}" srcOrd="0" destOrd="0" presId="urn:microsoft.com/office/officeart/2005/8/layout/equation2"/>
    <dgm:cxn modelId="{D0C019CE-93E8-4736-B0BD-BADF78A7CB1C}" srcId="{A5393683-038A-4A15-B8BE-4085593CA495}" destId="{8D2B8A2B-0276-4D51-ADD6-44A0BF1441D0}" srcOrd="0" destOrd="0" parTransId="{C783014D-1CFE-460B-A239-6D9CEAEF4616}" sibTransId="{27B050E1-041A-4ED8-8970-C800BF034EC9}"/>
    <dgm:cxn modelId="{B483C3F5-3B84-46FD-816D-5A3C61512720}" type="presOf" srcId="{21B84971-698B-4861-8C24-314F52E8883D}" destId="{B877C139-40FA-467C-A60F-BA2C1964D7CF}" srcOrd="0" destOrd="0" presId="urn:microsoft.com/office/officeart/2005/8/layout/equation2"/>
    <dgm:cxn modelId="{3BE2D966-2679-454A-B52E-C67D8AE5B0F8}" type="presParOf" srcId="{DBB4E459-DF9E-4B8C-8468-A494951DC6DA}" destId="{58AE05A9-36ED-48AD-B673-7C3F273E4481}" srcOrd="0" destOrd="0" presId="urn:microsoft.com/office/officeart/2005/8/layout/equation2"/>
    <dgm:cxn modelId="{6918886A-4F22-4C8C-AC94-4E43661888ED}" type="presParOf" srcId="{58AE05A9-36ED-48AD-B673-7C3F273E4481}" destId="{4D6D97B3-9489-4ACC-B070-C20D85588D81}" srcOrd="0" destOrd="0" presId="urn:microsoft.com/office/officeart/2005/8/layout/equation2"/>
    <dgm:cxn modelId="{82479610-A303-4DAD-B69F-3A8A98F8B372}" type="presParOf" srcId="{58AE05A9-36ED-48AD-B673-7C3F273E4481}" destId="{1B34EB20-CC5E-4EFC-80C1-C1C009816324}" srcOrd="1" destOrd="0" presId="urn:microsoft.com/office/officeart/2005/8/layout/equation2"/>
    <dgm:cxn modelId="{488AD91F-5228-48C5-A436-FBFB141D9B1B}" type="presParOf" srcId="{58AE05A9-36ED-48AD-B673-7C3F273E4481}" destId="{E0AF443E-B8BF-4EF3-98B1-A6AE3A32D47A}" srcOrd="2" destOrd="0" presId="urn:microsoft.com/office/officeart/2005/8/layout/equation2"/>
    <dgm:cxn modelId="{500A1CBA-FE77-4C66-B348-3EA66845A415}" type="presParOf" srcId="{58AE05A9-36ED-48AD-B673-7C3F273E4481}" destId="{82CBFCAD-6AEF-442C-A4C6-867F74A0DEE0}" srcOrd="3" destOrd="0" presId="urn:microsoft.com/office/officeart/2005/8/layout/equation2"/>
    <dgm:cxn modelId="{846DAC8B-18B2-4952-B9D8-1EFD91C06237}" type="presParOf" srcId="{58AE05A9-36ED-48AD-B673-7C3F273E4481}" destId="{F2974E8A-893E-4960-8410-76C718F81392}" srcOrd="4" destOrd="0" presId="urn:microsoft.com/office/officeart/2005/8/layout/equation2"/>
    <dgm:cxn modelId="{B3E29ED8-87D8-4A78-B43B-4DE986DE228B}" type="presParOf" srcId="{DBB4E459-DF9E-4B8C-8468-A494951DC6DA}" destId="{B877C139-40FA-467C-A60F-BA2C1964D7CF}" srcOrd="1" destOrd="0" presId="urn:microsoft.com/office/officeart/2005/8/layout/equation2"/>
    <dgm:cxn modelId="{BA4CC199-8911-48FA-BC99-20FAFD412ACE}" type="presParOf" srcId="{B877C139-40FA-467C-A60F-BA2C1964D7CF}" destId="{A113A636-C52E-4D54-A187-71B001F95F92}" srcOrd="0" destOrd="0" presId="urn:microsoft.com/office/officeart/2005/8/layout/equation2"/>
    <dgm:cxn modelId="{6BE84508-224B-40A7-A911-E532ABEB4999}" type="presParOf" srcId="{DBB4E459-DF9E-4B8C-8468-A494951DC6DA}" destId="{EBDCB5E2-E019-4750-844A-C3C540504F70}"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E051FB-CB8D-4153-8B16-0E2AA8447681}" type="doc">
      <dgm:prSet loTypeId="urn:microsoft.com/office/officeart/2005/8/layout/chevron1" loCatId="process" qsTypeId="urn:microsoft.com/office/officeart/2005/8/quickstyle/simple1" qsCatId="simple" csTypeId="urn:microsoft.com/office/officeart/2005/8/colors/accent1_2" csCatId="accent1" phldr="1"/>
      <dgm:spPr/>
    </dgm:pt>
    <dgm:pt modelId="{C0E13567-B209-47D3-B836-E12C85763557}">
      <dgm:prSet phldrT="[Testo]" custT="1"/>
      <dgm:spPr>
        <a:solidFill>
          <a:schemeClr val="accent2">
            <a:lumMod val="60000"/>
            <a:lumOff val="40000"/>
          </a:schemeClr>
        </a:solidFill>
      </dgm:spPr>
      <dgm:t>
        <a:bodyPr/>
        <a:lstStyle/>
        <a:p>
          <a:r>
            <a:rPr lang="it-IT" sz="1800" dirty="0"/>
            <a:t>CAUSA</a:t>
          </a:r>
        </a:p>
      </dgm:t>
    </dgm:pt>
    <dgm:pt modelId="{F6E6556D-0E34-4793-BCD6-09090373508D}" type="parTrans" cxnId="{4EA65C22-4248-4C40-8632-BE7E9C234F87}">
      <dgm:prSet/>
      <dgm:spPr/>
      <dgm:t>
        <a:bodyPr/>
        <a:lstStyle/>
        <a:p>
          <a:endParaRPr lang="it-IT"/>
        </a:p>
      </dgm:t>
    </dgm:pt>
    <dgm:pt modelId="{6F99AAB3-F9D0-4A9D-BC62-DD1E6D61B9A5}" type="sibTrans" cxnId="{4EA65C22-4248-4C40-8632-BE7E9C234F87}">
      <dgm:prSet/>
      <dgm:spPr/>
      <dgm:t>
        <a:bodyPr/>
        <a:lstStyle/>
        <a:p>
          <a:endParaRPr lang="it-IT"/>
        </a:p>
      </dgm:t>
    </dgm:pt>
    <dgm:pt modelId="{32D9DD2B-ED69-47FA-8B54-C07771B2841D}">
      <dgm:prSet phldrT="[Testo]" custT="1"/>
      <dgm:spPr>
        <a:solidFill>
          <a:schemeClr val="accent2">
            <a:lumMod val="75000"/>
          </a:schemeClr>
        </a:solidFill>
      </dgm:spPr>
      <dgm:t>
        <a:bodyPr/>
        <a:lstStyle/>
        <a:p>
          <a:r>
            <a:rPr lang="it-IT" sz="1600" dirty="0"/>
            <a:t>PATOLOGIA</a:t>
          </a:r>
        </a:p>
      </dgm:t>
    </dgm:pt>
    <dgm:pt modelId="{82B116CC-FF73-4ECC-9FE3-662D94015A21}" type="parTrans" cxnId="{9BE9686B-60FF-4DDB-9577-5C7EEA74CD41}">
      <dgm:prSet/>
      <dgm:spPr/>
      <dgm:t>
        <a:bodyPr/>
        <a:lstStyle/>
        <a:p>
          <a:endParaRPr lang="it-IT"/>
        </a:p>
      </dgm:t>
    </dgm:pt>
    <dgm:pt modelId="{8EDBE98C-EC99-4A5C-B09D-6B301E99866A}" type="sibTrans" cxnId="{9BE9686B-60FF-4DDB-9577-5C7EEA74CD41}">
      <dgm:prSet/>
      <dgm:spPr/>
      <dgm:t>
        <a:bodyPr/>
        <a:lstStyle/>
        <a:p>
          <a:endParaRPr lang="it-IT"/>
        </a:p>
      </dgm:t>
    </dgm:pt>
    <dgm:pt modelId="{58F71714-6B6B-46B1-802A-5D712A6D64F2}">
      <dgm:prSet phldrT="[Testo]" custT="1"/>
      <dgm:spPr>
        <a:solidFill>
          <a:schemeClr val="accent2">
            <a:lumMod val="50000"/>
          </a:schemeClr>
        </a:solidFill>
      </dgm:spPr>
      <dgm:t>
        <a:bodyPr/>
        <a:lstStyle/>
        <a:p>
          <a:r>
            <a:rPr lang="it-IT" sz="1050" dirty="0"/>
            <a:t>MANIFESTAZIONE CLINICA</a:t>
          </a:r>
        </a:p>
      </dgm:t>
    </dgm:pt>
    <dgm:pt modelId="{7EE57040-5425-444B-8CC7-BDC835F0F803}" type="parTrans" cxnId="{5F0F510B-9FE1-4AB1-8FBE-5144715E302D}">
      <dgm:prSet/>
      <dgm:spPr/>
      <dgm:t>
        <a:bodyPr/>
        <a:lstStyle/>
        <a:p>
          <a:endParaRPr lang="it-IT"/>
        </a:p>
      </dgm:t>
    </dgm:pt>
    <dgm:pt modelId="{6907B8FB-1C98-48D8-8A18-86BCED347CDE}" type="sibTrans" cxnId="{5F0F510B-9FE1-4AB1-8FBE-5144715E302D}">
      <dgm:prSet/>
      <dgm:spPr/>
      <dgm:t>
        <a:bodyPr/>
        <a:lstStyle/>
        <a:p>
          <a:endParaRPr lang="it-IT"/>
        </a:p>
      </dgm:t>
    </dgm:pt>
    <dgm:pt modelId="{98897A41-9CD5-4231-AB1B-88364448FA06}" type="pres">
      <dgm:prSet presAssocID="{40E051FB-CB8D-4153-8B16-0E2AA8447681}" presName="Name0" presStyleCnt="0">
        <dgm:presLayoutVars>
          <dgm:dir/>
          <dgm:animLvl val="lvl"/>
          <dgm:resizeHandles val="exact"/>
        </dgm:presLayoutVars>
      </dgm:prSet>
      <dgm:spPr/>
    </dgm:pt>
    <dgm:pt modelId="{E5FCCAC2-9E04-490C-B46F-B6BE62626A7E}" type="pres">
      <dgm:prSet presAssocID="{C0E13567-B209-47D3-B836-E12C85763557}" presName="parTxOnly" presStyleLbl="node1" presStyleIdx="0" presStyleCnt="3">
        <dgm:presLayoutVars>
          <dgm:chMax val="0"/>
          <dgm:chPref val="0"/>
          <dgm:bulletEnabled val="1"/>
        </dgm:presLayoutVars>
      </dgm:prSet>
      <dgm:spPr/>
    </dgm:pt>
    <dgm:pt modelId="{490D0513-2A74-4E6A-A312-B1CA0C5FB136}" type="pres">
      <dgm:prSet presAssocID="{6F99AAB3-F9D0-4A9D-BC62-DD1E6D61B9A5}" presName="parTxOnlySpace" presStyleCnt="0"/>
      <dgm:spPr/>
    </dgm:pt>
    <dgm:pt modelId="{DC05F4D6-7799-40A5-AD36-D151461945E1}" type="pres">
      <dgm:prSet presAssocID="{32D9DD2B-ED69-47FA-8B54-C07771B2841D}" presName="parTxOnly" presStyleLbl="node1" presStyleIdx="1" presStyleCnt="3">
        <dgm:presLayoutVars>
          <dgm:chMax val="0"/>
          <dgm:chPref val="0"/>
          <dgm:bulletEnabled val="1"/>
        </dgm:presLayoutVars>
      </dgm:prSet>
      <dgm:spPr/>
    </dgm:pt>
    <dgm:pt modelId="{85D8A167-4C85-40E6-96A2-11C95FDAFE0D}" type="pres">
      <dgm:prSet presAssocID="{8EDBE98C-EC99-4A5C-B09D-6B301E99866A}" presName="parTxOnlySpace" presStyleCnt="0"/>
      <dgm:spPr/>
    </dgm:pt>
    <dgm:pt modelId="{A3EC2C2E-7335-4737-8778-9F49DB9F7FA6}" type="pres">
      <dgm:prSet presAssocID="{58F71714-6B6B-46B1-802A-5D712A6D64F2}" presName="parTxOnly" presStyleLbl="node1" presStyleIdx="2" presStyleCnt="3">
        <dgm:presLayoutVars>
          <dgm:chMax val="0"/>
          <dgm:chPref val="0"/>
          <dgm:bulletEnabled val="1"/>
        </dgm:presLayoutVars>
      </dgm:prSet>
      <dgm:spPr/>
    </dgm:pt>
  </dgm:ptLst>
  <dgm:cxnLst>
    <dgm:cxn modelId="{5F0F510B-9FE1-4AB1-8FBE-5144715E302D}" srcId="{40E051FB-CB8D-4153-8B16-0E2AA8447681}" destId="{58F71714-6B6B-46B1-802A-5D712A6D64F2}" srcOrd="2" destOrd="0" parTransId="{7EE57040-5425-444B-8CC7-BDC835F0F803}" sibTransId="{6907B8FB-1C98-48D8-8A18-86BCED347CDE}"/>
    <dgm:cxn modelId="{4EA65C22-4248-4C40-8632-BE7E9C234F87}" srcId="{40E051FB-CB8D-4153-8B16-0E2AA8447681}" destId="{C0E13567-B209-47D3-B836-E12C85763557}" srcOrd="0" destOrd="0" parTransId="{F6E6556D-0E34-4793-BCD6-09090373508D}" sibTransId="{6F99AAB3-F9D0-4A9D-BC62-DD1E6D61B9A5}"/>
    <dgm:cxn modelId="{B3679845-0FEE-42A0-A0A4-65BFDD992E53}" type="presOf" srcId="{32D9DD2B-ED69-47FA-8B54-C07771B2841D}" destId="{DC05F4D6-7799-40A5-AD36-D151461945E1}" srcOrd="0" destOrd="0" presId="urn:microsoft.com/office/officeart/2005/8/layout/chevron1"/>
    <dgm:cxn modelId="{9BE9686B-60FF-4DDB-9577-5C7EEA74CD41}" srcId="{40E051FB-CB8D-4153-8B16-0E2AA8447681}" destId="{32D9DD2B-ED69-47FA-8B54-C07771B2841D}" srcOrd="1" destOrd="0" parTransId="{82B116CC-FF73-4ECC-9FE3-662D94015A21}" sibTransId="{8EDBE98C-EC99-4A5C-B09D-6B301E99866A}"/>
    <dgm:cxn modelId="{D904A579-BB27-46E0-8F79-2CC329FAEDCA}" type="presOf" srcId="{C0E13567-B209-47D3-B836-E12C85763557}" destId="{E5FCCAC2-9E04-490C-B46F-B6BE62626A7E}" srcOrd="0" destOrd="0" presId="urn:microsoft.com/office/officeart/2005/8/layout/chevron1"/>
    <dgm:cxn modelId="{19D6BE79-4CE6-4AB6-B0D0-5EDD017E8486}" type="presOf" srcId="{40E051FB-CB8D-4153-8B16-0E2AA8447681}" destId="{98897A41-9CD5-4231-AB1B-88364448FA06}" srcOrd="0" destOrd="0" presId="urn:microsoft.com/office/officeart/2005/8/layout/chevron1"/>
    <dgm:cxn modelId="{BCC199B2-D574-41C9-BDDA-F07DA435C2D0}" type="presOf" srcId="{58F71714-6B6B-46B1-802A-5D712A6D64F2}" destId="{A3EC2C2E-7335-4737-8778-9F49DB9F7FA6}" srcOrd="0" destOrd="0" presId="urn:microsoft.com/office/officeart/2005/8/layout/chevron1"/>
    <dgm:cxn modelId="{DC50F10D-B17F-4224-A727-B1C8E2EAFF4F}" type="presParOf" srcId="{98897A41-9CD5-4231-AB1B-88364448FA06}" destId="{E5FCCAC2-9E04-490C-B46F-B6BE62626A7E}" srcOrd="0" destOrd="0" presId="urn:microsoft.com/office/officeart/2005/8/layout/chevron1"/>
    <dgm:cxn modelId="{56318EF3-1815-498C-904C-F653AE2AD082}" type="presParOf" srcId="{98897A41-9CD5-4231-AB1B-88364448FA06}" destId="{490D0513-2A74-4E6A-A312-B1CA0C5FB136}" srcOrd="1" destOrd="0" presId="urn:microsoft.com/office/officeart/2005/8/layout/chevron1"/>
    <dgm:cxn modelId="{854CD2FA-6396-4B84-B71F-960152AF9F0C}" type="presParOf" srcId="{98897A41-9CD5-4231-AB1B-88364448FA06}" destId="{DC05F4D6-7799-40A5-AD36-D151461945E1}" srcOrd="2" destOrd="0" presId="urn:microsoft.com/office/officeart/2005/8/layout/chevron1"/>
    <dgm:cxn modelId="{FA661AE3-0876-430A-A320-1480A1781EFB}" type="presParOf" srcId="{98897A41-9CD5-4231-AB1B-88364448FA06}" destId="{85D8A167-4C85-40E6-96A2-11C95FDAFE0D}" srcOrd="3" destOrd="0" presId="urn:microsoft.com/office/officeart/2005/8/layout/chevron1"/>
    <dgm:cxn modelId="{E2135DC8-24ED-4BAC-8FBF-8B6E4959DC86}" type="presParOf" srcId="{98897A41-9CD5-4231-AB1B-88364448FA06}" destId="{A3EC2C2E-7335-4737-8778-9F49DB9F7FA6}"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2BDC29-A8F3-4925-AB36-EB58F8311529}"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it-IT"/>
        </a:p>
      </dgm:t>
    </dgm:pt>
    <dgm:pt modelId="{7BB3EC37-01AC-4D9F-8D01-3B8EBD9DF6A8}">
      <dgm:prSet phldrT="[Testo]"/>
      <dgm:spPr>
        <a:solidFill>
          <a:srgbClr val="FFFF00"/>
        </a:solidFill>
        <a:ln>
          <a:solidFill>
            <a:srgbClr val="FF0000"/>
          </a:solidFill>
        </a:ln>
      </dgm:spPr>
      <dgm:t>
        <a:bodyPr/>
        <a:lstStyle/>
        <a:p>
          <a:r>
            <a:rPr lang="it-IT" dirty="0">
              <a:solidFill>
                <a:srgbClr val="FF0000"/>
              </a:solidFill>
            </a:rPr>
            <a:t>MALATTIA</a:t>
          </a:r>
        </a:p>
      </dgm:t>
    </dgm:pt>
    <dgm:pt modelId="{33E3C2A4-E705-421F-BA7B-F8DDB11F3AC9}" type="parTrans" cxnId="{149A9434-2B85-4416-9B13-E41CB4F74B24}">
      <dgm:prSet/>
      <dgm:spPr/>
      <dgm:t>
        <a:bodyPr/>
        <a:lstStyle/>
        <a:p>
          <a:endParaRPr lang="it-IT"/>
        </a:p>
      </dgm:t>
    </dgm:pt>
    <dgm:pt modelId="{E30AFFB4-F427-457F-BCF6-04C9D828F185}" type="sibTrans" cxnId="{149A9434-2B85-4416-9B13-E41CB4F74B24}">
      <dgm:prSet/>
      <dgm:spPr/>
      <dgm:t>
        <a:bodyPr/>
        <a:lstStyle/>
        <a:p>
          <a:endParaRPr lang="it-IT"/>
        </a:p>
      </dgm:t>
    </dgm:pt>
    <dgm:pt modelId="{45806623-852E-4AD9-95F5-5489178C62FE}">
      <dgm:prSet phldrT="[Testo]"/>
      <dgm:spPr/>
      <dgm:t>
        <a:bodyPr/>
        <a:lstStyle/>
        <a:p>
          <a:r>
            <a:rPr lang="it-IT" dirty="0">
              <a:solidFill>
                <a:srgbClr val="FF0000"/>
              </a:solidFill>
            </a:rPr>
            <a:t>MENOMAZIONE</a:t>
          </a:r>
        </a:p>
      </dgm:t>
    </dgm:pt>
    <dgm:pt modelId="{59572F1B-BCF9-4E5F-9CE7-F4D37E8E2393}" type="parTrans" cxnId="{A4C3B47E-EE31-41FD-97AE-0C4706FCFDB2}">
      <dgm:prSet/>
      <dgm:spPr/>
      <dgm:t>
        <a:bodyPr/>
        <a:lstStyle/>
        <a:p>
          <a:endParaRPr lang="it-IT"/>
        </a:p>
      </dgm:t>
    </dgm:pt>
    <dgm:pt modelId="{4A5359EC-A035-4C3C-8D7A-2AE642FDFA5F}" type="sibTrans" cxnId="{A4C3B47E-EE31-41FD-97AE-0C4706FCFDB2}">
      <dgm:prSet/>
      <dgm:spPr/>
      <dgm:t>
        <a:bodyPr/>
        <a:lstStyle/>
        <a:p>
          <a:endParaRPr lang="it-IT"/>
        </a:p>
      </dgm:t>
    </dgm:pt>
    <dgm:pt modelId="{2DCD4835-C975-479D-A048-CB51E20817BA}">
      <dgm:prSet phldrT="[Testo]"/>
      <dgm:spPr/>
      <dgm:t>
        <a:bodyPr/>
        <a:lstStyle/>
        <a:p>
          <a:r>
            <a:rPr lang="it-IT" dirty="0"/>
            <a:t>danno organico e/o funzionale</a:t>
          </a:r>
        </a:p>
      </dgm:t>
    </dgm:pt>
    <dgm:pt modelId="{94F60F43-BD40-4556-8253-B8F7CD4FAEC6}" type="parTrans" cxnId="{8CDECC9F-3859-4598-A647-AC28898910F8}">
      <dgm:prSet/>
      <dgm:spPr/>
      <dgm:t>
        <a:bodyPr/>
        <a:lstStyle/>
        <a:p>
          <a:endParaRPr lang="it-IT"/>
        </a:p>
      </dgm:t>
    </dgm:pt>
    <dgm:pt modelId="{62E82AF1-A228-4DC1-A4DE-5BE16AE7148D}" type="sibTrans" cxnId="{8CDECC9F-3859-4598-A647-AC28898910F8}">
      <dgm:prSet/>
      <dgm:spPr/>
      <dgm:t>
        <a:bodyPr/>
        <a:lstStyle/>
        <a:p>
          <a:endParaRPr lang="it-IT"/>
        </a:p>
      </dgm:t>
    </dgm:pt>
    <dgm:pt modelId="{D84650F7-BB32-498D-A188-D74F69FF81ED}">
      <dgm:prSet phldrT="[Testo]"/>
      <dgm:spPr/>
      <dgm:t>
        <a:bodyPr/>
        <a:lstStyle/>
        <a:p>
          <a:r>
            <a:rPr lang="it-IT" dirty="0">
              <a:solidFill>
                <a:srgbClr val="FF0000"/>
              </a:solidFill>
            </a:rPr>
            <a:t>DISABILITA’</a:t>
          </a:r>
        </a:p>
      </dgm:t>
    </dgm:pt>
    <dgm:pt modelId="{F9967746-D452-4B52-99FA-437AC155A61F}" type="parTrans" cxnId="{1E155548-7784-4B7E-AC6C-4BD42B50EC71}">
      <dgm:prSet/>
      <dgm:spPr/>
      <dgm:t>
        <a:bodyPr/>
        <a:lstStyle/>
        <a:p>
          <a:endParaRPr lang="it-IT"/>
        </a:p>
      </dgm:t>
    </dgm:pt>
    <dgm:pt modelId="{792D7CA8-0DC0-4CEB-8B13-7E6CF81AC6BA}" type="sibTrans" cxnId="{1E155548-7784-4B7E-AC6C-4BD42B50EC71}">
      <dgm:prSet/>
      <dgm:spPr/>
      <dgm:t>
        <a:bodyPr/>
        <a:lstStyle/>
        <a:p>
          <a:endParaRPr lang="it-IT"/>
        </a:p>
      </dgm:t>
    </dgm:pt>
    <dgm:pt modelId="{4B4F04FF-E2C1-4A64-A58A-20F6283E8A02}">
      <dgm:prSet phldrT="[Testo]"/>
      <dgm:spPr/>
      <dgm:t>
        <a:bodyPr/>
        <a:lstStyle/>
        <a:p>
          <a:r>
            <a:rPr lang="it-IT" dirty="0">
              <a:solidFill>
                <a:srgbClr val="FF0000"/>
              </a:solidFill>
            </a:rPr>
            <a:t>HANDICAP</a:t>
          </a:r>
        </a:p>
      </dgm:t>
    </dgm:pt>
    <dgm:pt modelId="{7588C7CB-5A6A-40F5-B2A2-9E0476E60A90}" type="parTrans" cxnId="{EAC93B0A-D6EB-464B-A45C-92BE40C42464}">
      <dgm:prSet/>
      <dgm:spPr/>
      <dgm:t>
        <a:bodyPr/>
        <a:lstStyle/>
        <a:p>
          <a:endParaRPr lang="it-IT"/>
        </a:p>
      </dgm:t>
    </dgm:pt>
    <dgm:pt modelId="{3A434F65-70BF-4685-B085-2F9B7C0E717A}" type="sibTrans" cxnId="{EAC93B0A-D6EB-464B-A45C-92BE40C42464}">
      <dgm:prSet/>
      <dgm:spPr/>
      <dgm:t>
        <a:bodyPr/>
        <a:lstStyle/>
        <a:p>
          <a:endParaRPr lang="it-IT"/>
        </a:p>
      </dgm:t>
    </dgm:pt>
    <dgm:pt modelId="{E7585966-6698-4801-924F-50130318520C}">
      <dgm:prSet phldrT="[Testo]"/>
      <dgm:spPr/>
      <dgm:t>
        <a:bodyPr/>
        <a:lstStyle/>
        <a:p>
          <a:r>
            <a:rPr lang="it-IT" dirty="0"/>
            <a:t>difficoltà che l’individuo incontra nell’ambiente circostante a causa della disabilità</a:t>
          </a:r>
        </a:p>
      </dgm:t>
    </dgm:pt>
    <dgm:pt modelId="{15CEDA18-1C01-4E14-8091-5DF60EF3EC80}" type="parTrans" cxnId="{BC80F27C-2A3C-417B-841F-DB93F0EF4702}">
      <dgm:prSet/>
      <dgm:spPr/>
      <dgm:t>
        <a:bodyPr/>
        <a:lstStyle/>
        <a:p>
          <a:endParaRPr lang="it-IT"/>
        </a:p>
      </dgm:t>
    </dgm:pt>
    <dgm:pt modelId="{FEADF01E-A7CC-4AD1-85C0-CED688774B3C}" type="sibTrans" cxnId="{BC80F27C-2A3C-417B-841F-DB93F0EF4702}">
      <dgm:prSet/>
      <dgm:spPr/>
      <dgm:t>
        <a:bodyPr/>
        <a:lstStyle/>
        <a:p>
          <a:endParaRPr lang="it-IT"/>
        </a:p>
      </dgm:t>
    </dgm:pt>
    <dgm:pt modelId="{C861E6FE-7914-4AC8-9225-A80FA8E2B860}">
      <dgm:prSet phldrT="[Testo]"/>
      <dgm:spPr/>
      <dgm:t>
        <a:bodyPr/>
        <a:lstStyle/>
        <a:p>
          <a:r>
            <a:rPr lang="it-IT" dirty="0"/>
            <a:t>perdita di capacità operative conseguenti alla menomazione</a:t>
          </a:r>
        </a:p>
      </dgm:t>
    </dgm:pt>
    <dgm:pt modelId="{312BBC61-41D3-4EEB-8682-9BC3E9FB64AD}" type="parTrans" cxnId="{27EE3CBB-15D2-46F8-B9F5-A06D37058CCC}">
      <dgm:prSet/>
      <dgm:spPr/>
      <dgm:t>
        <a:bodyPr/>
        <a:lstStyle/>
        <a:p>
          <a:endParaRPr lang="it-IT"/>
        </a:p>
      </dgm:t>
    </dgm:pt>
    <dgm:pt modelId="{BF97CC2E-5065-4F7D-9C2C-F2D37D11A9BD}" type="sibTrans" cxnId="{27EE3CBB-15D2-46F8-B9F5-A06D37058CCC}">
      <dgm:prSet/>
      <dgm:spPr/>
      <dgm:t>
        <a:bodyPr/>
        <a:lstStyle/>
        <a:p>
          <a:endParaRPr lang="it-IT"/>
        </a:p>
      </dgm:t>
    </dgm:pt>
    <dgm:pt modelId="{72E20A18-A06E-4047-8496-AC9DD6EF51C3}" type="pres">
      <dgm:prSet presAssocID="{322BDC29-A8F3-4925-AB36-EB58F8311529}" presName="Name0" presStyleCnt="0">
        <dgm:presLayoutVars>
          <dgm:chMax val="5"/>
          <dgm:chPref val="5"/>
          <dgm:dir/>
          <dgm:animLvl val="lvl"/>
        </dgm:presLayoutVars>
      </dgm:prSet>
      <dgm:spPr/>
    </dgm:pt>
    <dgm:pt modelId="{7A37AA1A-F478-4C49-9886-809D063D2425}" type="pres">
      <dgm:prSet presAssocID="{7BB3EC37-01AC-4D9F-8D01-3B8EBD9DF6A8}" presName="parentText1" presStyleLbl="node1" presStyleIdx="0" presStyleCnt="4" custLinFactNeighborY="-10913">
        <dgm:presLayoutVars>
          <dgm:chMax/>
          <dgm:chPref val="3"/>
          <dgm:bulletEnabled val="1"/>
        </dgm:presLayoutVars>
      </dgm:prSet>
      <dgm:spPr/>
    </dgm:pt>
    <dgm:pt modelId="{34637497-028C-4094-BDC5-8CD9D039FA58}" type="pres">
      <dgm:prSet presAssocID="{45806623-852E-4AD9-95F5-5489178C62FE}" presName="parentText2" presStyleLbl="node1" presStyleIdx="1" presStyleCnt="4">
        <dgm:presLayoutVars>
          <dgm:chMax/>
          <dgm:chPref val="3"/>
          <dgm:bulletEnabled val="1"/>
        </dgm:presLayoutVars>
      </dgm:prSet>
      <dgm:spPr/>
    </dgm:pt>
    <dgm:pt modelId="{439AC72C-10F3-4B8E-B868-A817D9759AE0}" type="pres">
      <dgm:prSet presAssocID="{45806623-852E-4AD9-95F5-5489178C62FE}" presName="childText2" presStyleLbl="solidAlignAcc1" presStyleIdx="0" presStyleCnt="3">
        <dgm:presLayoutVars>
          <dgm:chMax val="0"/>
          <dgm:chPref val="0"/>
          <dgm:bulletEnabled val="1"/>
        </dgm:presLayoutVars>
      </dgm:prSet>
      <dgm:spPr/>
    </dgm:pt>
    <dgm:pt modelId="{C7EBF070-D403-4E59-900F-D414E2E5C142}" type="pres">
      <dgm:prSet presAssocID="{D84650F7-BB32-498D-A188-D74F69FF81ED}" presName="parentText3" presStyleLbl="node1" presStyleIdx="2" presStyleCnt="4">
        <dgm:presLayoutVars>
          <dgm:chMax/>
          <dgm:chPref val="3"/>
          <dgm:bulletEnabled val="1"/>
        </dgm:presLayoutVars>
      </dgm:prSet>
      <dgm:spPr/>
    </dgm:pt>
    <dgm:pt modelId="{2495554E-C00B-41AD-A49E-76916A52664F}" type="pres">
      <dgm:prSet presAssocID="{D84650F7-BB32-498D-A188-D74F69FF81ED}" presName="childText3" presStyleLbl="solidAlignAcc1" presStyleIdx="1" presStyleCnt="3">
        <dgm:presLayoutVars>
          <dgm:chMax val="0"/>
          <dgm:chPref val="0"/>
          <dgm:bulletEnabled val="1"/>
        </dgm:presLayoutVars>
      </dgm:prSet>
      <dgm:spPr/>
    </dgm:pt>
    <dgm:pt modelId="{4D701769-43FB-47D2-87B7-E2581AF0D38A}" type="pres">
      <dgm:prSet presAssocID="{4B4F04FF-E2C1-4A64-A58A-20F6283E8A02}" presName="parentText4" presStyleLbl="node1" presStyleIdx="3" presStyleCnt="4">
        <dgm:presLayoutVars>
          <dgm:chMax/>
          <dgm:chPref val="3"/>
          <dgm:bulletEnabled val="1"/>
        </dgm:presLayoutVars>
      </dgm:prSet>
      <dgm:spPr/>
    </dgm:pt>
    <dgm:pt modelId="{9458C07D-7A03-48B0-A881-9C43C5D7D885}" type="pres">
      <dgm:prSet presAssocID="{4B4F04FF-E2C1-4A64-A58A-20F6283E8A02}" presName="childText4" presStyleLbl="solidAlignAcc1" presStyleIdx="2" presStyleCnt="3">
        <dgm:presLayoutVars>
          <dgm:chMax val="0"/>
          <dgm:chPref val="0"/>
          <dgm:bulletEnabled val="1"/>
        </dgm:presLayoutVars>
      </dgm:prSet>
      <dgm:spPr/>
    </dgm:pt>
  </dgm:ptLst>
  <dgm:cxnLst>
    <dgm:cxn modelId="{EAC93B0A-D6EB-464B-A45C-92BE40C42464}" srcId="{322BDC29-A8F3-4925-AB36-EB58F8311529}" destId="{4B4F04FF-E2C1-4A64-A58A-20F6283E8A02}" srcOrd="3" destOrd="0" parTransId="{7588C7CB-5A6A-40F5-B2A2-9E0476E60A90}" sibTransId="{3A434F65-70BF-4685-B085-2F9B7C0E717A}"/>
    <dgm:cxn modelId="{6888140B-8196-4614-9BA7-97BD6DFE4E39}" type="presOf" srcId="{D84650F7-BB32-498D-A188-D74F69FF81ED}" destId="{C7EBF070-D403-4E59-900F-D414E2E5C142}" srcOrd="0" destOrd="0" presId="urn:microsoft.com/office/officeart/2009/3/layout/IncreasingArrowsProcess"/>
    <dgm:cxn modelId="{97F50228-D0A0-46CD-BA19-6232576F9E65}" type="presOf" srcId="{7BB3EC37-01AC-4D9F-8D01-3B8EBD9DF6A8}" destId="{7A37AA1A-F478-4C49-9886-809D063D2425}" srcOrd="0" destOrd="0" presId="urn:microsoft.com/office/officeart/2009/3/layout/IncreasingArrowsProcess"/>
    <dgm:cxn modelId="{149A9434-2B85-4416-9B13-E41CB4F74B24}" srcId="{322BDC29-A8F3-4925-AB36-EB58F8311529}" destId="{7BB3EC37-01AC-4D9F-8D01-3B8EBD9DF6A8}" srcOrd="0" destOrd="0" parTransId="{33E3C2A4-E705-421F-BA7B-F8DDB11F3AC9}" sibTransId="{E30AFFB4-F427-457F-BCF6-04C9D828F185}"/>
    <dgm:cxn modelId="{0632D134-763D-49C2-9927-6B1923AC6A74}" type="presOf" srcId="{E7585966-6698-4801-924F-50130318520C}" destId="{9458C07D-7A03-48B0-A881-9C43C5D7D885}" srcOrd="0" destOrd="0" presId="urn:microsoft.com/office/officeart/2009/3/layout/IncreasingArrowsProcess"/>
    <dgm:cxn modelId="{1E155548-7784-4B7E-AC6C-4BD42B50EC71}" srcId="{322BDC29-A8F3-4925-AB36-EB58F8311529}" destId="{D84650F7-BB32-498D-A188-D74F69FF81ED}" srcOrd="2" destOrd="0" parTransId="{F9967746-D452-4B52-99FA-437AC155A61F}" sibTransId="{792D7CA8-0DC0-4CEB-8B13-7E6CF81AC6BA}"/>
    <dgm:cxn modelId="{254BF148-49E4-4FAD-B2A7-A4D93BD19B56}" type="presOf" srcId="{45806623-852E-4AD9-95F5-5489178C62FE}" destId="{34637497-028C-4094-BDC5-8CD9D039FA58}" srcOrd="0" destOrd="0" presId="urn:microsoft.com/office/officeart/2009/3/layout/IncreasingArrowsProcess"/>
    <dgm:cxn modelId="{5956F96B-0157-431A-9076-5DFC7111EF56}" type="presOf" srcId="{322BDC29-A8F3-4925-AB36-EB58F8311529}" destId="{72E20A18-A06E-4047-8496-AC9DD6EF51C3}" srcOrd="0" destOrd="0" presId="urn:microsoft.com/office/officeart/2009/3/layout/IncreasingArrowsProcess"/>
    <dgm:cxn modelId="{BC80F27C-2A3C-417B-841F-DB93F0EF4702}" srcId="{4B4F04FF-E2C1-4A64-A58A-20F6283E8A02}" destId="{E7585966-6698-4801-924F-50130318520C}" srcOrd="0" destOrd="0" parTransId="{15CEDA18-1C01-4E14-8091-5DF60EF3EC80}" sibTransId="{FEADF01E-A7CC-4AD1-85C0-CED688774B3C}"/>
    <dgm:cxn modelId="{A4C3B47E-EE31-41FD-97AE-0C4706FCFDB2}" srcId="{322BDC29-A8F3-4925-AB36-EB58F8311529}" destId="{45806623-852E-4AD9-95F5-5489178C62FE}" srcOrd="1" destOrd="0" parTransId="{59572F1B-BCF9-4E5F-9CE7-F4D37E8E2393}" sibTransId="{4A5359EC-A035-4C3C-8D7A-2AE642FDFA5F}"/>
    <dgm:cxn modelId="{DF5A469D-F1FB-4E35-8F83-92B0B3E0972E}" type="presOf" srcId="{2DCD4835-C975-479D-A048-CB51E20817BA}" destId="{439AC72C-10F3-4B8E-B868-A817D9759AE0}" srcOrd="0" destOrd="0" presId="urn:microsoft.com/office/officeart/2009/3/layout/IncreasingArrowsProcess"/>
    <dgm:cxn modelId="{8CDECC9F-3859-4598-A647-AC28898910F8}" srcId="{45806623-852E-4AD9-95F5-5489178C62FE}" destId="{2DCD4835-C975-479D-A048-CB51E20817BA}" srcOrd="0" destOrd="0" parTransId="{94F60F43-BD40-4556-8253-B8F7CD4FAEC6}" sibTransId="{62E82AF1-A228-4DC1-A4DE-5BE16AE7148D}"/>
    <dgm:cxn modelId="{27EE3CBB-15D2-46F8-B9F5-A06D37058CCC}" srcId="{D84650F7-BB32-498D-A188-D74F69FF81ED}" destId="{C861E6FE-7914-4AC8-9225-A80FA8E2B860}" srcOrd="0" destOrd="0" parTransId="{312BBC61-41D3-4EEB-8682-9BC3E9FB64AD}" sibTransId="{BF97CC2E-5065-4F7D-9C2C-F2D37D11A9BD}"/>
    <dgm:cxn modelId="{CD305DBC-E107-4454-AF3F-456F47F0BE94}" type="presOf" srcId="{4B4F04FF-E2C1-4A64-A58A-20F6283E8A02}" destId="{4D701769-43FB-47D2-87B7-E2581AF0D38A}" srcOrd="0" destOrd="0" presId="urn:microsoft.com/office/officeart/2009/3/layout/IncreasingArrowsProcess"/>
    <dgm:cxn modelId="{6CFCD2FD-6973-4E4B-BD7A-5B121FA0270E}" type="presOf" srcId="{C861E6FE-7914-4AC8-9225-A80FA8E2B860}" destId="{2495554E-C00B-41AD-A49E-76916A52664F}" srcOrd="0" destOrd="0" presId="urn:microsoft.com/office/officeart/2009/3/layout/IncreasingArrowsProcess"/>
    <dgm:cxn modelId="{F9896A0B-A8C2-4773-96C7-1A37DAD2AC73}" type="presParOf" srcId="{72E20A18-A06E-4047-8496-AC9DD6EF51C3}" destId="{7A37AA1A-F478-4C49-9886-809D063D2425}" srcOrd="0" destOrd="0" presId="urn:microsoft.com/office/officeart/2009/3/layout/IncreasingArrowsProcess"/>
    <dgm:cxn modelId="{EC9219F9-362B-42D8-9497-1C07360EA8A6}" type="presParOf" srcId="{72E20A18-A06E-4047-8496-AC9DD6EF51C3}" destId="{34637497-028C-4094-BDC5-8CD9D039FA58}" srcOrd="1" destOrd="0" presId="urn:microsoft.com/office/officeart/2009/3/layout/IncreasingArrowsProcess"/>
    <dgm:cxn modelId="{060F974D-FE25-4D45-A489-9C4D1D9B331B}" type="presParOf" srcId="{72E20A18-A06E-4047-8496-AC9DD6EF51C3}" destId="{439AC72C-10F3-4B8E-B868-A817D9759AE0}" srcOrd="2" destOrd="0" presId="urn:microsoft.com/office/officeart/2009/3/layout/IncreasingArrowsProcess"/>
    <dgm:cxn modelId="{D880AAD0-5B23-49D8-ABBA-8583BC31BC99}" type="presParOf" srcId="{72E20A18-A06E-4047-8496-AC9DD6EF51C3}" destId="{C7EBF070-D403-4E59-900F-D414E2E5C142}" srcOrd="3" destOrd="0" presId="urn:microsoft.com/office/officeart/2009/3/layout/IncreasingArrowsProcess"/>
    <dgm:cxn modelId="{7AAA09A7-14B1-4B73-867F-74570BB6F522}" type="presParOf" srcId="{72E20A18-A06E-4047-8496-AC9DD6EF51C3}" destId="{2495554E-C00B-41AD-A49E-76916A52664F}" srcOrd="4" destOrd="0" presId="urn:microsoft.com/office/officeart/2009/3/layout/IncreasingArrowsProcess"/>
    <dgm:cxn modelId="{196AC4BB-C2D5-410F-8937-C0E2BEC0E936}" type="presParOf" srcId="{72E20A18-A06E-4047-8496-AC9DD6EF51C3}" destId="{4D701769-43FB-47D2-87B7-E2581AF0D38A}" srcOrd="5" destOrd="0" presId="urn:microsoft.com/office/officeart/2009/3/layout/IncreasingArrowsProcess"/>
    <dgm:cxn modelId="{3B7D78F9-EFC3-46B3-A55F-23D93BCD8CCF}" type="presParOf" srcId="{72E20A18-A06E-4047-8496-AC9DD6EF51C3}" destId="{9458C07D-7A03-48B0-A881-9C43C5D7D885}" srcOrd="6"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77DD688-8FDD-46FE-86BF-4F06353BE47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272A7427-37D1-4625-A262-5AB1851D2DA8}">
      <dgm:prSet phldrT="[Testo]" custT="1"/>
      <dgm:spPr>
        <a:solidFill>
          <a:schemeClr val="accent2">
            <a:lumMod val="40000"/>
            <a:lumOff val="60000"/>
            <a:alpha val="90000"/>
          </a:schemeClr>
        </a:solidFill>
      </dgm:spPr>
      <dgm:t>
        <a:bodyPr anchor="t"/>
        <a:lstStyle/>
        <a:p>
          <a:pPr marL="0" indent="0" algn="l">
            <a:buNone/>
          </a:pPr>
          <a:r>
            <a:rPr lang="it-IT" sz="1600" b="0" i="0" dirty="0"/>
            <a:t>Resta inalterato il </a:t>
          </a:r>
          <a:r>
            <a:rPr lang="it-IT" sz="1600" b="1" i="0" dirty="0"/>
            <a:t>principio di inclusione che riguarda tutti </a:t>
          </a:r>
          <a:r>
            <a:rPr lang="it-IT" sz="1600" b="0" i="0" dirty="0"/>
            <a:t>e si persegue intervenendo soprattutto sul contesto e sulle potenzialità di ognuno</a:t>
          </a:r>
          <a:endParaRPr lang="it-IT" sz="1600" dirty="0"/>
        </a:p>
      </dgm:t>
    </dgm:pt>
    <dgm:pt modelId="{75329ACB-AAA1-45F0-A759-160205F1DC5D}" type="parTrans" cxnId="{05A728D9-36E6-46F9-B7D5-98C57984AD04}">
      <dgm:prSet/>
      <dgm:spPr/>
      <dgm:t>
        <a:bodyPr/>
        <a:lstStyle/>
        <a:p>
          <a:endParaRPr lang="it-IT"/>
        </a:p>
      </dgm:t>
    </dgm:pt>
    <dgm:pt modelId="{4A52FAD5-24C0-4888-B2C7-EB7B0C03AAE8}" type="sibTrans" cxnId="{05A728D9-36E6-46F9-B7D5-98C57984AD04}">
      <dgm:prSet/>
      <dgm:spPr/>
      <dgm:t>
        <a:bodyPr/>
        <a:lstStyle/>
        <a:p>
          <a:endParaRPr lang="it-IT"/>
        </a:p>
      </dgm:t>
    </dgm:pt>
    <dgm:pt modelId="{CF7E27A8-2690-496C-BBF5-372309EB0DDC}">
      <dgm:prSet phldrT="[Testo]" custT="1"/>
      <dgm:spPr>
        <a:solidFill>
          <a:schemeClr val="accent2">
            <a:lumMod val="75000"/>
          </a:schemeClr>
        </a:solidFill>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it-IT" sz="1600" dirty="0"/>
            <a:t>artt. 2 e 3</a:t>
          </a:r>
        </a:p>
        <a:p>
          <a:pPr marL="0" lvl="0" indent="0" algn="l" defTabSz="914400">
            <a:lnSpc>
              <a:spcPct val="100000"/>
            </a:lnSpc>
            <a:spcBef>
              <a:spcPts val="0"/>
            </a:spcBef>
            <a:spcAft>
              <a:spcPts val="0"/>
            </a:spcAft>
          </a:pPr>
          <a:r>
            <a:rPr lang="it-IT" sz="1600" dirty="0"/>
            <a:t>D.lgs. 66/2017</a:t>
          </a:r>
        </a:p>
      </dgm:t>
    </dgm:pt>
    <dgm:pt modelId="{554F3F9A-B215-440C-9CB7-D04840D5C575}" type="parTrans" cxnId="{FF22F8CF-BC67-4E26-ADED-83EF581880F2}">
      <dgm:prSet/>
      <dgm:spPr/>
      <dgm:t>
        <a:bodyPr/>
        <a:lstStyle/>
        <a:p>
          <a:endParaRPr lang="it-IT"/>
        </a:p>
      </dgm:t>
    </dgm:pt>
    <dgm:pt modelId="{8881F642-0E78-44C3-BA99-8219CAD63FA0}" type="sibTrans" cxnId="{FF22F8CF-BC67-4E26-ADED-83EF581880F2}">
      <dgm:prSet/>
      <dgm:spPr/>
      <dgm:t>
        <a:bodyPr/>
        <a:lstStyle/>
        <a:p>
          <a:endParaRPr lang="it-IT"/>
        </a:p>
      </dgm:t>
    </dgm:pt>
    <dgm:pt modelId="{4C777A20-557F-43C5-89C0-03D30DFB5A95}">
      <dgm:prSet phldrT="[Testo]" custT="1"/>
      <dgm:spPr>
        <a:solidFill>
          <a:schemeClr val="accent2">
            <a:lumMod val="40000"/>
            <a:lumOff val="60000"/>
            <a:alpha val="90000"/>
          </a:schemeClr>
        </a:solidFill>
      </dgm:spPr>
      <dgm:t>
        <a:bodyPr anchor="t"/>
        <a:lstStyle/>
        <a:p>
          <a:pPr marL="0" indent="0" algn="l">
            <a:buNone/>
          </a:pPr>
          <a:r>
            <a:rPr lang="it-IT" sz="1400" b="0" i="0" kern="1200" dirty="0">
              <a:solidFill>
                <a:srgbClr val="000000">
                  <a:hueOff val="0"/>
                  <a:satOff val="0"/>
                  <a:lumOff val="0"/>
                  <a:alphaOff val="0"/>
                </a:srgbClr>
              </a:solidFill>
              <a:latin typeface="Corbel" panose="020B0503020204020204"/>
              <a:ea typeface="+mn-ea"/>
              <a:cs typeface="+mn-cs"/>
            </a:rPr>
            <a:t>Tali articoli 2 e 3 contengono alcune precisazioni lessicali tra cui un’importante sottolineatura laddove si sostituisce “disabilità certificata” con ” </a:t>
          </a:r>
          <a:r>
            <a:rPr lang="it-IT" sz="1400" b="1" i="0" kern="1200" dirty="0">
              <a:solidFill>
                <a:srgbClr val="000000">
                  <a:hueOff val="0"/>
                  <a:satOff val="0"/>
                  <a:lumOff val="0"/>
                  <a:alphaOff val="0"/>
                </a:srgbClr>
              </a:solidFill>
              <a:latin typeface="Corbel" panose="020B0503020204020204"/>
              <a:ea typeface="+mn-ea"/>
              <a:cs typeface="+mn-cs"/>
            </a:rPr>
            <a:t>accertata condizione di disabilità ai fini dell’inclusione scolastica</a:t>
          </a:r>
          <a:r>
            <a:rPr lang="it-IT" sz="1400" b="0" i="0" kern="1200" dirty="0">
              <a:solidFill>
                <a:srgbClr val="000000">
                  <a:hueOff val="0"/>
                  <a:satOff val="0"/>
                  <a:lumOff val="0"/>
                  <a:alphaOff val="0"/>
                </a:srgbClr>
              </a:solidFill>
              <a:latin typeface="Corbel" panose="020B0503020204020204"/>
              <a:ea typeface="+mn-ea"/>
              <a:cs typeface="+mn-cs"/>
            </a:rPr>
            <a:t>“. L’articolo 3 interviene anche su alcuni commi inserendo il ruolo dei CCNL nella definizione delle competenze dei soggetti che a diverso titolo sono coinvolti nel progetto inclusivo. Entro 120 giorni dovranno essere definite in un Accordo in Conferenza Unificata le modalità attuative degli interventi e dei servizi relativi alle competenze degli Enti Territoriali in relazione all’assistenza educativa, ai trasporti e all’adeguamento degli spazi.</a:t>
          </a:r>
        </a:p>
      </dgm:t>
    </dgm:pt>
    <dgm:pt modelId="{81ED5E4F-FE37-4559-B68C-27F3BFAEEB52}" type="parTrans" cxnId="{566BC9BE-ECAE-464B-BFF0-D4819B961133}">
      <dgm:prSet/>
      <dgm:spPr/>
      <dgm:t>
        <a:bodyPr/>
        <a:lstStyle/>
        <a:p>
          <a:endParaRPr lang="it-IT"/>
        </a:p>
      </dgm:t>
    </dgm:pt>
    <dgm:pt modelId="{C875B5EC-5144-4F85-A30E-6F904F84A237}" type="sibTrans" cxnId="{566BC9BE-ECAE-464B-BFF0-D4819B961133}">
      <dgm:prSet/>
      <dgm:spPr/>
      <dgm:t>
        <a:bodyPr/>
        <a:lstStyle/>
        <a:p>
          <a:endParaRPr lang="it-IT"/>
        </a:p>
      </dgm:t>
    </dgm:pt>
    <dgm:pt modelId="{D5AAF1A6-6178-4633-B40A-DACB907C9556}">
      <dgm:prSet custT="1"/>
      <dgm:spPr>
        <a:solidFill>
          <a:schemeClr val="accent2">
            <a:lumMod val="75000"/>
          </a:schemeClr>
        </a:solidFill>
      </dgm:spPr>
      <dgm:t>
        <a:bodyPr/>
        <a:lstStyle/>
        <a:p>
          <a:pPr algn="l"/>
          <a:r>
            <a:rPr lang="it-IT" sz="1600" dirty="0"/>
            <a:t>art. 1 </a:t>
          </a:r>
        </a:p>
        <a:p>
          <a:pPr algn="l"/>
          <a:r>
            <a:rPr lang="it-IT" sz="1600" dirty="0"/>
            <a:t>D.lgs. 66/2017</a:t>
          </a:r>
        </a:p>
      </dgm:t>
    </dgm:pt>
    <dgm:pt modelId="{420419D9-DED5-42F5-A4C0-7C990A778382}" type="sibTrans" cxnId="{FA4B176D-4CC3-4569-B17F-CC66EF59913D}">
      <dgm:prSet/>
      <dgm:spPr/>
      <dgm:t>
        <a:bodyPr/>
        <a:lstStyle/>
        <a:p>
          <a:endParaRPr lang="it-IT"/>
        </a:p>
      </dgm:t>
    </dgm:pt>
    <dgm:pt modelId="{78510374-6D17-4161-BEA8-4F8722516126}" type="parTrans" cxnId="{FA4B176D-4CC3-4569-B17F-CC66EF59913D}">
      <dgm:prSet/>
      <dgm:spPr/>
      <dgm:t>
        <a:bodyPr/>
        <a:lstStyle/>
        <a:p>
          <a:endParaRPr lang="it-IT"/>
        </a:p>
      </dgm:t>
    </dgm:pt>
    <dgm:pt modelId="{D136140F-FC99-4CA6-8520-AE5541C484BE}" type="pres">
      <dgm:prSet presAssocID="{677DD688-8FDD-46FE-86BF-4F06353BE47C}" presName="Name0" presStyleCnt="0">
        <dgm:presLayoutVars>
          <dgm:dir/>
          <dgm:animLvl val="lvl"/>
          <dgm:resizeHandles val="exact"/>
        </dgm:presLayoutVars>
      </dgm:prSet>
      <dgm:spPr/>
    </dgm:pt>
    <dgm:pt modelId="{2897EAEE-1525-4950-9F85-9E6F490EC82F}" type="pres">
      <dgm:prSet presAssocID="{D5AAF1A6-6178-4633-B40A-DACB907C9556}" presName="linNode" presStyleCnt="0"/>
      <dgm:spPr/>
    </dgm:pt>
    <dgm:pt modelId="{411F346C-F5AB-4979-BD13-D2C7F1FA847E}" type="pres">
      <dgm:prSet presAssocID="{D5AAF1A6-6178-4633-B40A-DACB907C9556}" presName="parentText" presStyleLbl="node1" presStyleIdx="0" presStyleCnt="2" custScaleY="15002" custLinFactNeighborX="-3429" custLinFactNeighborY="-35870">
        <dgm:presLayoutVars>
          <dgm:chMax val="1"/>
          <dgm:bulletEnabled val="1"/>
        </dgm:presLayoutVars>
      </dgm:prSet>
      <dgm:spPr/>
    </dgm:pt>
    <dgm:pt modelId="{4A4C307C-0A6E-4415-9641-46EECC159434}" type="pres">
      <dgm:prSet presAssocID="{D5AAF1A6-6178-4633-B40A-DACB907C9556}" presName="descendantText" presStyleLbl="alignAccFollowNode1" presStyleIdx="0" presStyleCnt="2" custScaleY="24006">
        <dgm:presLayoutVars>
          <dgm:bulletEnabled val="1"/>
        </dgm:presLayoutVars>
      </dgm:prSet>
      <dgm:spPr/>
    </dgm:pt>
    <dgm:pt modelId="{2031DAFD-7235-4D82-BB51-AACA3257F340}" type="pres">
      <dgm:prSet presAssocID="{420419D9-DED5-42F5-A4C0-7C990A778382}" presName="sp" presStyleCnt="0"/>
      <dgm:spPr/>
    </dgm:pt>
    <dgm:pt modelId="{947FEC02-027D-415F-9228-A6EA8F480A93}" type="pres">
      <dgm:prSet presAssocID="{CF7E27A8-2690-496C-BBF5-372309EB0DDC}" presName="linNode" presStyleCnt="0"/>
      <dgm:spPr/>
    </dgm:pt>
    <dgm:pt modelId="{BCFA8B5C-6D1F-4951-9DB1-3245BDB351CB}" type="pres">
      <dgm:prSet presAssocID="{CF7E27A8-2690-496C-BBF5-372309EB0DDC}" presName="parentText" presStyleLbl="node1" presStyleIdx="1" presStyleCnt="2" custScaleY="16901" custLinFactNeighborX="-609" custLinFactNeighborY="-4212">
        <dgm:presLayoutVars>
          <dgm:chMax val="1"/>
          <dgm:bulletEnabled val="1"/>
        </dgm:presLayoutVars>
      </dgm:prSet>
      <dgm:spPr/>
    </dgm:pt>
    <dgm:pt modelId="{4E12A174-5F74-435A-9507-E1476B9A0B49}" type="pres">
      <dgm:prSet presAssocID="{CF7E27A8-2690-496C-BBF5-372309EB0DDC}" presName="descendantText" presStyleLbl="alignAccFollowNode1" presStyleIdx="1" presStyleCnt="2" custScaleY="83949" custLinFactNeighborX="620" custLinFactNeighborY="248">
        <dgm:presLayoutVars>
          <dgm:bulletEnabled val="1"/>
        </dgm:presLayoutVars>
      </dgm:prSet>
      <dgm:spPr/>
    </dgm:pt>
  </dgm:ptLst>
  <dgm:cxnLst>
    <dgm:cxn modelId="{71D5EC1D-EE98-4782-A456-784FDF0BE776}" type="presOf" srcId="{CF7E27A8-2690-496C-BBF5-372309EB0DDC}" destId="{BCFA8B5C-6D1F-4951-9DB1-3245BDB351CB}" srcOrd="0" destOrd="0" presId="urn:microsoft.com/office/officeart/2005/8/layout/vList5"/>
    <dgm:cxn modelId="{FA4B176D-4CC3-4569-B17F-CC66EF59913D}" srcId="{677DD688-8FDD-46FE-86BF-4F06353BE47C}" destId="{D5AAF1A6-6178-4633-B40A-DACB907C9556}" srcOrd="0" destOrd="0" parTransId="{78510374-6D17-4161-BEA8-4F8722516126}" sibTransId="{420419D9-DED5-42F5-A4C0-7C990A778382}"/>
    <dgm:cxn modelId="{39AB6255-94DA-4A79-9B7B-16341508FCF6}" type="presOf" srcId="{272A7427-37D1-4625-A262-5AB1851D2DA8}" destId="{4A4C307C-0A6E-4415-9641-46EECC159434}" srcOrd="0" destOrd="0" presId="urn:microsoft.com/office/officeart/2005/8/layout/vList5"/>
    <dgm:cxn modelId="{BDDF6EA3-23EB-4380-B89A-5E5E9CEB3982}" type="presOf" srcId="{D5AAF1A6-6178-4633-B40A-DACB907C9556}" destId="{411F346C-F5AB-4979-BD13-D2C7F1FA847E}" srcOrd="0" destOrd="0" presId="urn:microsoft.com/office/officeart/2005/8/layout/vList5"/>
    <dgm:cxn modelId="{D08F64A6-0E00-4649-A481-BD3F5041271A}" type="presOf" srcId="{677DD688-8FDD-46FE-86BF-4F06353BE47C}" destId="{D136140F-FC99-4CA6-8520-AE5541C484BE}" srcOrd="0" destOrd="0" presId="urn:microsoft.com/office/officeart/2005/8/layout/vList5"/>
    <dgm:cxn modelId="{566BC9BE-ECAE-464B-BFF0-D4819B961133}" srcId="{CF7E27A8-2690-496C-BBF5-372309EB0DDC}" destId="{4C777A20-557F-43C5-89C0-03D30DFB5A95}" srcOrd="0" destOrd="0" parTransId="{81ED5E4F-FE37-4559-B68C-27F3BFAEEB52}" sibTransId="{C875B5EC-5144-4F85-A30E-6F904F84A237}"/>
    <dgm:cxn modelId="{FF22F8CF-BC67-4E26-ADED-83EF581880F2}" srcId="{677DD688-8FDD-46FE-86BF-4F06353BE47C}" destId="{CF7E27A8-2690-496C-BBF5-372309EB0DDC}" srcOrd="1" destOrd="0" parTransId="{554F3F9A-B215-440C-9CB7-D04840D5C575}" sibTransId="{8881F642-0E78-44C3-BA99-8219CAD63FA0}"/>
    <dgm:cxn modelId="{05A728D9-36E6-46F9-B7D5-98C57984AD04}" srcId="{D5AAF1A6-6178-4633-B40A-DACB907C9556}" destId="{272A7427-37D1-4625-A262-5AB1851D2DA8}" srcOrd="0" destOrd="0" parTransId="{75329ACB-AAA1-45F0-A759-160205F1DC5D}" sibTransId="{4A52FAD5-24C0-4888-B2C7-EB7B0C03AAE8}"/>
    <dgm:cxn modelId="{63FFDFEE-4881-4718-A27E-20E195720074}" type="presOf" srcId="{4C777A20-557F-43C5-89C0-03D30DFB5A95}" destId="{4E12A174-5F74-435A-9507-E1476B9A0B49}" srcOrd="0" destOrd="0" presId="urn:microsoft.com/office/officeart/2005/8/layout/vList5"/>
    <dgm:cxn modelId="{FE899159-5B12-4059-AF8C-6D335DDB6AF4}" type="presParOf" srcId="{D136140F-FC99-4CA6-8520-AE5541C484BE}" destId="{2897EAEE-1525-4950-9F85-9E6F490EC82F}" srcOrd="0" destOrd="0" presId="urn:microsoft.com/office/officeart/2005/8/layout/vList5"/>
    <dgm:cxn modelId="{F7FB08C8-D486-4DCB-9F80-24A2B1F84BD0}" type="presParOf" srcId="{2897EAEE-1525-4950-9F85-9E6F490EC82F}" destId="{411F346C-F5AB-4979-BD13-D2C7F1FA847E}" srcOrd="0" destOrd="0" presId="urn:microsoft.com/office/officeart/2005/8/layout/vList5"/>
    <dgm:cxn modelId="{AD164635-D80E-4E57-B4BC-EC2B51E1B155}" type="presParOf" srcId="{2897EAEE-1525-4950-9F85-9E6F490EC82F}" destId="{4A4C307C-0A6E-4415-9641-46EECC159434}" srcOrd="1" destOrd="0" presId="urn:microsoft.com/office/officeart/2005/8/layout/vList5"/>
    <dgm:cxn modelId="{ADEC95F8-F619-4473-9B25-913486FB7392}" type="presParOf" srcId="{D136140F-FC99-4CA6-8520-AE5541C484BE}" destId="{2031DAFD-7235-4D82-BB51-AACA3257F340}" srcOrd="1" destOrd="0" presId="urn:microsoft.com/office/officeart/2005/8/layout/vList5"/>
    <dgm:cxn modelId="{9B123C5A-73F4-48A3-B48D-A8F7901B4FA9}" type="presParOf" srcId="{D136140F-FC99-4CA6-8520-AE5541C484BE}" destId="{947FEC02-027D-415F-9228-A6EA8F480A93}" srcOrd="2" destOrd="0" presId="urn:microsoft.com/office/officeart/2005/8/layout/vList5"/>
    <dgm:cxn modelId="{67BDFD0A-7BF8-41BB-9913-1B495E29D406}" type="presParOf" srcId="{947FEC02-027D-415F-9228-A6EA8F480A93}" destId="{BCFA8B5C-6D1F-4951-9DB1-3245BDB351CB}" srcOrd="0" destOrd="0" presId="urn:microsoft.com/office/officeart/2005/8/layout/vList5"/>
    <dgm:cxn modelId="{19650CB3-4B4A-4C2F-BA0A-1C2BF9D9CFD8}" type="presParOf" srcId="{947FEC02-027D-415F-9228-A6EA8F480A93}" destId="{4E12A174-5F74-435A-9507-E1476B9A0B4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C307C-0A6E-4415-9641-46EECC159434}">
      <dsp:nvSpPr>
        <dsp:cNvPr id="0" name=""/>
        <dsp:cNvSpPr/>
      </dsp:nvSpPr>
      <dsp:spPr>
        <a:xfrm rot="5400000">
          <a:off x="1469964" y="724927"/>
          <a:ext cx="5351886" cy="3902030"/>
        </a:xfrm>
        <a:prstGeom prst="round2SameRect">
          <a:avLst/>
        </a:prstGeom>
        <a:solidFill>
          <a:schemeClr val="accent1">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just" defTabSz="711200">
            <a:lnSpc>
              <a:spcPct val="90000"/>
            </a:lnSpc>
            <a:spcBef>
              <a:spcPct val="0"/>
            </a:spcBef>
            <a:spcAft>
              <a:spcPct val="15000"/>
            </a:spcAft>
            <a:buNone/>
          </a:pPr>
          <a:r>
            <a:rPr lang="it-IT" sz="1600" b="0" i="0" kern="1200" dirty="0">
              <a:solidFill>
                <a:srgbClr val="0C0C0F"/>
              </a:solidFill>
              <a:effectLst/>
              <a:latin typeface="Lato"/>
            </a:rPr>
            <a:t>Le precipue </a:t>
          </a:r>
          <a:r>
            <a:rPr lang="it-IT" sz="1600" b="1" i="0" kern="1200" dirty="0">
              <a:solidFill>
                <a:srgbClr val="0C0C0F"/>
              </a:solidFill>
              <a:effectLst/>
              <a:latin typeface="Lato"/>
            </a:rPr>
            <a:t>finalità </a:t>
          </a:r>
          <a:r>
            <a:rPr lang="it-IT" sz="1600" b="0" i="0" kern="1200" dirty="0">
              <a:solidFill>
                <a:srgbClr val="0C0C0F"/>
              </a:solidFill>
              <a:effectLst/>
              <a:latin typeface="Lato"/>
            </a:rPr>
            <a:t>della legge 104 sono orientate a:</a:t>
          </a:r>
          <a:endParaRPr lang="it-IT" sz="1600" kern="1200" dirty="0"/>
        </a:p>
        <a:p>
          <a:pPr marL="354013" lvl="1" indent="-177800" algn="l" defTabSz="711200">
            <a:lnSpc>
              <a:spcPct val="90000"/>
            </a:lnSpc>
            <a:spcBef>
              <a:spcPct val="0"/>
            </a:spcBef>
            <a:spcAft>
              <a:spcPct val="15000"/>
            </a:spcAft>
            <a:buFont typeface="Arial" panose="020B0604020202020204" pitchFamily="34" charset="0"/>
            <a:buChar char="•"/>
          </a:pPr>
          <a:r>
            <a:rPr lang="it-IT" sz="1600" kern="1200" dirty="0"/>
            <a:t>garantire il rispetto della dignità umana e dei diritti della persona disabile all’interno di tutti gli ambiti della vita sociale, dunque in famiglia, scuola, lavoro e società;</a:t>
          </a:r>
        </a:p>
        <a:p>
          <a:pPr marL="354013" lvl="1" indent="-177800" algn="l" defTabSz="711200">
            <a:lnSpc>
              <a:spcPct val="90000"/>
            </a:lnSpc>
            <a:spcBef>
              <a:spcPct val="0"/>
            </a:spcBef>
            <a:spcAft>
              <a:spcPct val="15000"/>
            </a:spcAft>
            <a:buFont typeface="Arial" panose="020B0604020202020204" pitchFamily="34" charset="0"/>
            <a:buChar char="•"/>
          </a:pPr>
          <a:r>
            <a:rPr lang="it-IT" sz="1600" kern="1200" dirty="0"/>
            <a:t>prevenire e rimuovere tutte quelle circostanze che minano l’autonomia del disabile e la realizzazione piena dei suoi diritti civili – politici - patrimoniali;</a:t>
          </a:r>
        </a:p>
        <a:p>
          <a:pPr marL="354013" lvl="1" indent="-177800" algn="l" defTabSz="711200">
            <a:lnSpc>
              <a:spcPct val="90000"/>
            </a:lnSpc>
            <a:spcBef>
              <a:spcPct val="0"/>
            </a:spcBef>
            <a:spcAft>
              <a:spcPct val="15000"/>
            </a:spcAft>
            <a:buFont typeface="Arial" panose="020B0604020202020204" pitchFamily="34" charset="0"/>
            <a:buChar char="•"/>
          </a:pPr>
          <a:r>
            <a:rPr lang="it-IT" sz="1600" kern="1200" dirty="0"/>
            <a:t>perseguire, dove possibile, il pieno recupero della persona mediante l’ausilio di servizi e prestazioni, anche di natura giuridico-economica;</a:t>
          </a:r>
        </a:p>
        <a:p>
          <a:pPr marL="354013" lvl="1" indent="-177800" algn="l" defTabSz="711200">
            <a:lnSpc>
              <a:spcPct val="90000"/>
            </a:lnSpc>
            <a:spcBef>
              <a:spcPct val="0"/>
            </a:spcBef>
            <a:spcAft>
              <a:spcPct val="15000"/>
            </a:spcAft>
            <a:buFont typeface="Arial" panose="020B0604020202020204" pitchFamily="34" charset="0"/>
            <a:buChar char="•"/>
          </a:pPr>
          <a:r>
            <a:rPr lang="it-IT" sz="1600" kern="1200" dirty="0"/>
            <a:t>predisporre interventi per contrastare e debellare l’emarginazione del disabile.</a:t>
          </a:r>
        </a:p>
      </dsp:txBody>
      <dsp:txXfrm rot="-5400000">
        <a:off x="2194892" y="190481"/>
        <a:ext cx="3711549" cy="4970924"/>
      </dsp:txXfrm>
    </dsp:sp>
    <dsp:sp modelId="{411F346C-F5AB-4979-BD13-D2C7F1FA847E}">
      <dsp:nvSpPr>
        <dsp:cNvPr id="0" name=""/>
        <dsp:cNvSpPr/>
      </dsp:nvSpPr>
      <dsp:spPr>
        <a:xfrm>
          <a:off x="0" y="2233105"/>
          <a:ext cx="2194892" cy="846587"/>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it-IT" sz="1600" kern="1200" dirty="0"/>
            <a:t>art.1 </a:t>
          </a:r>
        </a:p>
        <a:p>
          <a:pPr marL="0" lvl="0" indent="0" algn="l" defTabSz="711200">
            <a:lnSpc>
              <a:spcPct val="90000"/>
            </a:lnSpc>
            <a:spcBef>
              <a:spcPct val="0"/>
            </a:spcBef>
            <a:spcAft>
              <a:spcPct val="35000"/>
            </a:spcAft>
            <a:buNone/>
          </a:pPr>
          <a:r>
            <a:rPr lang="it-IT" sz="1600" kern="1200" dirty="0"/>
            <a:t>L. 104/1992</a:t>
          </a:r>
        </a:p>
      </dsp:txBody>
      <dsp:txXfrm>
        <a:off x="41327" y="2274432"/>
        <a:ext cx="2112238" cy="7639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2A174-5F74-435A-9507-E1476B9A0B49}">
      <dsp:nvSpPr>
        <dsp:cNvPr id="0" name=""/>
        <dsp:cNvSpPr/>
      </dsp:nvSpPr>
      <dsp:spPr>
        <a:xfrm rot="5400000">
          <a:off x="1100367" y="1176239"/>
          <a:ext cx="6388820" cy="4036341"/>
        </a:xfrm>
        <a:prstGeom prst="round2Same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it-IT" sz="1200" b="1" dirty="0"/>
            <a:t>Modifica delle commissioni mediche </a:t>
          </a:r>
          <a:r>
            <a:rPr lang="it-IT" sz="1200" dirty="0"/>
            <a:t>per l’accertamento della disabilità e precisazione dei partecipanti alla stesura dei documenti per l’Inclusione. La commissione medica per la redazione del Profilo di Funzionamento è stata notevolmente ridimensionata, con un numero di elementi che oscilla da 3 a un massimo di 4 professionisti (Neuropsichiatra infantile o esperto nella patologia più almeno due tra terapista della riabilitazione, psicologo e assistente sociale o rappresentante dell’Ente Locale). Ad essa si aggiunge la collaborazione dei genitori, la partecipazione dell’alunno “nella massima misura possibile” e della scuola nella persona del dirigente scolastico o di un docente specializzato in sostegno didattico. Per chiedere l’accertamento all’INPS è necessario un certificato medico diagnostico-funzionale a cura dell’ASL; contestualmente la famiglia può richiedere anche l’accertamento della condizione di disabilità ai fini dell’inclusione scolastica, passaggio propedeutico alla redazione del Profilo di funzionamento elaborato sulla base dell’approccio previsto da modello bio-psico-sociale della Classificazione internazionale del funzionamento, della disabilità e della salute (ICF). L’Unità Multidisciplinare è resa più flessibile in quanto può contare su professionalità diverse e questo forse potrebbe renderne più fattibile la realizzazione. Nella nuova versione si chiarisce che dell’Unità Multidisciplinare fa parte il dirigente scolastico o un docente di sostegno della scuola frequentata dal/la bambino/a, probabilmente con l’obiettivo di attribuire responsabilità più dirette</a:t>
          </a:r>
          <a:r>
            <a:rPr lang="it-IT" sz="1100" dirty="0"/>
            <a:t>.</a:t>
          </a:r>
          <a:endParaRPr lang="it-IT" sz="1100" b="0" i="0" kern="1200" dirty="0">
            <a:solidFill>
              <a:srgbClr val="000000">
                <a:hueOff val="0"/>
                <a:satOff val="0"/>
                <a:lumOff val="0"/>
                <a:alphaOff val="0"/>
              </a:srgbClr>
            </a:solidFill>
            <a:latin typeface="Corbel" panose="020B0503020204020204"/>
            <a:ea typeface="+mn-ea"/>
            <a:cs typeface="+mn-cs"/>
          </a:endParaRPr>
        </a:p>
        <a:p>
          <a:pPr marL="0" marR="0" lvl="0" indent="0" algn="just" defTabSz="914400" eaLnBrk="1" fontAlgn="auto" latinLnBrk="0" hangingPunct="1">
            <a:lnSpc>
              <a:spcPct val="100000"/>
            </a:lnSpc>
            <a:spcBef>
              <a:spcPct val="0"/>
            </a:spcBef>
            <a:spcAft>
              <a:spcPts val="0"/>
            </a:spcAft>
            <a:buClrTx/>
            <a:buSzTx/>
            <a:buFontTx/>
            <a:buNone/>
            <a:tabLst/>
            <a:defRPr/>
          </a:pPr>
          <a:endParaRPr lang="it-IT" sz="1200" dirty="0"/>
        </a:p>
        <a:p>
          <a:pPr marL="0" marR="0" lvl="0" indent="0" algn="just" defTabSz="914400" eaLnBrk="1" fontAlgn="auto" latinLnBrk="0" hangingPunct="1">
            <a:lnSpc>
              <a:spcPct val="100000"/>
            </a:lnSpc>
            <a:spcBef>
              <a:spcPct val="0"/>
            </a:spcBef>
            <a:spcAft>
              <a:spcPts val="0"/>
            </a:spcAft>
            <a:buClrTx/>
            <a:buSzTx/>
            <a:buFontTx/>
            <a:buNone/>
            <a:tabLst/>
            <a:defRPr/>
          </a:pPr>
          <a:endParaRPr lang="it-IT" sz="1600" b="0" i="0" kern="1200" dirty="0">
            <a:solidFill>
              <a:srgbClr val="000000">
                <a:hueOff val="0"/>
                <a:satOff val="0"/>
                <a:lumOff val="0"/>
                <a:alphaOff val="0"/>
              </a:srgbClr>
            </a:solidFill>
            <a:latin typeface="Corbel" panose="020B0503020204020204"/>
            <a:ea typeface="+mn-ea"/>
            <a:cs typeface="+mn-cs"/>
          </a:endParaRPr>
        </a:p>
      </dsp:txBody>
      <dsp:txXfrm rot="-5400000">
        <a:off x="2276606" y="197038"/>
        <a:ext cx="3839303" cy="5994744"/>
      </dsp:txXfrm>
    </dsp:sp>
    <dsp:sp modelId="{BCFA8B5C-6D1F-4951-9DB1-3245BDB351CB}">
      <dsp:nvSpPr>
        <dsp:cNvPr id="0" name=""/>
        <dsp:cNvSpPr/>
      </dsp:nvSpPr>
      <dsp:spPr>
        <a:xfrm>
          <a:off x="0" y="2446718"/>
          <a:ext cx="2270441" cy="1421823"/>
        </a:xfrm>
        <a:prstGeom prst="roundRect">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da-DK" sz="1400" kern="1200" dirty="0"/>
            <a:t>art. 4 D.lgs 96/2019, </a:t>
          </a:r>
        </a:p>
        <a:p>
          <a:pPr marL="0" marR="0" lvl="0" indent="0" algn="l" defTabSz="914400" eaLnBrk="1" fontAlgn="auto" latinLnBrk="0" hangingPunct="1">
            <a:lnSpc>
              <a:spcPct val="100000"/>
            </a:lnSpc>
            <a:spcBef>
              <a:spcPct val="0"/>
            </a:spcBef>
            <a:spcAft>
              <a:spcPts val="0"/>
            </a:spcAft>
            <a:buClrTx/>
            <a:buSzTx/>
            <a:buFontTx/>
            <a:buNone/>
            <a:tabLst/>
            <a:defRPr/>
          </a:pPr>
          <a:r>
            <a:rPr lang="da-DK" sz="1400" kern="1200" dirty="0"/>
            <a:t>modifica all’art. 5  </a:t>
          </a:r>
        </a:p>
        <a:p>
          <a:pPr marL="0" marR="0" lvl="0" indent="0" algn="l" defTabSz="914400" eaLnBrk="1" fontAlgn="auto" latinLnBrk="0" hangingPunct="1">
            <a:lnSpc>
              <a:spcPct val="100000"/>
            </a:lnSpc>
            <a:spcBef>
              <a:spcPct val="0"/>
            </a:spcBef>
            <a:spcAft>
              <a:spcPts val="0"/>
            </a:spcAft>
            <a:buClrTx/>
            <a:buSzTx/>
            <a:buFontTx/>
            <a:buNone/>
            <a:tabLst/>
            <a:defRPr/>
          </a:pPr>
          <a:r>
            <a:rPr lang="da-DK" sz="1400" kern="1200" dirty="0"/>
            <a:t>D.lgs 66/2017, c. 3</a:t>
          </a:r>
          <a:endParaRPr lang="it-IT" sz="1400" kern="1200" dirty="0"/>
        </a:p>
        <a:p>
          <a:pPr marL="0" marR="0" lvl="0" indent="0" algn="l" defTabSz="914400" eaLnBrk="1" fontAlgn="auto" latinLnBrk="0" hangingPunct="1">
            <a:lnSpc>
              <a:spcPct val="100000"/>
            </a:lnSpc>
            <a:spcBef>
              <a:spcPct val="0"/>
            </a:spcBef>
            <a:spcAft>
              <a:spcPts val="0"/>
            </a:spcAft>
            <a:buClrTx/>
            <a:buSzTx/>
            <a:buFontTx/>
            <a:buNone/>
            <a:tabLst/>
            <a:defRPr/>
          </a:pPr>
          <a:endParaRPr lang="it-IT" sz="1600" kern="1200" dirty="0"/>
        </a:p>
      </dsp:txBody>
      <dsp:txXfrm>
        <a:off x="69408" y="2516126"/>
        <a:ext cx="2131625" cy="12830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2A174-5F74-435A-9507-E1476B9A0B49}">
      <dsp:nvSpPr>
        <dsp:cNvPr id="0" name=""/>
        <dsp:cNvSpPr/>
      </dsp:nvSpPr>
      <dsp:spPr>
        <a:xfrm rot="5400000">
          <a:off x="3238877" y="-1033001"/>
          <a:ext cx="1814059" cy="3902030"/>
        </a:xfrm>
        <a:prstGeom prst="round2Same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622300">
            <a:lnSpc>
              <a:spcPct val="90000"/>
            </a:lnSpc>
            <a:spcBef>
              <a:spcPct val="0"/>
            </a:spcBef>
            <a:spcAft>
              <a:spcPct val="15000"/>
            </a:spcAft>
            <a:buNone/>
          </a:pPr>
          <a:r>
            <a:rPr lang="it-IT" sz="1400" kern="1200" dirty="0"/>
            <a:t>Chiarificazione dei rapporti tra i differenti documenti per l’inclusione scolastica, con particolare riferimento al Progetto Individuale:</a:t>
          </a:r>
          <a:endParaRPr lang="it-IT" sz="1400" b="0" i="0" kern="1200" dirty="0">
            <a:solidFill>
              <a:srgbClr val="000000">
                <a:hueOff val="0"/>
                <a:satOff val="0"/>
                <a:lumOff val="0"/>
                <a:alphaOff val="0"/>
              </a:srgbClr>
            </a:solidFill>
            <a:latin typeface="Corbel" panose="020B0503020204020204"/>
            <a:ea typeface="+mn-ea"/>
            <a:cs typeface="+mn-cs"/>
          </a:endParaRPr>
        </a:p>
        <a:p>
          <a:pPr marL="176213" lvl="1" indent="-176213" algn="l" defTabSz="622300">
            <a:lnSpc>
              <a:spcPct val="90000"/>
            </a:lnSpc>
            <a:spcBef>
              <a:spcPct val="0"/>
            </a:spcBef>
            <a:spcAft>
              <a:spcPct val="15000"/>
            </a:spcAft>
            <a:buFont typeface="Arial" panose="020B0604020202020204" pitchFamily="34" charset="0"/>
            <a:buChar char="•"/>
          </a:pPr>
          <a:r>
            <a:rPr lang="it-IT" sz="1400" b="1" kern="1200" dirty="0"/>
            <a:t>Il Piano Educativo Individualizzato</a:t>
          </a:r>
          <a:r>
            <a:rPr lang="it-IT" sz="1400" kern="1200" dirty="0"/>
            <a:t> è ora definito univocamente come “facente parte del progetto individuale”. </a:t>
          </a:r>
          <a:endParaRPr lang="it-IT" sz="1400" b="0" i="0" kern="1200" dirty="0">
            <a:solidFill>
              <a:srgbClr val="000000">
                <a:hueOff val="0"/>
                <a:satOff val="0"/>
                <a:lumOff val="0"/>
                <a:alphaOff val="0"/>
              </a:srgbClr>
            </a:solidFill>
            <a:latin typeface="Corbel" panose="020B0503020204020204"/>
            <a:ea typeface="+mn-ea"/>
            <a:cs typeface="+mn-cs"/>
          </a:endParaRPr>
        </a:p>
      </dsp:txBody>
      <dsp:txXfrm rot="-5400000">
        <a:off x="2194892" y="99539"/>
        <a:ext cx="3813475" cy="1636949"/>
      </dsp:txXfrm>
    </dsp:sp>
    <dsp:sp modelId="{BCFA8B5C-6D1F-4951-9DB1-3245BDB351CB}">
      <dsp:nvSpPr>
        <dsp:cNvPr id="0" name=""/>
        <dsp:cNvSpPr/>
      </dsp:nvSpPr>
      <dsp:spPr>
        <a:xfrm>
          <a:off x="0" y="223832"/>
          <a:ext cx="2194892" cy="960363"/>
        </a:xfrm>
        <a:prstGeom prst="roundRect">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914400">
            <a:lnSpc>
              <a:spcPct val="100000"/>
            </a:lnSpc>
            <a:spcBef>
              <a:spcPct val="0"/>
            </a:spcBef>
            <a:spcAft>
              <a:spcPts val="0"/>
            </a:spcAft>
            <a:buNone/>
          </a:pPr>
          <a:r>
            <a:rPr lang="da-DK" sz="1600" kern="1200" dirty="0"/>
            <a:t>art. 4 D.Lgs 96/2019, Modifica all’art. 5 del D.Lgs 66/2017 </a:t>
          </a:r>
          <a:endParaRPr lang="it-IT" sz="1600" kern="1200" dirty="0"/>
        </a:p>
      </dsp:txBody>
      <dsp:txXfrm>
        <a:off x="46881" y="270713"/>
        <a:ext cx="2101130" cy="866601"/>
      </dsp:txXfrm>
    </dsp:sp>
    <dsp:sp modelId="{8DAC8ACB-F1D6-44C1-AD7C-73A7FF9CC163}">
      <dsp:nvSpPr>
        <dsp:cNvPr id="0" name=""/>
        <dsp:cNvSpPr/>
      </dsp:nvSpPr>
      <dsp:spPr>
        <a:xfrm rot="5400000">
          <a:off x="3634769" y="795806"/>
          <a:ext cx="1022277" cy="3902030"/>
        </a:xfrm>
        <a:prstGeom prst="round2Same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711200">
            <a:lnSpc>
              <a:spcPct val="90000"/>
            </a:lnSpc>
            <a:spcBef>
              <a:spcPct val="0"/>
            </a:spcBef>
            <a:spcAft>
              <a:spcPct val="15000"/>
            </a:spcAft>
            <a:buClrTx/>
            <a:buSzTx/>
            <a:buFontTx/>
            <a:buNone/>
          </a:pPr>
          <a:r>
            <a:rPr lang="it-IT" sz="1600" b="0" i="0" kern="1200" dirty="0">
              <a:solidFill>
                <a:srgbClr val="000000">
                  <a:hueOff val="0"/>
                  <a:satOff val="0"/>
                  <a:lumOff val="0"/>
                  <a:alphaOff val="0"/>
                </a:srgbClr>
              </a:solidFill>
              <a:latin typeface="+mn-lt"/>
              <a:ea typeface="+mn-ea"/>
              <a:cs typeface="+mn-cs"/>
            </a:rPr>
            <a:t>Estensione dell’adozione dei </a:t>
          </a:r>
          <a:r>
            <a:rPr lang="it-IT" sz="1600" b="1" i="0" kern="1200" dirty="0">
              <a:solidFill>
                <a:srgbClr val="000000">
                  <a:hueOff val="0"/>
                  <a:satOff val="0"/>
                  <a:lumOff val="0"/>
                  <a:alphaOff val="0"/>
                </a:srgbClr>
              </a:solidFill>
              <a:latin typeface="+mn-lt"/>
              <a:ea typeface="+mn-ea"/>
              <a:cs typeface="+mn-cs"/>
            </a:rPr>
            <a:t>criteri dell’ICF </a:t>
          </a:r>
          <a:r>
            <a:rPr lang="it-IT" sz="1600" b="0" i="0" kern="1200" dirty="0">
              <a:solidFill>
                <a:srgbClr val="000000">
                  <a:hueOff val="0"/>
                  <a:satOff val="0"/>
                  <a:lumOff val="0"/>
                  <a:alphaOff val="0"/>
                </a:srgbClr>
              </a:solidFill>
              <a:latin typeface="+mn-lt"/>
              <a:ea typeface="+mn-ea"/>
              <a:cs typeface="+mn-cs"/>
            </a:rPr>
            <a:t>anche all’accertamento della condizione di disabilità.</a:t>
          </a:r>
          <a:endParaRPr lang="it-IT" sz="1600" b="0" i="0" kern="1200" dirty="0">
            <a:solidFill>
              <a:srgbClr val="000000">
                <a:hueOff val="0"/>
                <a:satOff val="0"/>
                <a:lumOff val="0"/>
                <a:alphaOff val="0"/>
              </a:srgbClr>
            </a:solidFill>
            <a:latin typeface="Corbel" panose="020B0503020204020204"/>
            <a:ea typeface="+mn-ea"/>
            <a:cs typeface="+mn-cs"/>
          </a:endParaRPr>
        </a:p>
      </dsp:txBody>
      <dsp:txXfrm rot="-5400000">
        <a:off x="2194893" y="2285586"/>
        <a:ext cx="3852127" cy="922471"/>
      </dsp:txXfrm>
    </dsp:sp>
    <dsp:sp modelId="{629F2211-D667-4205-8AE0-B1C2D11AEB53}">
      <dsp:nvSpPr>
        <dsp:cNvPr id="0" name=""/>
        <dsp:cNvSpPr/>
      </dsp:nvSpPr>
      <dsp:spPr>
        <a:xfrm>
          <a:off x="0" y="2049918"/>
          <a:ext cx="2194892" cy="1393805"/>
        </a:xfrm>
        <a:prstGeom prst="roundRect">
          <a:avLst/>
        </a:prstGeom>
        <a:solidFill>
          <a:schemeClr val="accent6">
            <a:lumMod val="60000"/>
            <a:lumOff val="40000"/>
            <a:alpha val="9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ClrTx/>
            <a:buSzTx/>
            <a:buFontTx/>
            <a:buNone/>
          </a:pPr>
          <a:r>
            <a:rPr lang="da-DK" sz="1600" kern="1200" dirty="0"/>
            <a:t>art. 4 D.lgs 96/2019, Modifica all’art. 5 del D.lgs 66/2017</a:t>
          </a:r>
          <a:endParaRPr lang="it-IT" sz="1600" b="0" i="0" kern="1200" dirty="0">
            <a:solidFill>
              <a:srgbClr val="000000">
                <a:hueOff val="0"/>
                <a:satOff val="0"/>
                <a:lumOff val="0"/>
                <a:alphaOff val="0"/>
              </a:srgbClr>
            </a:solidFill>
            <a:latin typeface="Corbel" panose="020B0503020204020204"/>
            <a:ea typeface="+mn-ea"/>
            <a:cs typeface="+mn-cs"/>
          </a:endParaRPr>
        </a:p>
      </dsp:txBody>
      <dsp:txXfrm>
        <a:off x="68040" y="2117958"/>
        <a:ext cx="2058812" cy="1257725"/>
      </dsp:txXfrm>
    </dsp:sp>
    <dsp:sp modelId="{93A98706-52FA-4E3A-BE7B-E172E0E17B13}">
      <dsp:nvSpPr>
        <dsp:cNvPr id="0" name=""/>
        <dsp:cNvSpPr/>
      </dsp:nvSpPr>
      <dsp:spPr>
        <a:xfrm rot="5400000">
          <a:off x="3159347" y="2711104"/>
          <a:ext cx="1969096" cy="3906053"/>
        </a:xfrm>
        <a:prstGeom prst="round2Same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622300">
            <a:lnSpc>
              <a:spcPct val="90000"/>
            </a:lnSpc>
            <a:spcBef>
              <a:spcPct val="0"/>
            </a:spcBef>
            <a:spcAft>
              <a:spcPct val="15000"/>
            </a:spcAft>
            <a:buNone/>
          </a:pPr>
          <a:r>
            <a:rPr lang="it-IT" sz="1400" b="0" i="0" kern="1200" dirty="0"/>
            <a:t>Circoscrizione più puntuale del Piano Educativo Individualizzato:</a:t>
          </a:r>
          <a:endParaRPr lang="it-IT" sz="1400" kern="1200" dirty="0"/>
        </a:p>
        <a:p>
          <a:pPr marL="355600" lvl="1" indent="-355600" algn="l" defTabSz="622300">
            <a:lnSpc>
              <a:spcPct val="90000"/>
            </a:lnSpc>
            <a:spcBef>
              <a:spcPct val="0"/>
            </a:spcBef>
            <a:spcAft>
              <a:spcPct val="15000"/>
            </a:spcAft>
            <a:buFont typeface="Arial" panose="020B0604020202020204" pitchFamily="34" charset="0"/>
            <a:buChar char="•"/>
          </a:pPr>
          <a:r>
            <a:rPr lang="it-IT" sz="1400" kern="1200" dirty="0"/>
            <a:t> </a:t>
          </a:r>
          <a:r>
            <a:rPr lang="it-IT" sz="1400" b="1" kern="1200" dirty="0"/>
            <a:t>il PEI </a:t>
          </a:r>
          <a:r>
            <a:rPr lang="it-IT" sz="1400" kern="1200" dirty="0"/>
            <a:t>deve essere redatto dal Gruppo di Lavoro Operativo per l’Inclusione</a:t>
          </a:r>
        </a:p>
        <a:p>
          <a:pPr marL="355600" lvl="1" indent="-355600" algn="l" defTabSz="622300">
            <a:lnSpc>
              <a:spcPct val="90000"/>
            </a:lnSpc>
            <a:spcBef>
              <a:spcPct val="0"/>
            </a:spcBef>
            <a:spcAft>
              <a:spcPct val="15000"/>
            </a:spcAft>
            <a:buFont typeface="Arial" panose="020B0604020202020204" pitchFamily="34" charset="0"/>
            <a:buChar char="•"/>
          </a:pPr>
          <a:r>
            <a:rPr lang="it-IT" sz="1400" b="1" kern="1200" dirty="0"/>
            <a:t>il PEI </a:t>
          </a:r>
          <a:r>
            <a:rPr lang="it-IT" sz="1400" kern="1200" dirty="0"/>
            <a:t>“va redatto in via provvisoria entro giugno e in via definitiva, di norma, non oltre il mese di ottobre.</a:t>
          </a:r>
        </a:p>
        <a:p>
          <a:pPr marL="0" lvl="1" indent="0" defTabSz="622300">
            <a:lnSpc>
              <a:spcPct val="90000"/>
            </a:lnSpc>
            <a:spcBef>
              <a:spcPct val="0"/>
            </a:spcBef>
            <a:spcAft>
              <a:spcPct val="15000"/>
            </a:spcAft>
            <a:buNone/>
          </a:pPr>
          <a:endParaRPr lang="it-IT" sz="1400" kern="1200" dirty="0"/>
        </a:p>
      </dsp:txBody>
      <dsp:txXfrm rot="-5400000">
        <a:off x="2190869" y="3775706"/>
        <a:ext cx="3809930" cy="1776850"/>
      </dsp:txXfrm>
    </dsp:sp>
    <dsp:sp modelId="{CF7938E1-A75D-41D4-A010-3A0C55FD6D0C}">
      <dsp:nvSpPr>
        <dsp:cNvPr id="0" name=""/>
        <dsp:cNvSpPr/>
      </dsp:nvSpPr>
      <dsp:spPr>
        <a:xfrm>
          <a:off x="0" y="4208530"/>
          <a:ext cx="2190605" cy="939194"/>
        </a:xfrm>
        <a:prstGeom prst="roundRect">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914400">
            <a:lnSpc>
              <a:spcPct val="100000"/>
            </a:lnSpc>
            <a:spcBef>
              <a:spcPct val="0"/>
            </a:spcBef>
            <a:spcAft>
              <a:spcPts val="0"/>
            </a:spcAft>
            <a:buNone/>
          </a:pPr>
          <a:r>
            <a:rPr lang="it-IT" sz="1600" kern="1200" dirty="0"/>
            <a:t>art. 6 D.lgs. 96/2019, </a:t>
          </a:r>
        </a:p>
      </dsp:txBody>
      <dsp:txXfrm>
        <a:off x="45848" y="4254378"/>
        <a:ext cx="2098909" cy="84749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C307C-0A6E-4415-9641-46EECC159434}">
      <dsp:nvSpPr>
        <dsp:cNvPr id="0" name=""/>
        <dsp:cNvSpPr/>
      </dsp:nvSpPr>
      <dsp:spPr>
        <a:xfrm rot="5400000">
          <a:off x="3559335" y="-1313894"/>
          <a:ext cx="1173144" cy="3902030"/>
        </a:xfrm>
        <a:prstGeom prst="round2Same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622300">
            <a:lnSpc>
              <a:spcPct val="90000"/>
            </a:lnSpc>
            <a:spcBef>
              <a:spcPct val="0"/>
            </a:spcBef>
            <a:spcAft>
              <a:spcPct val="15000"/>
            </a:spcAft>
            <a:buNone/>
          </a:pPr>
          <a:r>
            <a:rPr lang="it-IT" sz="1400" b="0" i="0" kern="1200" dirty="0"/>
            <a:t>Maggiore insistenza sul </a:t>
          </a:r>
          <a:r>
            <a:rPr lang="it-IT" sz="1400" b="1" i="0" kern="1200" dirty="0"/>
            <a:t>principio di accomodamento </a:t>
          </a:r>
          <a:r>
            <a:rPr lang="it-IT" sz="1400" b="0" i="0" kern="1200" dirty="0"/>
            <a:t>ragionevole come principio guida per l’utilizzo delle risorse per il sostegno dei singoli PEI</a:t>
          </a:r>
          <a:endParaRPr lang="it-IT" sz="1400" kern="1200" dirty="0"/>
        </a:p>
        <a:p>
          <a:pPr marL="0" lvl="1" indent="0" algn="just" defTabSz="622300">
            <a:lnSpc>
              <a:spcPct val="90000"/>
            </a:lnSpc>
            <a:spcBef>
              <a:spcPct val="0"/>
            </a:spcBef>
            <a:spcAft>
              <a:spcPct val="15000"/>
            </a:spcAft>
            <a:buNone/>
          </a:pPr>
          <a:endParaRPr lang="it-IT" sz="1400" kern="1200" dirty="0"/>
        </a:p>
        <a:p>
          <a:pPr marL="0" lvl="1" indent="0" algn="just" defTabSz="622300">
            <a:lnSpc>
              <a:spcPct val="90000"/>
            </a:lnSpc>
            <a:spcBef>
              <a:spcPct val="0"/>
            </a:spcBef>
            <a:spcAft>
              <a:spcPct val="15000"/>
            </a:spcAft>
            <a:buNone/>
          </a:pPr>
          <a:endParaRPr lang="it-IT" sz="1400" kern="1200" dirty="0"/>
        </a:p>
      </dsp:txBody>
      <dsp:txXfrm rot="-5400000">
        <a:off x="2194892" y="107817"/>
        <a:ext cx="3844762" cy="1058608"/>
      </dsp:txXfrm>
    </dsp:sp>
    <dsp:sp modelId="{411F346C-F5AB-4979-BD13-D2C7F1FA847E}">
      <dsp:nvSpPr>
        <dsp:cNvPr id="0" name=""/>
        <dsp:cNvSpPr/>
      </dsp:nvSpPr>
      <dsp:spPr>
        <a:xfrm>
          <a:off x="0" y="0"/>
          <a:ext cx="2194892" cy="1272757"/>
        </a:xfrm>
        <a:prstGeom prst="roundRect">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ClrTx/>
            <a:buSzTx/>
            <a:buFontTx/>
            <a:buNone/>
          </a:pPr>
          <a:r>
            <a:rPr lang="it-IT" sz="1600" kern="1200" dirty="0"/>
            <a:t>art. 7 D.lgs. 96/2019, Modifiche all’art. 8 del D.lgs. 66/2017</a:t>
          </a:r>
          <a:endParaRPr lang="da-DK" sz="1600" kern="1200" dirty="0"/>
        </a:p>
        <a:p>
          <a:pPr marL="0" lvl="0" indent="0" algn="l" defTabSz="711200">
            <a:lnSpc>
              <a:spcPct val="90000"/>
            </a:lnSpc>
            <a:spcBef>
              <a:spcPct val="0"/>
            </a:spcBef>
            <a:spcAft>
              <a:spcPct val="35000"/>
            </a:spcAft>
            <a:buClrTx/>
            <a:buSzTx/>
            <a:buFontTx/>
            <a:buNone/>
          </a:pPr>
          <a:endParaRPr lang="it-IT" sz="1600" kern="1200" dirty="0"/>
        </a:p>
      </dsp:txBody>
      <dsp:txXfrm>
        <a:off x="62131" y="62131"/>
        <a:ext cx="2070630" cy="1148495"/>
      </dsp:txXfrm>
    </dsp:sp>
    <dsp:sp modelId="{4E12A174-5F74-435A-9507-E1476B9A0B49}">
      <dsp:nvSpPr>
        <dsp:cNvPr id="0" name=""/>
        <dsp:cNvSpPr/>
      </dsp:nvSpPr>
      <dsp:spPr>
        <a:xfrm rot="5400000">
          <a:off x="3194724" y="352226"/>
          <a:ext cx="1789724" cy="3902030"/>
        </a:xfrm>
        <a:prstGeom prst="round2Same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622300">
            <a:lnSpc>
              <a:spcPct val="90000"/>
            </a:lnSpc>
            <a:spcBef>
              <a:spcPct val="0"/>
            </a:spcBef>
            <a:spcAft>
              <a:spcPct val="15000"/>
            </a:spcAft>
            <a:buNone/>
          </a:pPr>
          <a:r>
            <a:rPr lang="it-IT" sz="1400" b="0" i="0" kern="1200" dirty="0">
              <a:solidFill>
                <a:srgbClr val="000000">
                  <a:hueOff val="0"/>
                  <a:satOff val="0"/>
                  <a:lumOff val="0"/>
                  <a:alphaOff val="0"/>
                </a:srgbClr>
              </a:solidFill>
              <a:latin typeface="Corbel" panose="020B0503020204020204"/>
              <a:ea typeface="+mn-ea"/>
              <a:cs typeface="+mn-cs"/>
            </a:rPr>
            <a:t>Coinvolgimento diretto dello studente con disabilità nel progetto di inclusione in virtù del suo diritto all’autodeterminazione; il decreto, infatti, specifica che la “</a:t>
          </a:r>
          <a:r>
            <a:rPr lang="it-IT" sz="1400" b="1" i="0" kern="1200" dirty="0">
              <a:solidFill>
                <a:srgbClr val="000000">
                  <a:hueOff val="0"/>
                  <a:satOff val="0"/>
                  <a:lumOff val="0"/>
                  <a:alphaOff val="0"/>
                </a:srgbClr>
              </a:solidFill>
              <a:latin typeface="Corbel" panose="020B0503020204020204"/>
              <a:ea typeface="+mn-ea"/>
              <a:cs typeface="+mn-cs"/>
            </a:rPr>
            <a:t>partecipazione attiva</a:t>
          </a:r>
          <a:r>
            <a:rPr lang="it-IT" sz="1400" b="0" i="0" kern="1200" dirty="0">
              <a:solidFill>
                <a:srgbClr val="000000">
                  <a:hueOff val="0"/>
                  <a:satOff val="0"/>
                  <a:lumOff val="0"/>
                  <a:alphaOff val="0"/>
                </a:srgbClr>
              </a:solidFill>
              <a:latin typeface="Corbel" panose="020B0503020204020204"/>
              <a:ea typeface="+mn-ea"/>
              <a:cs typeface="+mn-cs"/>
            </a:rPr>
            <a:t>”  di tali studenti deve essere “assicurata” all’interno del Gruppo di Lavoro Operativo per l’Inclusione</a:t>
          </a:r>
        </a:p>
        <a:p>
          <a:pPr marL="0" lvl="1" indent="0" algn="just" defTabSz="711200">
            <a:lnSpc>
              <a:spcPct val="90000"/>
            </a:lnSpc>
            <a:spcBef>
              <a:spcPct val="0"/>
            </a:spcBef>
            <a:spcAft>
              <a:spcPct val="15000"/>
            </a:spcAft>
            <a:buNone/>
          </a:pPr>
          <a:endParaRPr lang="it-IT" sz="1600" b="0" i="0" kern="1200" dirty="0">
            <a:solidFill>
              <a:srgbClr val="000000">
                <a:hueOff val="0"/>
                <a:satOff val="0"/>
                <a:lumOff val="0"/>
                <a:alphaOff val="0"/>
              </a:srgbClr>
            </a:solidFill>
            <a:latin typeface="Corbel" panose="020B0503020204020204"/>
            <a:ea typeface="+mn-ea"/>
            <a:cs typeface="+mn-cs"/>
          </a:endParaRPr>
        </a:p>
      </dsp:txBody>
      <dsp:txXfrm rot="-5400000">
        <a:off x="2138572" y="1495746"/>
        <a:ext cx="3814663" cy="1614990"/>
      </dsp:txXfrm>
    </dsp:sp>
    <dsp:sp modelId="{BCFA8B5C-6D1F-4951-9DB1-3245BDB351CB}">
      <dsp:nvSpPr>
        <dsp:cNvPr id="0" name=""/>
        <dsp:cNvSpPr/>
      </dsp:nvSpPr>
      <dsp:spPr>
        <a:xfrm>
          <a:off x="0" y="1867234"/>
          <a:ext cx="2194892" cy="762260"/>
        </a:xfrm>
        <a:prstGeom prst="roundRect">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914400">
            <a:lnSpc>
              <a:spcPct val="100000"/>
            </a:lnSpc>
            <a:spcBef>
              <a:spcPct val="0"/>
            </a:spcBef>
            <a:spcAft>
              <a:spcPts val="0"/>
            </a:spcAft>
            <a:buClrTx/>
            <a:buSzTx/>
            <a:buFontTx/>
            <a:buNone/>
          </a:pPr>
          <a:r>
            <a:rPr lang="it-IT" sz="1600" kern="1200" dirty="0"/>
            <a:t>art. 8 c.11</a:t>
          </a:r>
        </a:p>
        <a:p>
          <a:pPr marL="0" lvl="0" indent="0" algn="l" defTabSz="914400">
            <a:lnSpc>
              <a:spcPct val="100000"/>
            </a:lnSpc>
            <a:spcBef>
              <a:spcPct val="0"/>
            </a:spcBef>
            <a:spcAft>
              <a:spcPts val="0"/>
            </a:spcAft>
            <a:buClrTx/>
            <a:buSzTx/>
            <a:buFontTx/>
            <a:buNone/>
          </a:pPr>
          <a:r>
            <a:rPr lang="it-IT" sz="1600" kern="1200" dirty="0"/>
            <a:t>D.lgs 96/2019 </a:t>
          </a:r>
        </a:p>
      </dsp:txBody>
      <dsp:txXfrm>
        <a:off x="37210" y="1904444"/>
        <a:ext cx="2120472" cy="687840"/>
      </dsp:txXfrm>
    </dsp:sp>
    <dsp:sp modelId="{93A98706-52FA-4E3A-BE7B-E172E0E17B13}">
      <dsp:nvSpPr>
        <dsp:cNvPr id="0" name=""/>
        <dsp:cNvSpPr/>
      </dsp:nvSpPr>
      <dsp:spPr>
        <a:xfrm rot="5400000">
          <a:off x="2959796" y="2511553"/>
          <a:ext cx="2368199" cy="3906053"/>
        </a:xfrm>
        <a:prstGeom prst="round2Same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622300">
            <a:lnSpc>
              <a:spcPct val="90000"/>
            </a:lnSpc>
            <a:spcBef>
              <a:spcPct val="0"/>
            </a:spcBef>
            <a:spcAft>
              <a:spcPct val="15000"/>
            </a:spcAft>
            <a:buNone/>
          </a:pPr>
          <a:r>
            <a:rPr lang="it-IT" sz="1400" b="0" i="0" kern="1200" dirty="0"/>
            <a:t>Introduzione, a livello di singola istituzione scolastica, del </a:t>
          </a:r>
          <a:r>
            <a:rPr lang="it-IT" sz="1400" b="1" i="0" kern="1200" dirty="0"/>
            <a:t>Gruppo di Lavoro Operativo (GLO) </a:t>
          </a:r>
          <a:r>
            <a:rPr lang="it-IT" sz="1400" b="0" i="0" kern="1200" dirty="0"/>
            <a:t>per la progettazione per l’inclusione dei singoli alunni con accertata condizione di disabilità ai fini dell’inclusione scolastica. </a:t>
          </a:r>
          <a:endParaRPr lang="it-IT" sz="1400" kern="1200" dirty="0"/>
        </a:p>
        <a:p>
          <a:pPr marL="0" lvl="1" indent="0" algn="l" defTabSz="622300">
            <a:lnSpc>
              <a:spcPct val="90000"/>
            </a:lnSpc>
            <a:spcBef>
              <a:spcPct val="0"/>
            </a:spcBef>
            <a:spcAft>
              <a:spcPct val="15000"/>
            </a:spcAft>
            <a:buNone/>
          </a:pPr>
          <a:r>
            <a:rPr lang="it-IT" sz="1400" b="0" i="0" kern="1200" dirty="0"/>
            <a:t>Si chiarisce il rapporto di sinergia e azione complementare ai fini dell’inclusione scolastica tra GLO (a livello di singoli alunni) e GLI (a livello di intero istituto).</a:t>
          </a:r>
          <a:endParaRPr lang="it-IT" sz="1400" kern="1200" dirty="0"/>
        </a:p>
        <a:p>
          <a:pPr marL="0" lvl="1" indent="0" algn="just" defTabSz="622300">
            <a:lnSpc>
              <a:spcPct val="90000"/>
            </a:lnSpc>
            <a:spcBef>
              <a:spcPct val="0"/>
            </a:spcBef>
            <a:spcAft>
              <a:spcPct val="15000"/>
            </a:spcAft>
            <a:buNone/>
          </a:pPr>
          <a:endParaRPr lang="it-IT" sz="1400" kern="1200" dirty="0"/>
        </a:p>
      </dsp:txBody>
      <dsp:txXfrm rot="-5400000">
        <a:off x="2190869" y="3396086"/>
        <a:ext cx="3790447" cy="2136987"/>
      </dsp:txXfrm>
    </dsp:sp>
    <dsp:sp modelId="{CF7938E1-A75D-41D4-A010-3A0C55FD6D0C}">
      <dsp:nvSpPr>
        <dsp:cNvPr id="0" name=""/>
        <dsp:cNvSpPr/>
      </dsp:nvSpPr>
      <dsp:spPr>
        <a:xfrm>
          <a:off x="0" y="3677252"/>
          <a:ext cx="2190605" cy="1443392"/>
        </a:xfrm>
        <a:prstGeom prst="roundRect">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914400">
            <a:lnSpc>
              <a:spcPct val="100000"/>
            </a:lnSpc>
            <a:spcBef>
              <a:spcPct val="0"/>
            </a:spcBef>
            <a:spcAft>
              <a:spcPts val="0"/>
            </a:spcAft>
            <a:buNone/>
          </a:pPr>
          <a:r>
            <a:rPr lang="da-DK" sz="1600" kern="1200" dirty="0"/>
            <a:t>art. 8, c. 10</a:t>
          </a:r>
        </a:p>
        <a:p>
          <a:pPr marL="0" lvl="0" indent="0" algn="l" defTabSz="914400">
            <a:lnSpc>
              <a:spcPct val="100000"/>
            </a:lnSpc>
            <a:spcBef>
              <a:spcPct val="0"/>
            </a:spcBef>
            <a:spcAft>
              <a:spcPts val="0"/>
            </a:spcAft>
            <a:buNone/>
          </a:pPr>
          <a:r>
            <a:rPr lang="da-DK" sz="1600" kern="1200" dirty="0"/>
            <a:t>D.lgs 96/2019, </a:t>
          </a:r>
        </a:p>
        <a:p>
          <a:pPr marL="0" lvl="0" indent="0" algn="l" defTabSz="914400">
            <a:lnSpc>
              <a:spcPct val="100000"/>
            </a:lnSpc>
            <a:spcBef>
              <a:spcPct val="0"/>
            </a:spcBef>
            <a:spcAft>
              <a:spcPts val="0"/>
            </a:spcAft>
            <a:buNone/>
          </a:pPr>
          <a:r>
            <a:rPr lang="da-DK" sz="1600" kern="1200" dirty="0"/>
            <a:t>Modifica all’art. 9 del D.lgs 66/2017</a:t>
          </a:r>
          <a:endParaRPr lang="it-IT" sz="1600" kern="1200" dirty="0"/>
        </a:p>
      </dsp:txBody>
      <dsp:txXfrm>
        <a:off x="70461" y="3747713"/>
        <a:ext cx="2049683" cy="130247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C307C-0A6E-4415-9641-46EECC159434}">
      <dsp:nvSpPr>
        <dsp:cNvPr id="0" name=""/>
        <dsp:cNvSpPr/>
      </dsp:nvSpPr>
      <dsp:spPr>
        <a:xfrm rot="5400000">
          <a:off x="3127406" y="-932513"/>
          <a:ext cx="2037002" cy="3902030"/>
        </a:xfrm>
        <a:prstGeom prst="round2Same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622300">
            <a:lnSpc>
              <a:spcPct val="90000"/>
            </a:lnSpc>
            <a:spcBef>
              <a:spcPct val="0"/>
            </a:spcBef>
            <a:spcAft>
              <a:spcPct val="15000"/>
            </a:spcAft>
            <a:buNone/>
          </a:pPr>
          <a:r>
            <a:rPr lang="it-IT" sz="1400" kern="1200" dirty="0"/>
            <a:t>Riconoscimento e istituzionalizzazione della realtà dei </a:t>
          </a:r>
          <a:r>
            <a:rPr lang="it-IT" sz="1400" b="1" kern="1200" dirty="0"/>
            <a:t>Centri Territoriali di Supporto </a:t>
          </a:r>
          <a:r>
            <a:rPr lang="it-IT" sz="1400" kern="1200" dirty="0"/>
            <a:t>e delle </a:t>
          </a:r>
          <a:r>
            <a:rPr lang="it-IT" sz="1400" b="1" kern="1200" dirty="0"/>
            <a:t>Scuole Polo </a:t>
          </a:r>
          <a:r>
            <a:rPr lang="it-IT" sz="1400" kern="1200" dirty="0"/>
            <a:t>come importante supporto per l’inclusione scolastica . Si dà il compito al GIT (Gruppo per l’Inclusione Territoriale) di “confermare” la richiesta del dirigente scolastico. GIT che diviene provinciale e assume una funzione piuttosto notarile e quindi sostanzialmente inutile.</a:t>
          </a:r>
        </a:p>
        <a:p>
          <a:pPr marL="0" lvl="1" indent="0" algn="just" defTabSz="622300">
            <a:lnSpc>
              <a:spcPct val="90000"/>
            </a:lnSpc>
            <a:spcBef>
              <a:spcPct val="0"/>
            </a:spcBef>
            <a:spcAft>
              <a:spcPct val="15000"/>
            </a:spcAft>
            <a:buNone/>
          </a:pPr>
          <a:endParaRPr lang="it-IT" sz="1400" kern="1200" dirty="0"/>
        </a:p>
        <a:p>
          <a:pPr marL="0" lvl="1" indent="0" algn="just" defTabSz="622300">
            <a:lnSpc>
              <a:spcPct val="90000"/>
            </a:lnSpc>
            <a:spcBef>
              <a:spcPct val="0"/>
            </a:spcBef>
            <a:spcAft>
              <a:spcPct val="15000"/>
            </a:spcAft>
            <a:buNone/>
          </a:pPr>
          <a:endParaRPr lang="it-IT" sz="1400" kern="1200" dirty="0"/>
        </a:p>
      </dsp:txBody>
      <dsp:txXfrm rot="-5400000">
        <a:off x="2194892" y="99439"/>
        <a:ext cx="3802592" cy="1838126"/>
      </dsp:txXfrm>
    </dsp:sp>
    <dsp:sp modelId="{411F346C-F5AB-4979-BD13-D2C7F1FA847E}">
      <dsp:nvSpPr>
        <dsp:cNvPr id="0" name=""/>
        <dsp:cNvSpPr/>
      </dsp:nvSpPr>
      <dsp:spPr>
        <a:xfrm>
          <a:off x="0" y="0"/>
          <a:ext cx="2194892" cy="1647301"/>
        </a:xfrm>
        <a:prstGeom prst="roundRect">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ClrTx/>
            <a:buSzTx/>
            <a:buFontTx/>
            <a:buNone/>
          </a:pPr>
          <a:r>
            <a:rPr lang="it-IT" sz="1600" kern="1200" dirty="0"/>
            <a:t>art. 8 D.lgs 96/2019, Modifica all’art. 9 del D.lgs 66/2017, aggiunta dei commi 2-bis e 2-ter</a:t>
          </a:r>
        </a:p>
      </dsp:txBody>
      <dsp:txXfrm>
        <a:off x="80415" y="80415"/>
        <a:ext cx="2034062" cy="1486471"/>
      </dsp:txXfrm>
    </dsp:sp>
    <dsp:sp modelId="{4E12A174-5F74-435A-9507-E1476B9A0B49}">
      <dsp:nvSpPr>
        <dsp:cNvPr id="0" name=""/>
        <dsp:cNvSpPr/>
      </dsp:nvSpPr>
      <dsp:spPr>
        <a:xfrm rot="5400000">
          <a:off x="3248522" y="1131154"/>
          <a:ext cx="1677958" cy="3902030"/>
        </a:xfrm>
        <a:prstGeom prst="round2Same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622300">
            <a:lnSpc>
              <a:spcPct val="90000"/>
            </a:lnSpc>
            <a:spcBef>
              <a:spcPct val="0"/>
            </a:spcBef>
            <a:spcAft>
              <a:spcPct val="15000"/>
            </a:spcAft>
            <a:buNone/>
          </a:pPr>
          <a:r>
            <a:rPr lang="it-IT" sz="1400" b="0" i="0" kern="1200" dirty="0">
              <a:solidFill>
                <a:srgbClr val="000000">
                  <a:hueOff val="0"/>
                  <a:satOff val="0"/>
                  <a:lumOff val="0"/>
                  <a:alphaOff val="0"/>
                </a:srgbClr>
              </a:solidFill>
              <a:latin typeface="Corbel" panose="020B0503020204020204"/>
              <a:ea typeface="+mn-ea"/>
              <a:cs typeface="+mn-cs"/>
            </a:rPr>
            <a:t>Definizione più precisa dei ruoli del </a:t>
          </a:r>
          <a:r>
            <a:rPr lang="it-IT" sz="1400" b="1" i="0" kern="1200" dirty="0">
              <a:solidFill>
                <a:srgbClr val="000000">
                  <a:hueOff val="0"/>
                  <a:satOff val="0"/>
                  <a:lumOff val="0"/>
                  <a:alphaOff val="0"/>
                </a:srgbClr>
              </a:solidFill>
              <a:latin typeface="Corbel" panose="020B0503020204020204"/>
              <a:ea typeface="+mn-ea"/>
              <a:cs typeface="+mn-cs"/>
            </a:rPr>
            <a:t>GIT:</a:t>
          </a:r>
          <a:endParaRPr lang="it-IT" sz="1400" b="0" i="0" kern="1200" dirty="0">
            <a:solidFill>
              <a:srgbClr val="000000">
                <a:hueOff val="0"/>
                <a:satOff val="0"/>
                <a:lumOff val="0"/>
                <a:alphaOff val="0"/>
              </a:srgbClr>
            </a:solidFill>
            <a:latin typeface="Corbel" panose="020B0503020204020204"/>
            <a:ea typeface="+mn-ea"/>
            <a:cs typeface="+mn-cs"/>
          </a:endParaRPr>
        </a:p>
        <a:p>
          <a:pPr marL="0" lvl="1" indent="0" algn="l" defTabSz="622300">
            <a:lnSpc>
              <a:spcPct val="90000"/>
            </a:lnSpc>
            <a:spcBef>
              <a:spcPct val="0"/>
            </a:spcBef>
            <a:spcAft>
              <a:spcPct val="15000"/>
            </a:spcAft>
            <a:buNone/>
          </a:pPr>
          <a:r>
            <a:rPr lang="it-IT" sz="1400" b="0" i="0" kern="1200" dirty="0">
              <a:solidFill>
                <a:srgbClr val="000000">
                  <a:hueOff val="0"/>
                  <a:satOff val="0"/>
                  <a:lumOff val="0"/>
                  <a:alphaOff val="0"/>
                </a:srgbClr>
              </a:solidFill>
              <a:latin typeface="Corbel" panose="020B0503020204020204"/>
              <a:ea typeface="+mn-ea"/>
              <a:cs typeface="+mn-cs"/>
            </a:rPr>
            <a:t>essi costituiscono da un lato  la cinghia di trasmissione a livello di ambito territoriale tra Istituzioni e Ufficio Scolastico Regionale e, dall’altro, sono un punto di riferimento e supporto per i gruppi per l’inclusione delle singole Istituzioni scolastiche </a:t>
          </a:r>
        </a:p>
        <a:p>
          <a:pPr marL="0" lvl="1" indent="0" algn="just" defTabSz="711200">
            <a:lnSpc>
              <a:spcPct val="90000"/>
            </a:lnSpc>
            <a:spcBef>
              <a:spcPct val="0"/>
            </a:spcBef>
            <a:spcAft>
              <a:spcPct val="15000"/>
            </a:spcAft>
            <a:buNone/>
          </a:pPr>
          <a:endParaRPr lang="it-IT" sz="1600" b="0" i="0" kern="1200" dirty="0">
            <a:solidFill>
              <a:srgbClr val="000000">
                <a:hueOff val="0"/>
                <a:satOff val="0"/>
                <a:lumOff val="0"/>
                <a:alphaOff val="0"/>
              </a:srgbClr>
            </a:solidFill>
            <a:latin typeface="Corbel" panose="020B0503020204020204"/>
            <a:ea typeface="+mn-ea"/>
            <a:cs typeface="+mn-cs"/>
          </a:endParaRPr>
        </a:p>
      </dsp:txBody>
      <dsp:txXfrm rot="-5400000">
        <a:off x="2136487" y="2325101"/>
        <a:ext cx="3820119" cy="1514136"/>
      </dsp:txXfrm>
    </dsp:sp>
    <dsp:sp modelId="{BCFA8B5C-6D1F-4951-9DB1-3245BDB351CB}">
      <dsp:nvSpPr>
        <dsp:cNvPr id="0" name=""/>
        <dsp:cNvSpPr/>
      </dsp:nvSpPr>
      <dsp:spPr>
        <a:xfrm>
          <a:off x="0" y="2573645"/>
          <a:ext cx="2194892" cy="948321"/>
        </a:xfrm>
        <a:prstGeom prst="roundRect">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914400">
            <a:lnSpc>
              <a:spcPct val="100000"/>
            </a:lnSpc>
            <a:spcBef>
              <a:spcPct val="0"/>
            </a:spcBef>
            <a:spcAft>
              <a:spcPts val="0"/>
            </a:spcAft>
            <a:buClrTx/>
            <a:buSzTx/>
            <a:buFontTx/>
            <a:buNone/>
          </a:pPr>
          <a:r>
            <a:rPr lang="en-US" sz="1600" kern="1200" dirty="0"/>
            <a:t>art. 8 commi 1-7</a:t>
          </a:r>
        </a:p>
        <a:p>
          <a:pPr marL="0" lvl="0" indent="0" algn="l" defTabSz="914400">
            <a:lnSpc>
              <a:spcPct val="100000"/>
            </a:lnSpc>
            <a:spcBef>
              <a:spcPct val="0"/>
            </a:spcBef>
            <a:spcAft>
              <a:spcPts val="0"/>
            </a:spcAft>
            <a:buClrTx/>
            <a:buSzTx/>
            <a:buFontTx/>
            <a:buNone/>
          </a:pPr>
          <a:r>
            <a:rPr lang="en-US" sz="1600" kern="1200" dirty="0"/>
            <a:t>D.lgs 96/2019 </a:t>
          </a:r>
          <a:endParaRPr lang="it-IT" sz="1600" kern="1200" dirty="0"/>
        </a:p>
      </dsp:txBody>
      <dsp:txXfrm>
        <a:off x="46293" y="2619938"/>
        <a:ext cx="2102306" cy="855735"/>
      </dsp:txXfrm>
    </dsp:sp>
    <dsp:sp modelId="{93A98706-52FA-4E3A-BE7B-E172E0E17B13}">
      <dsp:nvSpPr>
        <dsp:cNvPr id="0" name=""/>
        <dsp:cNvSpPr/>
      </dsp:nvSpPr>
      <dsp:spPr>
        <a:xfrm rot="5400000">
          <a:off x="3245193" y="2987714"/>
          <a:ext cx="1797405" cy="3906053"/>
        </a:xfrm>
        <a:prstGeom prst="round2Same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it-IT" sz="1400" b="0" i="0" kern="1200" dirty="0"/>
            <a:t>Maggiore rilievo all’interistituzionalità del progetto inclusivo. La maggior parte dei documenti per l’inclusione prevede la </a:t>
          </a:r>
          <a:r>
            <a:rPr lang="it-IT" sz="1400" b="1" i="0" kern="1200" dirty="0"/>
            <a:t>collaborazione</a:t>
          </a:r>
          <a:r>
            <a:rPr lang="it-IT" sz="1400" b="0" i="0" kern="1200" dirty="0"/>
            <a:t>, a diverso titolo, dei rappresentanti di almeno due delle diverse realtà territoriali </a:t>
          </a:r>
          <a:r>
            <a:rPr lang="it-IT" sz="1400" b="1" i="0" kern="1200" dirty="0"/>
            <a:t>(Sanità, Scuola, Ente Locale). </a:t>
          </a:r>
          <a:endParaRPr lang="it-IT" sz="1400" b="1" kern="1200" dirty="0"/>
        </a:p>
        <a:p>
          <a:pPr marL="0" lvl="1" indent="0" algn="just" defTabSz="622300">
            <a:lnSpc>
              <a:spcPct val="90000"/>
            </a:lnSpc>
            <a:spcBef>
              <a:spcPct val="0"/>
            </a:spcBef>
            <a:spcAft>
              <a:spcPct val="15000"/>
            </a:spcAft>
            <a:buNone/>
          </a:pPr>
          <a:endParaRPr lang="it-IT" sz="1400" kern="1200" dirty="0"/>
        </a:p>
      </dsp:txBody>
      <dsp:txXfrm rot="-5400000">
        <a:off x="2190869" y="4129780"/>
        <a:ext cx="3818311" cy="1621921"/>
      </dsp:txXfrm>
    </dsp:sp>
    <dsp:sp modelId="{CF7938E1-A75D-41D4-A010-3A0C55FD6D0C}">
      <dsp:nvSpPr>
        <dsp:cNvPr id="0" name=""/>
        <dsp:cNvSpPr/>
      </dsp:nvSpPr>
      <dsp:spPr>
        <a:xfrm>
          <a:off x="0" y="4501915"/>
          <a:ext cx="2190605" cy="872973"/>
        </a:xfrm>
        <a:prstGeom prst="roundRect">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it-IT" sz="1600" kern="1200" dirty="0"/>
            <a:t>art. 6  comma 2</a:t>
          </a:r>
        </a:p>
        <a:p>
          <a:pPr marL="0" marR="0" lvl="0" indent="0" algn="l" defTabSz="914400" eaLnBrk="1" fontAlgn="auto" latinLnBrk="0" hangingPunct="1">
            <a:lnSpc>
              <a:spcPct val="100000"/>
            </a:lnSpc>
            <a:spcBef>
              <a:spcPct val="0"/>
            </a:spcBef>
            <a:spcAft>
              <a:spcPts val="0"/>
            </a:spcAft>
            <a:buClrTx/>
            <a:buSzTx/>
            <a:buFontTx/>
            <a:buNone/>
            <a:tabLst/>
            <a:defRPr/>
          </a:pPr>
          <a:r>
            <a:rPr lang="it-IT" sz="1600" kern="1200" dirty="0"/>
            <a:t>D.lgs 66/2017, </a:t>
          </a:r>
        </a:p>
      </dsp:txBody>
      <dsp:txXfrm>
        <a:off x="42615" y="4544530"/>
        <a:ext cx="2105375" cy="78774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C307C-0A6E-4415-9641-46EECC159434}">
      <dsp:nvSpPr>
        <dsp:cNvPr id="0" name=""/>
        <dsp:cNvSpPr/>
      </dsp:nvSpPr>
      <dsp:spPr>
        <a:xfrm rot="5400000">
          <a:off x="3773346" y="-1578453"/>
          <a:ext cx="745122" cy="3902030"/>
        </a:xfrm>
        <a:prstGeom prst="round2Same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711200">
            <a:lnSpc>
              <a:spcPct val="90000"/>
            </a:lnSpc>
            <a:spcBef>
              <a:spcPct val="0"/>
            </a:spcBef>
            <a:spcAft>
              <a:spcPct val="15000"/>
            </a:spcAft>
            <a:buNone/>
          </a:pPr>
          <a:r>
            <a:rPr lang="it-IT" sz="1600" kern="1200" dirty="0"/>
            <a:t>Il dirigente scolastico richiede le </a:t>
          </a:r>
          <a:r>
            <a:rPr lang="it-IT" sz="1600" b="1" kern="1200" dirty="0"/>
            <a:t>ore di sostegno</a:t>
          </a:r>
          <a:r>
            <a:rPr lang="it-IT" sz="1600" kern="1200" dirty="0"/>
            <a:t> come risultano dai singoli PEI.</a:t>
          </a:r>
        </a:p>
        <a:p>
          <a:pPr marL="0" lvl="1" indent="0" algn="just" defTabSz="622300">
            <a:lnSpc>
              <a:spcPct val="90000"/>
            </a:lnSpc>
            <a:spcBef>
              <a:spcPct val="0"/>
            </a:spcBef>
            <a:spcAft>
              <a:spcPct val="15000"/>
            </a:spcAft>
            <a:buNone/>
          </a:pPr>
          <a:endParaRPr lang="it-IT" sz="1400" kern="1200" dirty="0"/>
        </a:p>
      </dsp:txBody>
      <dsp:txXfrm rot="-5400000">
        <a:off x="2194892" y="36375"/>
        <a:ext cx="3865656" cy="672374"/>
      </dsp:txXfrm>
    </dsp:sp>
    <dsp:sp modelId="{411F346C-F5AB-4979-BD13-D2C7F1FA847E}">
      <dsp:nvSpPr>
        <dsp:cNvPr id="0" name=""/>
        <dsp:cNvSpPr/>
      </dsp:nvSpPr>
      <dsp:spPr>
        <a:xfrm>
          <a:off x="0" y="0"/>
          <a:ext cx="2194892" cy="1152210"/>
        </a:xfrm>
        <a:prstGeom prst="roundRect">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ClrTx/>
            <a:buSzTx/>
            <a:buFontTx/>
            <a:buNone/>
          </a:pPr>
          <a:r>
            <a:rPr lang="it-IT" sz="1600" kern="1200" dirty="0"/>
            <a:t>art. 9 D.lgs 96/2019, Modifica all’art. 10 del D.lgs 66/2017</a:t>
          </a:r>
        </a:p>
      </dsp:txBody>
      <dsp:txXfrm>
        <a:off x="56246" y="56246"/>
        <a:ext cx="2082400" cy="1039718"/>
      </dsp:txXfrm>
    </dsp:sp>
    <dsp:sp modelId="{4E12A174-5F74-435A-9507-E1476B9A0B49}">
      <dsp:nvSpPr>
        <dsp:cNvPr id="0" name=""/>
        <dsp:cNvSpPr/>
      </dsp:nvSpPr>
      <dsp:spPr>
        <a:xfrm rot="5400000">
          <a:off x="2030801" y="1270655"/>
          <a:ext cx="4230213" cy="3902030"/>
        </a:xfrm>
        <a:prstGeom prst="round2SameRect">
          <a:avLst/>
        </a:prstGeom>
        <a:solidFill>
          <a:schemeClr val="accent6">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711200">
            <a:lnSpc>
              <a:spcPct val="90000"/>
            </a:lnSpc>
            <a:spcBef>
              <a:spcPct val="0"/>
            </a:spcBef>
            <a:spcAft>
              <a:spcPct val="15000"/>
            </a:spcAft>
            <a:buNone/>
          </a:pPr>
          <a:r>
            <a:rPr lang="it-IT" sz="1600" b="0" i="0" kern="1200" dirty="0">
              <a:solidFill>
                <a:srgbClr val="000000">
                  <a:hueOff val="0"/>
                  <a:satOff val="0"/>
                  <a:lumOff val="0"/>
                  <a:alphaOff val="0"/>
                </a:srgbClr>
              </a:solidFill>
              <a:latin typeface="Corbel" panose="020B0503020204020204"/>
              <a:ea typeface="+mn-ea"/>
              <a:cs typeface="+mn-cs"/>
            </a:rPr>
            <a:t>«</a:t>
          </a:r>
          <a:r>
            <a:rPr lang="it-IT" sz="1600" b="0" i="1" kern="1200" dirty="0">
              <a:solidFill>
                <a:srgbClr val="000000">
                  <a:hueOff val="0"/>
                  <a:satOff val="0"/>
                  <a:lumOff val="0"/>
                  <a:alphaOff val="0"/>
                </a:srgbClr>
              </a:solidFill>
              <a:latin typeface="Corbel" panose="020B0503020204020204"/>
              <a:ea typeface="+mn-ea"/>
              <a:cs typeface="+mn-cs"/>
            </a:rPr>
            <a:t>Al fine della definizione dei PEI e della verifica del processo di inclusione, compresa la proposta di quantificazione di ore di sostegno e delle altre misure di sostegno, tenuto conto del profilo di funzionamento, </a:t>
          </a:r>
          <a:r>
            <a:rPr lang="it-IT" sz="1600" b="1" i="1" kern="1200" dirty="0">
              <a:solidFill>
                <a:srgbClr val="000000">
                  <a:hueOff val="0"/>
                  <a:satOff val="0"/>
                  <a:lumOff val="0"/>
                  <a:alphaOff val="0"/>
                </a:srgbClr>
              </a:solidFill>
              <a:latin typeface="Corbel" panose="020B0503020204020204"/>
              <a:ea typeface="+mn-ea"/>
              <a:cs typeface="+mn-cs"/>
            </a:rPr>
            <a:t>presso ogni Istituzione scolastica sono costituiti i Gruppi di lavoro operativo per l’inclusione dei singoli alunni con accertata condizione di disabilità </a:t>
          </a:r>
          <a:r>
            <a:rPr lang="it-IT" sz="1600" b="0" i="1" kern="1200" dirty="0">
              <a:solidFill>
                <a:srgbClr val="000000">
                  <a:hueOff val="0"/>
                  <a:satOff val="0"/>
                  <a:lumOff val="0"/>
                  <a:alphaOff val="0"/>
                </a:srgbClr>
              </a:solidFill>
              <a:latin typeface="Corbel" panose="020B0503020204020204"/>
              <a:ea typeface="+mn-ea"/>
              <a:cs typeface="+mn-cs"/>
            </a:rPr>
            <a:t>ai fini dell’inclusione scolastica</a:t>
          </a:r>
          <a:r>
            <a:rPr lang="it-IT" sz="1600" b="0" i="0" kern="1200" dirty="0">
              <a:solidFill>
                <a:srgbClr val="000000">
                  <a:hueOff val="0"/>
                  <a:satOff val="0"/>
                  <a:lumOff val="0"/>
                  <a:alphaOff val="0"/>
                </a:srgbClr>
              </a:solidFill>
              <a:latin typeface="Corbel" panose="020B0503020204020204"/>
              <a:ea typeface="+mn-ea"/>
              <a:cs typeface="+mn-cs"/>
            </a:rPr>
            <a:t>.” Resta la partecipazione dei genitori, di figure professionali, il supporto dell’Unità Multidisciplinare. Di fatto non cambia nulla rispetto alla situazione attuale.</a:t>
          </a:r>
          <a:endParaRPr lang="it-IT" sz="1200" b="0" i="0" kern="1200" dirty="0">
            <a:solidFill>
              <a:srgbClr val="000000">
                <a:hueOff val="0"/>
                <a:satOff val="0"/>
                <a:lumOff val="0"/>
                <a:alphaOff val="0"/>
              </a:srgbClr>
            </a:solidFill>
            <a:latin typeface="Corbel" panose="020B0503020204020204"/>
            <a:ea typeface="+mn-ea"/>
            <a:cs typeface="+mn-cs"/>
          </a:endParaRPr>
        </a:p>
        <a:p>
          <a:pPr marL="0" lvl="1" indent="0" algn="just" defTabSz="711200">
            <a:lnSpc>
              <a:spcPct val="90000"/>
            </a:lnSpc>
            <a:spcBef>
              <a:spcPct val="0"/>
            </a:spcBef>
            <a:spcAft>
              <a:spcPct val="15000"/>
            </a:spcAft>
            <a:buNone/>
          </a:pPr>
          <a:endParaRPr lang="it-IT" sz="1600" b="0" i="0" kern="1200" dirty="0">
            <a:solidFill>
              <a:srgbClr val="000000">
                <a:hueOff val="0"/>
                <a:satOff val="0"/>
                <a:lumOff val="0"/>
                <a:alphaOff val="0"/>
              </a:srgbClr>
            </a:solidFill>
            <a:latin typeface="Corbel" panose="020B0503020204020204"/>
            <a:ea typeface="+mn-ea"/>
            <a:cs typeface="+mn-cs"/>
          </a:endParaRPr>
        </a:p>
      </dsp:txBody>
      <dsp:txXfrm rot="-5400000">
        <a:off x="2194893" y="1297045"/>
        <a:ext cx="3711549" cy="3849251"/>
      </dsp:txXfrm>
    </dsp:sp>
    <dsp:sp modelId="{BCFA8B5C-6D1F-4951-9DB1-3245BDB351CB}">
      <dsp:nvSpPr>
        <dsp:cNvPr id="0" name=""/>
        <dsp:cNvSpPr/>
      </dsp:nvSpPr>
      <dsp:spPr>
        <a:xfrm>
          <a:off x="0" y="2918028"/>
          <a:ext cx="2194892" cy="1092058"/>
        </a:xfrm>
        <a:prstGeom prst="roundRect">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914400">
            <a:lnSpc>
              <a:spcPct val="100000"/>
            </a:lnSpc>
            <a:spcBef>
              <a:spcPct val="0"/>
            </a:spcBef>
            <a:spcAft>
              <a:spcPts val="0"/>
            </a:spcAft>
            <a:buClrTx/>
            <a:buSzTx/>
            <a:buFontTx/>
            <a:buNone/>
          </a:pPr>
          <a:r>
            <a:rPr lang="en-US" sz="1600" kern="1200" dirty="0"/>
            <a:t>art. 9 D.lgs 96/2019, aggiunta comma 10</a:t>
          </a:r>
          <a:endParaRPr lang="it-IT" sz="1600" kern="1200" dirty="0"/>
        </a:p>
      </dsp:txBody>
      <dsp:txXfrm>
        <a:off x="53310" y="2971338"/>
        <a:ext cx="2088272" cy="98543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C307C-0A6E-4415-9641-46EECC159434}">
      <dsp:nvSpPr>
        <dsp:cNvPr id="0" name=""/>
        <dsp:cNvSpPr/>
      </dsp:nvSpPr>
      <dsp:spPr>
        <a:xfrm rot="5400000">
          <a:off x="3440148" y="-1279913"/>
          <a:ext cx="1342203" cy="3902030"/>
        </a:xfrm>
        <a:prstGeom prst="round2SameRect">
          <a:avLst/>
        </a:prstGeom>
        <a:solidFill>
          <a:schemeClr val="accent3">
            <a:lumMod val="40000"/>
            <a:lumOff val="6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622300">
            <a:lnSpc>
              <a:spcPct val="90000"/>
            </a:lnSpc>
            <a:spcBef>
              <a:spcPct val="0"/>
            </a:spcBef>
            <a:spcAft>
              <a:spcPct val="15000"/>
            </a:spcAft>
            <a:buNone/>
          </a:pPr>
          <a:r>
            <a:rPr lang="it-IT" sz="1400" b="0" i="0" kern="1200" dirty="0">
              <a:solidFill>
                <a:srgbClr val="2B2B2B"/>
              </a:solidFill>
              <a:effectLst/>
              <a:latin typeface="Lato"/>
            </a:rPr>
            <a:t>Fino a quando il GIT non sarà formato e operativo, </a:t>
          </a:r>
          <a:r>
            <a:rPr lang="it-IT" sz="1400" b="1" i="0" kern="1200" dirty="0">
              <a:solidFill>
                <a:srgbClr val="2B2B2B"/>
              </a:solidFill>
              <a:effectLst/>
              <a:latin typeface="Lato"/>
            </a:rPr>
            <a:t>il Dirigente Scolastico potrà interloquire direttamente con l’USR </a:t>
          </a:r>
          <a:r>
            <a:rPr lang="it-IT" sz="1400" b="0" i="0" kern="1200" dirty="0">
              <a:solidFill>
                <a:srgbClr val="2B2B2B"/>
              </a:solidFill>
              <a:effectLst/>
              <a:latin typeface="Lato"/>
            </a:rPr>
            <a:t>per richiedere l’assegnazione delle ore per il sostegno</a:t>
          </a:r>
          <a:endParaRPr lang="it-IT" sz="1400" kern="1200" dirty="0"/>
        </a:p>
      </dsp:txBody>
      <dsp:txXfrm rot="-5400000">
        <a:off x="2160235" y="65521"/>
        <a:ext cx="3836509" cy="1211161"/>
      </dsp:txXfrm>
    </dsp:sp>
    <dsp:sp modelId="{411F346C-F5AB-4979-BD13-D2C7F1FA847E}">
      <dsp:nvSpPr>
        <dsp:cNvPr id="0" name=""/>
        <dsp:cNvSpPr/>
      </dsp:nvSpPr>
      <dsp:spPr>
        <a:xfrm>
          <a:off x="0" y="390184"/>
          <a:ext cx="2194892" cy="559158"/>
        </a:xfrm>
        <a:prstGeom prst="roundRect">
          <a:avLst/>
        </a:prstGeom>
        <a:solidFill>
          <a:schemeClr val="accent3">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ClrTx/>
            <a:buSzTx/>
            <a:buFontTx/>
            <a:buNone/>
          </a:pPr>
          <a:r>
            <a:rPr lang="it-IT" sz="1600" kern="1200" dirty="0"/>
            <a:t>artt. 9 e 16</a:t>
          </a:r>
        </a:p>
        <a:p>
          <a:pPr marL="0" lvl="0" indent="0" algn="l" defTabSz="711200">
            <a:lnSpc>
              <a:spcPct val="90000"/>
            </a:lnSpc>
            <a:spcBef>
              <a:spcPct val="0"/>
            </a:spcBef>
            <a:spcAft>
              <a:spcPct val="35000"/>
            </a:spcAft>
            <a:buClrTx/>
            <a:buSzTx/>
            <a:buFontTx/>
            <a:buNone/>
          </a:pPr>
          <a:r>
            <a:rPr lang="pt-BR" sz="1600" kern="1200" dirty="0"/>
            <a:t>D.Lgs 96/2019 </a:t>
          </a:r>
          <a:endParaRPr lang="it-IT" sz="1600" kern="1200" dirty="0"/>
        </a:p>
      </dsp:txBody>
      <dsp:txXfrm>
        <a:off x="27296" y="417480"/>
        <a:ext cx="2140300" cy="504566"/>
      </dsp:txXfrm>
    </dsp:sp>
    <dsp:sp modelId="{4E12A174-5F74-435A-9507-E1476B9A0B49}">
      <dsp:nvSpPr>
        <dsp:cNvPr id="0" name=""/>
        <dsp:cNvSpPr/>
      </dsp:nvSpPr>
      <dsp:spPr>
        <a:xfrm rot="5400000">
          <a:off x="3337943" y="257941"/>
          <a:ext cx="1546613" cy="3902030"/>
        </a:xfrm>
        <a:prstGeom prst="round2SameRect">
          <a:avLst/>
        </a:prstGeom>
        <a:solidFill>
          <a:schemeClr val="accent3">
            <a:lumMod val="40000"/>
            <a:lumOff val="6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622300">
            <a:lnSpc>
              <a:spcPct val="90000"/>
            </a:lnSpc>
            <a:spcBef>
              <a:spcPct val="0"/>
            </a:spcBef>
            <a:spcAft>
              <a:spcPct val="15000"/>
            </a:spcAft>
            <a:buNone/>
          </a:pPr>
          <a:r>
            <a:rPr lang="it-IT" sz="1400" b="0" i="0" kern="1200" dirty="0">
              <a:solidFill>
                <a:srgbClr val="303030"/>
              </a:solidFill>
              <a:effectLst/>
              <a:latin typeface="+mn-lt"/>
            </a:rPr>
            <a:t>A causa delle forti disparità tra le Aziende Sanitarie Locali delle diverse Regioni e, soprattutto, in assenza di opportune Linee Guida, ad oggi ancora da emanare, è stata </a:t>
          </a:r>
          <a:r>
            <a:rPr lang="it-IT" sz="1400" b="1" i="0" kern="1200" dirty="0">
              <a:solidFill>
                <a:srgbClr val="303030"/>
              </a:solidFill>
              <a:effectLst/>
              <a:latin typeface="+mn-lt"/>
            </a:rPr>
            <a:t>rinviata la stesura della documentazione per l’inclusione secondo i criteri dell’ICF</a:t>
          </a:r>
          <a:r>
            <a:rPr lang="it-IT" sz="1400" b="1" i="0" kern="1200" dirty="0">
              <a:solidFill>
                <a:srgbClr val="303030"/>
              </a:solidFill>
              <a:effectLst/>
              <a:latin typeface="Lato"/>
            </a:rPr>
            <a:t>. </a:t>
          </a:r>
          <a:endParaRPr lang="it-IT" sz="1400" b="1" i="0" kern="1200" dirty="0">
            <a:solidFill>
              <a:srgbClr val="000000">
                <a:hueOff val="0"/>
                <a:satOff val="0"/>
                <a:lumOff val="0"/>
                <a:alphaOff val="0"/>
              </a:srgbClr>
            </a:solidFill>
            <a:latin typeface="Corbel" panose="020B0503020204020204"/>
            <a:ea typeface="+mn-ea"/>
            <a:cs typeface="+mn-cs"/>
          </a:endParaRPr>
        </a:p>
        <a:p>
          <a:pPr marL="0" lvl="1" indent="0" algn="just" defTabSz="711200">
            <a:lnSpc>
              <a:spcPct val="90000"/>
            </a:lnSpc>
            <a:spcBef>
              <a:spcPct val="0"/>
            </a:spcBef>
            <a:spcAft>
              <a:spcPct val="15000"/>
            </a:spcAft>
            <a:buNone/>
          </a:pPr>
          <a:endParaRPr lang="it-IT" sz="1600" b="0" i="0" kern="1200" dirty="0">
            <a:solidFill>
              <a:srgbClr val="000000">
                <a:hueOff val="0"/>
                <a:satOff val="0"/>
                <a:lumOff val="0"/>
                <a:alphaOff val="0"/>
              </a:srgbClr>
            </a:solidFill>
            <a:latin typeface="Corbel" panose="020B0503020204020204"/>
            <a:ea typeface="+mn-ea"/>
            <a:cs typeface="+mn-cs"/>
          </a:endParaRPr>
        </a:p>
      </dsp:txBody>
      <dsp:txXfrm rot="-5400000">
        <a:off x="2160235" y="1511149"/>
        <a:ext cx="3826531" cy="1395615"/>
      </dsp:txXfrm>
    </dsp:sp>
    <dsp:sp modelId="{BCFA8B5C-6D1F-4951-9DB1-3245BDB351CB}">
      <dsp:nvSpPr>
        <dsp:cNvPr id="0" name=""/>
        <dsp:cNvSpPr/>
      </dsp:nvSpPr>
      <dsp:spPr>
        <a:xfrm>
          <a:off x="0" y="1867153"/>
          <a:ext cx="2194892" cy="670989"/>
        </a:xfrm>
        <a:prstGeom prst="roundRect">
          <a:avLst/>
        </a:prstGeom>
        <a:solidFill>
          <a:schemeClr val="accent3">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914400">
            <a:lnSpc>
              <a:spcPct val="100000"/>
            </a:lnSpc>
            <a:spcBef>
              <a:spcPct val="0"/>
            </a:spcBef>
            <a:spcAft>
              <a:spcPts val="0"/>
            </a:spcAft>
            <a:buClrTx/>
            <a:buSzTx/>
            <a:buFontTx/>
            <a:buNone/>
          </a:pPr>
          <a:r>
            <a:rPr lang="en-US" sz="1600" kern="1200" dirty="0"/>
            <a:t>D.lgs 96/2019</a:t>
          </a:r>
          <a:endParaRPr lang="it-IT" sz="1600" kern="1200" dirty="0"/>
        </a:p>
      </dsp:txBody>
      <dsp:txXfrm>
        <a:off x="32755" y="1899908"/>
        <a:ext cx="2129382" cy="605479"/>
      </dsp:txXfrm>
    </dsp:sp>
    <dsp:sp modelId="{93A98706-52FA-4E3A-BE7B-E172E0E17B13}">
      <dsp:nvSpPr>
        <dsp:cNvPr id="0" name=""/>
        <dsp:cNvSpPr/>
      </dsp:nvSpPr>
      <dsp:spPr>
        <a:xfrm rot="5400000">
          <a:off x="3353571" y="1851503"/>
          <a:ext cx="1519398" cy="3906053"/>
        </a:xfrm>
        <a:prstGeom prst="round2SameRect">
          <a:avLst/>
        </a:prstGeom>
        <a:solidFill>
          <a:schemeClr val="accent3">
            <a:lumMod val="40000"/>
            <a:lumOff val="6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it-IT" sz="1400" b="0" i="0" kern="1200" dirty="0">
              <a:solidFill>
                <a:srgbClr val="303030"/>
              </a:solidFill>
              <a:effectLst/>
              <a:latin typeface="+mn-lt"/>
              <a:ea typeface="+mn-ea"/>
              <a:cs typeface="+mn-cs"/>
            </a:rPr>
            <a:t>Le misure di accompagnamento definite all’art. 15, infatti, stabiliscono, senza precisarle, le necessarie misure di accompagnamento per assicurare la formazione in materia di inclusione scolastica</a:t>
          </a:r>
        </a:p>
      </dsp:txBody>
      <dsp:txXfrm rot="-5400000">
        <a:off x="2160244" y="3119002"/>
        <a:ext cx="3831882" cy="1371056"/>
      </dsp:txXfrm>
    </dsp:sp>
    <dsp:sp modelId="{CF7938E1-A75D-41D4-A010-3A0C55FD6D0C}">
      <dsp:nvSpPr>
        <dsp:cNvPr id="0" name=""/>
        <dsp:cNvSpPr/>
      </dsp:nvSpPr>
      <dsp:spPr>
        <a:xfrm>
          <a:off x="0" y="3389449"/>
          <a:ext cx="2190605" cy="831889"/>
        </a:xfrm>
        <a:prstGeom prst="roundRect">
          <a:avLst/>
        </a:prstGeom>
        <a:solidFill>
          <a:schemeClr val="accent3">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it-IT" sz="1600" kern="1200" dirty="0"/>
            <a:t>art. 15</a:t>
          </a:r>
        </a:p>
        <a:p>
          <a:pPr marL="0" marR="0" lvl="0" indent="0" algn="l" defTabSz="914400" eaLnBrk="1" fontAlgn="auto" latinLnBrk="0" hangingPunct="1">
            <a:lnSpc>
              <a:spcPct val="100000"/>
            </a:lnSpc>
            <a:spcBef>
              <a:spcPct val="0"/>
            </a:spcBef>
            <a:spcAft>
              <a:spcPts val="0"/>
            </a:spcAft>
            <a:buClrTx/>
            <a:buSzTx/>
            <a:buFontTx/>
            <a:buNone/>
            <a:tabLst/>
            <a:defRPr/>
          </a:pPr>
          <a:r>
            <a:rPr lang="it-IT" sz="1600" kern="1200" dirty="0"/>
            <a:t>D.lgs 66/2017 </a:t>
          </a:r>
        </a:p>
        <a:p>
          <a:pPr marL="0" marR="0" lvl="0" indent="0" algn="l" defTabSz="914400" eaLnBrk="1" fontAlgn="auto" latinLnBrk="0" hangingPunct="1">
            <a:lnSpc>
              <a:spcPct val="100000"/>
            </a:lnSpc>
            <a:spcBef>
              <a:spcPct val="0"/>
            </a:spcBef>
            <a:spcAft>
              <a:spcPts val="0"/>
            </a:spcAft>
            <a:buClrTx/>
            <a:buSzTx/>
            <a:buFontTx/>
            <a:buNone/>
            <a:tabLst/>
            <a:defRPr/>
          </a:pPr>
          <a:endParaRPr lang="it-IT" sz="1600" kern="1200" dirty="0"/>
        </a:p>
      </dsp:txBody>
      <dsp:txXfrm>
        <a:off x="40609" y="3430058"/>
        <a:ext cx="2109387" cy="750671"/>
      </dsp:txXfrm>
    </dsp:sp>
    <dsp:sp modelId="{94B99D42-1A99-4406-BAAE-67E14A4FA1E3}">
      <dsp:nvSpPr>
        <dsp:cNvPr id="0" name=""/>
        <dsp:cNvSpPr/>
      </dsp:nvSpPr>
      <dsp:spPr>
        <a:xfrm rot="5400000">
          <a:off x="3466448" y="3452855"/>
          <a:ext cx="1289603" cy="3902030"/>
        </a:xfrm>
        <a:prstGeom prst="round2SameRect">
          <a:avLst/>
        </a:prstGeom>
        <a:solidFill>
          <a:schemeClr val="accent3">
            <a:lumMod val="40000"/>
            <a:lumOff val="6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0" algn="ctr" defTabSz="800100">
            <a:lnSpc>
              <a:spcPct val="90000"/>
            </a:lnSpc>
            <a:spcBef>
              <a:spcPct val="0"/>
            </a:spcBef>
            <a:spcAft>
              <a:spcPct val="15000"/>
            </a:spcAft>
            <a:buClrTx/>
            <a:buSzTx/>
            <a:buFontTx/>
            <a:buNone/>
          </a:pPr>
          <a:endParaRPr lang="it-IT" sz="1800" kern="1200" dirty="0"/>
        </a:p>
        <a:p>
          <a:pPr marL="0" lvl="1" indent="0" algn="l" defTabSz="622300">
            <a:lnSpc>
              <a:spcPct val="90000"/>
            </a:lnSpc>
            <a:spcBef>
              <a:spcPct val="0"/>
            </a:spcBef>
            <a:spcAft>
              <a:spcPct val="15000"/>
            </a:spcAft>
            <a:buClrTx/>
            <a:buSzTx/>
            <a:buFontTx/>
            <a:buNone/>
          </a:pPr>
          <a:r>
            <a:rPr lang="it-IT" sz="1400" b="0" i="0" kern="1200" dirty="0">
              <a:solidFill>
                <a:srgbClr val="000000">
                  <a:hueOff val="0"/>
                  <a:satOff val="0"/>
                  <a:lumOff val="0"/>
                  <a:alphaOff val="0"/>
                </a:srgbClr>
              </a:solidFill>
              <a:latin typeface="+mn-lt"/>
              <a:ea typeface="+mn-ea"/>
              <a:cs typeface="+mn-cs"/>
            </a:rPr>
            <a:t>La certificazione andrà sempre richiesta </a:t>
          </a:r>
          <a:r>
            <a:rPr lang="it-IT" sz="1400" b="0" i="0" kern="1200" dirty="0">
              <a:solidFill>
                <a:srgbClr val="303030"/>
              </a:solidFill>
              <a:effectLst/>
              <a:latin typeface="+mn-lt"/>
              <a:ea typeface="+mn-ea"/>
              <a:cs typeface="+mn-cs"/>
            </a:rPr>
            <a:t>all’Inps, secondo la legge 104 del 1992 e per quanto concerne la scuola questa è propedeutica per poter richiedere le misure di supporto e il docente di sostegno, l’assistenza specialistica.</a:t>
          </a:r>
        </a:p>
        <a:p>
          <a:pPr marL="171450" lvl="1" indent="0" algn="ctr" defTabSz="800100">
            <a:lnSpc>
              <a:spcPct val="90000"/>
            </a:lnSpc>
            <a:spcBef>
              <a:spcPct val="0"/>
            </a:spcBef>
            <a:spcAft>
              <a:spcPct val="15000"/>
            </a:spcAft>
            <a:buClrTx/>
            <a:buSzTx/>
            <a:buFontTx/>
            <a:buNone/>
          </a:pPr>
          <a:endParaRPr lang="it-IT" sz="1800" kern="1200" dirty="0"/>
        </a:p>
      </dsp:txBody>
      <dsp:txXfrm rot="-5400000">
        <a:off x="2160235" y="4822022"/>
        <a:ext cx="3839077" cy="1163697"/>
      </dsp:txXfrm>
    </dsp:sp>
    <dsp:sp modelId="{F6BEBA94-384D-4D15-BCA9-E3F400E3D283}">
      <dsp:nvSpPr>
        <dsp:cNvPr id="0" name=""/>
        <dsp:cNvSpPr/>
      </dsp:nvSpPr>
      <dsp:spPr>
        <a:xfrm>
          <a:off x="0" y="4824538"/>
          <a:ext cx="2194892" cy="998108"/>
        </a:xfrm>
        <a:prstGeom prst="roundRect">
          <a:avLst/>
        </a:prstGeom>
        <a:solidFill>
          <a:schemeClr val="accent3">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ClrTx/>
            <a:buSzTx/>
            <a:buFontTx/>
            <a:buNone/>
          </a:pPr>
          <a:r>
            <a:rPr lang="pt-BR" sz="1600" kern="1200" dirty="0"/>
            <a:t>artt. 9 e 16</a:t>
          </a:r>
        </a:p>
        <a:p>
          <a:pPr marL="0" lvl="0" indent="0" algn="l" defTabSz="711200">
            <a:lnSpc>
              <a:spcPct val="90000"/>
            </a:lnSpc>
            <a:spcBef>
              <a:spcPct val="0"/>
            </a:spcBef>
            <a:spcAft>
              <a:spcPct val="35000"/>
            </a:spcAft>
            <a:buClrTx/>
            <a:buSzTx/>
            <a:buFontTx/>
            <a:buNone/>
          </a:pPr>
          <a:r>
            <a:rPr lang="pt-BR" sz="1600" kern="1200" dirty="0"/>
            <a:t>D.Lgs 96/2019, </a:t>
          </a:r>
          <a:endParaRPr lang="it-IT" sz="1600" kern="1200" dirty="0"/>
        </a:p>
      </dsp:txBody>
      <dsp:txXfrm>
        <a:off x="48724" y="4873262"/>
        <a:ext cx="2097444" cy="9006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39CCD-B04F-45B2-943A-169332053998}">
      <dsp:nvSpPr>
        <dsp:cNvPr id="0" name=""/>
        <dsp:cNvSpPr/>
      </dsp:nvSpPr>
      <dsp:spPr>
        <a:xfrm rot="5400000">
          <a:off x="1500234" y="882985"/>
          <a:ext cx="5291346" cy="3902030"/>
        </a:xfrm>
        <a:prstGeom prst="round2SameRect">
          <a:avLst/>
        </a:prstGeom>
        <a:solidFill>
          <a:srgbClr val="BFABF7">
            <a:alpha val="89804"/>
          </a:srgb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just" defTabSz="666750">
            <a:lnSpc>
              <a:spcPct val="90000"/>
            </a:lnSpc>
            <a:spcBef>
              <a:spcPct val="0"/>
            </a:spcBef>
            <a:spcAft>
              <a:spcPct val="15000"/>
            </a:spcAft>
            <a:buNone/>
          </a:pPr>
          <a:r>
            <a:rPr lang="it-IT" sz="1500" b="1" kern="1200" dirty="0"/>
            <a:t>Composizione e Funzionamento del GLO</a:t>
          </a:r>
          <a:endParaRPr lang="it-IT" sz="1500" kern="1200" dirty="0"/>
        </a:p>
        <a:p>
          <a:pPr marL="0" lvl="1" indent="0" algn="just" defTabSz="666750">
            <a:lnSpc>
              <a:spcPct val="90000"/>
            </a:lnSpc>
            <a:spcBef>
              <a:spcPct val="0"/>
            </a:spcBef>
            <a:spcAft>
              <a:spcPct val="15000"/>
            </a:spcAft>
            <a:buNone/>
          </a:pPr>
          <a:r>
            <a:rPr lang="it-IT" sz="1500" b="0" kern="1200" dirty="0"/>
            <a:t>Esso è composto da:</a:t>
          </a:r>
        </a:p>
        <a:p>
          <a:pPr marL="176213" lvl="1" indent="-176213" algn="l" defTabSz="666750">
            <a:lnSpc>
              <a:spcPct val="90000"/>
            </a:lnSpc>
            <a:spcBef>
              <a:spcPct val="0"/>
            </a:spcBef>
            <a:spcAft>
              <a:spcPct val="15000"/>
            </a:spcAft>
            <a:buFont typeface="Arial" panose="020B0604020202020204" pitchFamily="34" charset="0"/>
            <a:buChar char="•"/>
          </a:pPr>
          <a:r>
            <a:rPr lang="it-IT" sz="1500" b="0" kern="1200" dirty="0"/>
            <a:t>Il consiglio di classe o team docenti, compresi gli insegnanti di sostegno (il legislatore tiene a specificarlo al c. 1), </a:t>
          </a:r>
        </a:p>
        <a:p>
          <a:pPr marL="176213" lvl="1" indent="-176213" algn="l" defTabSz="666750">
            <a:lnSpc>
              <a:spcPct val="90000"/>
            </a:lnSpc>
            <a:spcBef>
              <a:spcPct val="0"/>
            </a:spcBef>
            <a:spcAft>
              <a:spcPct val="15000"/>
            </a:spcAft>
            <a:buFont typeface="Arial" panose="020B0604020202020204" pitchFamily="34" charset="0"/>
            <a:buChar char="•"/>
          </a:pPr>
          <a:r>
            <a:rPr lang="it-IT" sz="1500" b="0" kern="1200" dirty="0"/>
            <a:t>Le figure professionali interne ed esterne alla scuola, </a:t>
          </a:r>
        </a:p>
        <a:p>
          <a:pPr marL="176213" lvl="1" indent="-176213" algn="l" defTabSz="666750">
            <a:lnSpc>
              <a:spcPct val="90000"/>
            </a:lnSpc>
            <a:spcBef>
              <a:spcPct val="0"/>
            </a:spcBef>
            <a:spcAft>
              <a:spcPct val="15000"/>
            </a:spcAft>
            <a:buFont typeface="Arial" panose="020B0604020202020204" pitchFamily="34" charset="0"/>
            <a:buChar char="•"/>
          </a:pPr>
          <a:r>
            <a:rPr lang="it-IT" sz="1500" b="0" kern="1200" dirty="0"/>
            <a:t>I genitori dell’alunno con disabilità, </a:t>
          </a:r>
        </a:p>
        <a:p>
          <a:pPr marL="176213" lvl="1" indent="-176213" algn="l" defTabSz="666750">
            <a:lnSpc>
              <a:spcPct val="90000"/>
            </a:lnSpc>
            <a:spcBef>
              <a:spcPct val="0"/>
            </a:spcBef>
            <a:spcAft>
              <a:spcPct val="15000"/>
            </a:spcAft>
            <a:buFont typeface="Arial" panose="020B0604020202020204" pitchFamily="34" charset="0"/>
            <a:buChar char="•"/>
          </a:pPr>
          <a:r>
            <a:rPr lang="it-IT" sz="1500" b="0" kern="1200" dirty="0"/>
            <a:t>L’Unità di Valutazione Multidisciplinare (UVM, citata come UMV nel decreto in esame) dell’Azienda Sanitaria Locale (ASL) di residenza dell’alunno con disabilità, che “prende in carico l’alunno dal momento della visita medica” (art. 3, c. 3), </a:t>
          </a:r>
        </a:p>
        <a:p>
          <a:pPr marL="176213" lvl="1" indent="-176213" algn="l" defTabSz="666750">
            <a:lnSpc>
              <a:spcPct val="90000"/>
            </a:lnSpc>
            <a:spcBef>
              <a:spcPct val="0"/>
            </a:spcBef>
            <a:spcAft>
              <a:spcPct val="15000"/>
            </a:spcAft>
            <a:buFont typeface="Arial" panose="020B0604020202020204" pitchFamily="34" charset="0"/>
            <a:buChar char="•"/>
          </a:pPr>
          <a:r>
            <a:rPr lang="it-IT" sz="1500" b="0" kern="1200" dirty="0"/>
            <a:t>ed è assicurata la partecipazione dell’alunno con disabilità in virtù del principio di autodeterminazione (c. 4). </a:t>
          </a:r>
        </a:p>
      </dsp:txBody>
      <dsp:txXfrm rot="-5400000">
        <a:off x="2194892" y="378809"/>
        <a:ext cx="3711549" cy="4910384"/>
      </dsp:txXfrm>
    </dsp:sp>
    <dsp:sp modelId="{411F346C-F5AB-4979-BD13-D2C7F1FA847E}">
      <dsp:nvSpPr>
        <dsp:cNvPr id="0" name=""/>
        <dsp:cNvSpPr/>
      </dsp:nvSpPr>
      <dsp:spPr>
        <a:xfrm>
          <a:off x="0" y="1481295"/>
          <a:ext cx="2194892" cy="1047427"/>
        </a:xfrm>
        <a:prstGeom prst="roundRect">
          <a:avLst/>
        </a:prstGeom>
        <a:solidFill>
          <a:srgbClr val="7030A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it-IT" sz="1600" b="0" i="0" kern="1200" dirty="0"/>
            <a:t>artt. 3-4 </a:t>
          </a:r>
        </a:p>
        <a:p>
          <a:pPr marL="0" lvl="0" indent="0" algn="l" defTabSz="711200">
            <a:lnSpc>
              <a:spcPct val="90000"/>
            </a:lnSpc>
            <a:spcBef>
              <a:spcPct val="0"/>
            </a:spcBef>
            <a:spcAft>
              <a:spcPct val="35000"/>
            </a:spcAft>
            <a:buNone/>
          </a:pPr>
          <a:r>
            <a:rPr lang="it-IT" sz="1600" b="0" i="0" kern="1200" dirty="0"/>
            <a:t>D.I. n. 182/2020</a:t>
          </a:r>
          <a:endParaRPr lang="it-IT" sz="1600" b="0" kern="1200" dirty="0"/>
        </a:p>
      </dsp:txBody>
      <dsp:txXfrm>
        <a:off x="51131" y="1532426"/>
        <a:ext cx="2092630" cy="94516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39CCD-B04F-45B2-943A-169332053998}">
      <dsp:nvSpPr>
        <dsp:cNvPr id="0" name=""/>
        <dsp:cNvSpPr/>
      </dsp:nvSpPr>
      <dsp:spPr>
        <a:xfrm rot="5400000">
          <a:off x="1285057" y="900591"/>
          <a:ext cx="5760632" cy="3959449"/>
        </a:xfrm>
        <a:prstGeom prst="round2SameRect">
          <a:avLst/>
        </a:prstGeom>
        <a:solidFill>
          <a:srgbClr val="BFABF7">
            <a:alpha val="89804"/>
          </a:srgb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577850">
            <a:lnSpc>
              <a:spcPct val="90000"/>
            </a:lnSpc>
            <a:spcBef>
              <a:spcPct val="0"/>
            </a:spcBef>
            <a:spcAft>
              <a:spcPct val="15000"/>
            </a:spcAft>
            <a:buNone/>
          </a:pPr>
          <a:r>
            <a:rPr lang="it-IT" sz="1300" b="0" kern="1200" dirty="0"/>
            <a:t>L’articolo aggiunge </a:t>
          </a:r>
          <a:r>
            <a:rPr lang="it-IT" sz="1300" b="1" kern="1200" dirty="0"/>
            <a:t>alcune precisazioni in merito a composizione del gruppo,</a:t>
          </a:r>
          <a:r>
            <a:rPr lang="it-IT" sz="1300" b="0" kern="1200" dirty="0"/>
            <a:t> </a:t>
          </a:r>
          <a:r>
            <a:rPr lang="it-IT" sz="1300" b="1" kern="1200" dirty="0"/>
            <a:t>competenze dei membri del GLO </a:t>
          </a:r>
          <a:r>
            <a:rPr lang="it-IT" sz="1300" b="0" kern="1200" dirty="0"/>
            <a:t>e casi particolari:</a:t>
          </a:r>
          <a:endParaRPr lang="it-IT" sz="1300" kern="1200" dirty="0"/>
        </a:p>
        <a:p>
          <a:pPr marL="176213" lvl="1" indent="-176213" algn="l" defTabSz="577850">
            <a:lnSpc>
              <a:spcPct val="90000"/>
            </a:lnSpc>
            <a:spcBef>
              <a:spcPct val="0"/>
            </a:spcBef>
            <a:spcAft>
              <a:spcPct val="15000"/>
            </a:spcAft>
            <a:buFont typeface="Arial" panose="020B0604020202020204" pitchFamily="34" charset="0"/>
            <a:buChar char="•"/>
            <a:tabLst>
              <a:tab pos="265113" algn="l"/>
            </a:tabLst>
          </a:pPr>
          <a:r>
            <a:rPr lang="it-IT" sz="1300" b="1" i="0" kern="1200" dirty="0">
              <a:solidFill>
                <a:srgbClr val="2B2B2B"/>
              </a:solidFill>
              <a:effectLst/>
              <a:latin typeface="inherit"/>
            </a:rPr>
            <a:t>I genitori </a:t>
          </a:r>
          <a:r>
            <a:rPr lang="it-IT" sz="1300" b="0" i="0" kern="1200" dirty="0">
              <a:solidFill>
                <a:srgbClr val="2B2B2B"/>
              </a:solidFill>
              <a:effectLst/>
              <a:latin typeface="inherit"/>
            </a:rPr>
            <a:t>interagiscono con corpo docente e UVM “ai fini del necessario supporto” (art. 3, c. 2), sottolineando il ruolo chiave della famiglia all’interno della co-progettazione educativa e didattica. I genitori, inoltre, possono addirittura indicare la partecipazione al GLO di “non più di un esperto”, previa autorizzazione da parte del Dirigente Scolastico (art. 3, c. 6).</a:t>
          </a:r>
          <a:endParaRPr lang="it-IT" sz="1300" b="0" kern="1200" dirty="0"/>
        </a:p>
        <a:p>
          <a:pPr marL="176213" lvl="1" indent="-176213" algn="l" defTabSz="577850">
            <a:lnSpc>
              <a:spcPct val="90000"/>
            </a:lnSpc>
            <a:spcBef>
              <a:spcPct val="0"/>
            </a:spcBef>
            <a:spcAft>
              <a:spcPct val="15000"/>
            </a:spcAft>
            <a:buFont typeface="Arial" panose="020B0604020202020204" pitchFamily="34" charset="0"/>
            <a:buChar char="•"/>
            <a:tabLst>
              <a:tab pos="265113" algn="l"/>
            </a:tabLst>
          </a:pPr>
          <a:r>
            <a:rPr lang="it-IT" sz="1300" b="1" kern="1200" dirty="0"/>
            <a:t>L’ASL</a:t>
          </a:r>
          <a:r>
            <a:rPr lang="it-IT" sz="1300" b="0" kern="1200" dirty="0"/>
            <a:t> partecipa tramite un rappresentante designato dal Direttore sanitario della stessa; nel caso l’ASL non coincida con quella di residenza, la nuova unità raccoglie la presa in carico a partire dalla visita medica tramite consegna del fascicolo personale dall’ASL di residenza (art. 3, c. 3). Questa sezione getta luce sulle effettive modalità di rappresentanza del personale sanitario e sul passaggio di presa in carico tra aziende sanitarie.</a:t>
          </a:r>
        </a:p>
        <a:p>
          <a:pPr marL="176213" lvl="1" indent="-176213" algn="l" defTabSz="577850">
            <a:lnSpc>
              <a:spcPct val="90000"/>
            </a:lnSpc>
            <a:spcBef>
              <a:spcPct val="0"/>
            </a:spcBef>
            <a:spcAft>
              <a:spcPct val="15000"/>
            </a:spcAft>
            <a:buFont typeface="Arial" panose="020B0604020202020204" pitchFamily="34" charset="0"/>
            <a:buChar char="•"/>
            <a:tabLst>
              <a:tab pos="265113" algn="l"/>
            </a:tabLst>
          </a:pPr>
          <a:r>
            <a:rPr lang="it-IT" sz="1300" b="0" kern="1200" dirty="0"/>
            <a:t>Con </a:t>
          </a:r>
          <a:r>
            <a:rPr lang="it-IT" sz="1300" b="1" kern="1200" dirty="0"/>
            <a:t>figure esterne </a:t>
          </a:r>
          <a:r>
            <a:rPr lang="it-IT" sz="1300" b="0" kern="1200" dirty="0"/>
            <a:t>alla scuola ci si riferisce all’assistente all’autonomia e alla comunicazione oppure, in caso esso non sia stato richiesto, un rappresentante del Gruppo per l’inclusione Territoriale (art. 3, c. 5).</a:t>
          </a:r>
        </a:p>
      </dsp:txBody>
      <dsp:txXfrm rot="-5400000">
        <a:off x="2185648" y="193284"/>
        <a:ext cx="3766165" cy="5374064"/>
      </dsp:txXfrm>
    </dsp:sp>
    <dsp:sp modelId="{411F346C-F5AB-4979-BD13-D2C7F1FA847E}">
      <dsp:nvSpPr>
        <dsp:cNvPr id="0" name=""/>
        <dsp:cNvSpPr/>
      </dsp:nvSpPr>
      <dsp:spPr>
        <a:xfrm>
          <a:off x="3023" y="1510655"/>
          <a:ext cx="2227190" cy="1068188"/>
        </a:xfrm>
        <a:prstGeom prst="roundRect">
          <a:avLst/>
        </a:prstGeom>
        <a:solidFill>
          <a:srgbClr val="7030A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it-IT" sz="1600" b="0" i="0" kern="1200" dirty="0"/>
            <a:t>artt. 3-4 </a:t>
          </a:r>
        </a:p>
        <a:p>
          <a:pPr marL="0" lvl="0" indent="0" algn="l" defTabSz="711200">
            <a:lnSpc>
              <a:spcPct val="90000"/>
            </a:lnSpc>
            <a:spcBef>
              <a:spcPct val="0"/>
            </a:spcBef>
            <a:spcAft>
              <a:spcPct val="35000"/>
            </a:spcAft>
            <a:buNone/>
          </a:pPr>
          <a:r>
            <a:rPr lang="it-IT" sz="1600" b="0" i="0" kern="1200" dirty="0"/>
            <a:t>D.I. n. 182/2020</a:t>
          </a:r>
          <a:endParaRPr lang="it-IT" sz="1600" b="0" kern="1200" dirty="0"/>
        </a:p>
      </dsp:txBody>
      <dsp:txXfrm>
        <a:off x="55168" y="1562800"/>
        <a:ext cx="2122900" cy="96389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39CCD-B04F-45B2-943A-169332053998}">
      <dsp:nvSpPr>
        <dsp:cNvPr id="0" name=""/>
        <dsp:cNvSpPr/>
      </dsp:nvSpPr>
      <dsp:spPr>
        <a:xfrm rot="5400000">
          <a:off x="1320500" y="875229"/>
          <a:ext cx="5648671" cy="3898220"/>
        </a:xfrm>
        <a:prstGeom prst="round2SameRect">
          <a:avLst/>
        </a:prstGeom>
        <a:solidFill>
          <a:srgbClr val="BFABF7">
            <a:alpha val="89804"/>
          </a:srgb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176213" lvl="1" indent="-176213" algn="just" defTabSz="533400">
            <a:lnSpc>
              <a:spcPct val="90000"/>
            </a:lnSpc>
            <a:spcBef>
              <a:spcPct val="0"/>
            </a:spcBef>
            <a:spcAft>
              <a:spcPct val="15000"/>
            </a:spcAft>
            <a:buFont typeface="Arial" panose="020B0604020202020204" pitchFamily="34" charset="0"/>
            <a:buChar char="•"/>
          </a:pPr>
          <a:r>
            <a:rPr lang="it-IT" sz="1200" kern="1200" dirty="0"/>
            <a:t>Quanto alle </a:t>
          </a:r>
          <a:r>
            <a:rPr lang="it-IT" sz="1200" b="1" kern="1200" dirty="0"/>
            <a:t>figure interne </a:t>
          </a:r>
          <a:r>
            <a:rPr lang="it-IT" sz="1200" kern="1200" dirty="0"/>
            <a:t>alla scuola, il testo fa riferimento all’eventuale psicopedagogista, a insegnanti funzione strumentale per l’inclusione e a membri del corpo docente presenti nel Gruppo di Lavoro per l’Inclusione (GLI) interno all’istituzione scolastica (art. 3, c. 5). Si ricorda che tale gruppo,  ai sensi del D.lgs 66/2017 come modificato dal D.lgs 96/2019, art. 9, c.10, è nominato e presieduto dal Dirigente Scolastico, è composto da docenti, personale ATA e membri dell’ASL, si avvale del supporto di genitori e associazioni per le persone con disabilità maggiormente rappresentative, ha il compito di definire il Piano per l’Inclusione (PAI) e  collabora con il GIT (o, in via provvisoria, fornisce consulenza al Dirigente Scolastico, vd. D.lgs 66/2017 novellato dal D.lgs 96/2019, art. 16, c. 7-ter​ ​) per la definizione delle risorse per il sostegno didattico.</a:t>
          </a:r>
        </a:p>
        <a:p>
          <a:pPr marL="176213" lvl="1" indent="-176213" algn="just" defTabSz="533400">
            <a:lnSpc>
              <a:spcPct val="90000"/>
            </a:lnSpc>
            <a:spcBef>
              <a:spcPct val="0"/>
            </a:spcBef>
            <a:spcAft>
              <a:spcPct val="15000"/>
            </a:spcAft>
            <a:buFont typeface="Arial" panose="020B0604020202020204" pitchFamily="34" charset="0"/>
            <a:buChar char="•"/>
          </a:pPr>
          <a:r>
            <a:rPr lang="it-IT" sz="1200" kern="1200" dirty="0"/>
            <a:t>Benché il comma 5 faccia riferimento al solo corpo docente, il comma 7 lascia aperta la partecipazione anche ad </a:t>
          </a:r>
          <a:r>
            <a:rPr lang="it-IT" sz="1200" b="1" kern="1200" dirty="0"/>
            <a:t>altri specialisti </a:t>
          </a:r>
          <a:r>
            <a:rPr lang="it-IT" sz="1200" kern="1200" dirty="0"/>
            <a:t>che operano in modo continuativo nella scuola e ai collaboratori scolastici che coadiuvano nell’assistenza di base (art. 3, c. 7). Anche in questo caso, la puntualità dell’articolo si preoccupa di circoscrivere meglio la composizione del GLO a figure professionali diverse ma tutte direttamente coinvolte nel processo di inclusione dell’alunno e nella gestione della classe.</a:t>
          </a:r>
        </a:p>
      </dsp:txBody>
      <dsp:txXfrm rot="-5400000">
        <a:off x="2195726" y="190299"/>
        <a:ext cx="3707925" cy="5268081"/>
      </dsp:txXfrm>
    </dsp:sp>
    <dsp:sp modelId="{411F346C-F5AB-4979-BD13-D2C7F1FA847E}">
      <dsp:nvSpPr>
        <dsp:cNvPr id="0" name=""/>
        <dsp:cNvSpPr/>
      </dsp:nvSpPr>
      <dsp:spPr>
        <a:xfrm>
          <a:off x="2977" y="1481295"/>
          <a:ext cx="2192748" cy="1047427"/>
        </a:xfrm>
        <a:prstGeom prst="roundRect">
          <a:avLst/>
        </a:prstGeom>
        <a:solidFill>
          <a:srgbClr val="7030A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it-IT" sz="1600" b="0" i="0" kern="1200" dirty="0"/>
            <a:t>artt. 3-4 </a:t>
          </a:r>
        </a:p>
        <a:p>
          <a:pPr marL="0" lvl="0" indent="0" algn="l" defTabSz="711200">
            <a:lnSpc>
              <a:spcPct val="90000"/>
            </a:lnSpc>
            <a:spcBef>
              <a:spcPct val="0"/>
            </a:spcBef>
            <a:spcAft>
              <a:spcPct val="35000"/>
            </a:spcAft>
            <a:buNone/>
          </a:pPr>
          <a:r>
            <a:rPr lang="it-IT" sz="1600" b="0" i="0" kern="1200" dirty="0"/>
            <a:t>D.I. n. 182/2020</a:t>
          </a:r>
          <a:endParaRPr lang="it-IT" sz="1600" b="0" kern="1200" dirty="0"/>
        </a:p>
      </dsp:txBody>
      <dsp:txXfrm>
        <a:off x="54108" y="1532426"/>
        <a:ext cx="2090486" cy="94516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39CCD-B04F-45B2-943A-169332053998}">
      <dsp:nvSpPr>
        <dsp:cNvPr id="0" name=""/>
        <dsp:cNvSpPr/>
      </dsp:nvSpPr>
      <dsp:spPr>
        <a:xfrm rot="5400000">
          <a:off x="3042884" y="-882649"/>
          <a:ext cx="2136731" cy="3902030"/>
        </a:xfrm>
        <a:prstGeom prst="round2SameRect">
          <a:avLst/>
        </a:prstGeom>
        <a:solidFill>
          <a:srgbClr val="BFABF7">
            <a:alpha val="89804"/>
          </a:srgb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533400">
            <a:lnSpc>
              <a:spcPct val="90000"/>
            </a:lnSpc>
            <a:spcBef>
              <a:spcPct val="0"/>
            </a:spcBef>
            <a:spcAft>
              <a:spcPct val="15000"/>
            </a:spcAft>
            <a:buFont typeface="Arial" panose="020B0604020202020204" pitchFamily="34" charset="0"/>
            <a:buNone/>
          </a:pPr>
          <a:r>
            <a:rPr lang="it-IT" sz="1200" kern="1200" dirty="0"/>
            <a:t>In quanto organo ufficiale, si specifica che la </a:t>
          </a:r>
          <a:r>
            <a:rPr lang="it-IT" sz="1200" b="1" kern="1200" dirty="0"/>
            <a:t>nomina del GLO </a:t>
          </a:r>
          <a:r>
            <a:rPr lang="it-IT" sz="1200" kern="1200" dirty="0"/>
            <a:t>è effettuata a inizio anno scolastico tramite decreto, a valle dell’analisi della documentazione presente agli atti, da parte del Dirigente Scolastico (art. 3, c. 8). Si specifica meglio, dunque, il carattere di ufficialità del gruppo di lavoro operativo per l’inclusione e la necessità di una specifica documentazione e rendicontazione del suo funzionamento, come precisato nei successivi articoli del testo di legge.</a:t>
          </a:r>
        </a:p>
      </dsp:txBody>
      <dsp:txXfrm rot="-5400000">
        <a:off x="2160235" y="104307"/>
        <a:ext cx="3797723" cy="1928117"/>
      </dsp:txXfrm>
    </dsp:sp>
    <dsp:sp modelId="{411F346C-F5AB-4979-BD13-D2C7F1FA847E}">
      <dsp:nvSpPr>
        <dsp:cNvPr id="0" name=""/>
        <dsp:cNvSpPr/>
      </dsp:nvSpPr>
      <dsp:spPr>
        <a:xfrm>
          <a:off x="0" y="0"/>
          <a:ext cx="2194892" cy="836508"/>
        </a:xfrm>
        <a:prstGeom prst="roundRect">
          <a:avLst/>
        </a:prstGeom>
        <a:solidFill>
          <a:srgbClr val="7030A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it-IT" sz="1600" b="0" i="0" kern="1200" dirty="0"/>
            <a:t>artt. 3-4 </a:t>
          </a:r>
        </a:p>
        <a:p>
          <a:pPr marL="0" lvl="0" indent="0" algn="l" defTabSz="711200">
            <a:lnSpc>
              <a:spcPct val="90000"/>
            </a:lnSpc>
            <a:spcBef>
              <a:spcPct val="0"/>
            </a:spcBef>
            <a:spcAft>
              <a:spcPct val="35000"/>
            </a:spcAft>
            <a:buNone/>
          </a:pPr>
          <a:r>
            <a:rPr lang="it-IT" sz="1600" b="0" i="0" kern="1200" dirty="0"/>
            <a:t>D.I. n. 182/2020</a:t>
          </a:r>
          <a:endParaRPr lang="it-IT" sz="1600" b="0" kern="1200" dirty="0"/>
        </a:p>
      </dsp:txBody>
      <dsp:txXfrm>
        <a:off x="40835" y="40835"/>
        <a:ext cx="2113222" cy="754838"/>
      </dsp:txXfrm>
    </dsp:sp>
    <dsp:sp modelId="{98EF5D14-BE7F-4524-B610-81F9E6C00800}">
      <dsp:nvSpPr>
        <dsp:cNvPr id="0" name=""/>
        <dsp:cNvSpPr/>
      </dsp:nvSpPr>
      <dsp:spPr>
        <a:xfrm rot="5400000">
          <a:off x="2469762" y="2042174"/>
          <a:ext cx="3282975" cy="3902030"/>
        </a:xfrm>
        <a:prstGeom prst="round2SameRect">
          <a:avLst/>
        </a:prstGeom>
        <a:solidFill>
          <a:srgbClr val="BFABF7">
            <a:alpha val="89804"/>
          </a:srgb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533400">
            <a:lnSpc>
              <a:spcPct val="90000"/>
            </a:lnSpc>
            <a:spcBef>
              <a:spcPct val="0"/>
            </a:spcBef>
            <a:spcAft>
              <a:spcPct val="15000"/>
            </a:spcAft>
            <a:buNone/>
          </a:pPr>
          <a:r>
            <a:rPr lang="it-IT" sz="1200" kern="1200" dirty="0"/>
            <a:t>L’articolo 4 introduce precisazioni in merito al </a:t>
          </a:r>
          <a:r>
            <a:rPr lang="it-IT" sz="1200" b="1" kern="1200" dirty="0"/>
            <a:t>funzionamento del GLO</a:t>
          </a:r>
          <a:r>
            <a:rPr lang="it-IT" sz="1200" kern="1200" dirty="0"/>
            <a:t>, colmando una lacuna importante all’interno della normativa. Nello specifico:</a:t>
          </a:r>
        </a:p>
        <a:p>
          <a:pPr marL="176213" lvl="1" indent="0" algn="l" defTabSz="533400">
            <a:lnSpc>
              <a:spcPct val="90000"/>
            </a:lnSpc>
            <a:spcBef>
              <a:spcPct val="0"/>
            </a:spcBef>
            <a:spcAft>
              <a:spcPct val="15000"/>
            </a:spcAft>
            <a:buFont typeface="Arial" panose="020B0604020202020204" pitchFamily="34" charset="0"/>
            <a:buChar char="•"/>
          </a:pPr>
          <a:r>
            <a:rPr lang="it-IT" sz="1200" b="0" i="0" kern="1200" dirty="0">
              <a:solidFill>
                <a:srgbClr val="2B2B2B"/>
              </a:solidFill>
              <a:effectLst/>
              <a:latin typeface="inherit"/>
            </a:rPr>
            <a:t>Vengono regolate cadenza e calendarizzazione delle </a:t>
          </a:r>
          <a:r>
            <a:rPr lang="it-IT" sz="1200" b="1" i="0" kern="1200" dirty="0">
              <a:solidFill>
                <a:srgbClr val="2B2B2B"/>
              </a:solidFill>
              <a:effectLst/>
              <a:latin typeface="inherit"/>
            </a:rPr>
            <a:t>riunioni. </a:t>
          </a:r>
          <a:r>
            <a:rPr lang="it-IT" sz="1200" b="0" i="0" kern="1200" dirty="0">
              <a:solidFill>
                <a:srgbClr val="2B2B2B"/>
              </a:solidFill>
              <a:effectLst/>
              <a:latin typeface="inherit"/>
            </a:rPr>
            <a:t>Il GLO si riunisce entro il 30 giugno per la redazione del PEI provvisorio ed entro il 31 ottobre per la stesura del PEI definitivo (art. 4, c. 1) e almeno una volta tra novembre ed aprile per revisioni e verifiche intermedie (art. 4, c. 2).</a:t>
          </a:r>
          <a:endParaRPr lang="it-IT" sz="1200" kern="1200" dirty="0"/>
        </a:p>
        <a:p>
          <a:pPr marL="176213" lvl="1" indent="0" algn="l" defTabSz="533400">
            <a:lnSpc>
              <a:spcPct val="90000"/>
            </a:lnSpc>
            <a:spcBef>
              <a:spcPct val="0"/>
            </a:spcBef>
            <a:spcAft>
              <a:spcPct val="15000"/>
            </a:spcAft>
            <a:buFont typeface="Arial" panose="020B0604020202020204" pitchFamily="34" charset="0"/>
            <a:buChar char="•"/>
          </a:pPr>
          <a:r>
            <a:rPr lang="it-IT" sz="1200" kern="1200" dirty="0"/>
            <a:t>Si stabilisce che </a:t>
          </a:r>
          <a:r>
            <a:rPr lang="it-IT" sz="1200" b="1" kern="1200" dirty="0"/>
            <a:t>il GLO è validamente costituito </a:t>
          </a:r>
          <a:r>
            <a:rPr lang="it-IT" sz="1200" kern="1200" dirty="0"/>
            <a:t>anche senza l’espressione della rappresentanza da parte di tutti i membri (art. 4, c. 4). Questa sezione viene in soccorso a necessità logistiche che portano il gruppo di lavoro a non potersi riunire sempre al completo.</a:t>
          </a:r>
        </a:p>
        <a:p>
          <a:pPr marL="0" lvl="1" indent="0" algn="just" defTabSz="533400">
            <a:lnSpc>
              <a:spcPct val="90000"/>
            </a:lnSpc>
            <a:spcBef>
              <a:spcPct val="0"/>
            </a:spcBef>
            <a:spcAft>
              <a:spcPct val="15000"/>
            </a:spcAft>
            <a:buNone/>
          </a:pPr>
          <a:endParaRPr lang="it-IT" sz="1200" kern="1200" dirty="0"/>
        </a:p>
      </dsp:txBody>
      <dsp:txXfrm rot="-5400000">
        <a:off x="2160235" y="2511963"/>
        <a:ext cx="3741768" cy="2962451"/>
      </dsp:txXfrm>
    </dsp:sp>
    <dsp:sp modelId="{0FEE142B-166A-48F9-9695-3C58AD3503E4}">
      <dsp:nvSpPr>
        <dsp:cNvPr id="0" name=""/>
        <dsp:cNvSpPr/>
      </dsp:nvSpPr>
      <dsp:spPr>
        <a:xfrm>
          <a:off x="0" y="3044434"/>
          <a:ext cx="2194892" cy="941021"/>
        </a:xfrm>
        <a:prstGeom prst="roundRect">
          <a:avLst/>
        </a:prstGeom>
        <a:solidFill>
          <a:srgbClr val="7030A0">
            <a:alpha val="89804"/>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176213" lvl="0" indent="-176213" algn="just" defTabSz="711200">
            <a:lnSpc>
              <a:spcPct val="90000"/>
            </a:lnSpc>
            <a:spcBef>
              <a:spcPct val="0"/>
            </a:spcBef>
            <a:spcAft>
              <a:spcPct val="35000"/>
            </a:spcAft>
            <a:buNone/>
          </a:pPr>
          <a:r>
            <a:rPr lang="it-IT" sz="1600" b="0" i="0" kern="1200" dirty="0"/>
            <a:t>artt.4 </a:t>
          </a:r>
        </a:p>
        <a:p>
          <a:pPr marL="176213" lvl="0" indent="-176213" algn="just" defTabSz="711200">
            <a:lnSpc>
              <a:spcPct val="90000"/>
            </a:lnSpc>
            <a:spcBef>
              <a:spcPct val="0"/>
            </a:spcBef>
            <a:spcAft>
              <a:spcPct val="35000"/>
            </a:spcAft>
            <a:buNone/>
          </a:pPr>
          <a:r>
            <a:rPr lang="it-IT" sz="1600" b="0" i="0" kern="1200" dirty="0"/>
            <a:t>D.I. n. 182/2020</a:t>
          </a:r>
          <a:endParaRPr lang="it-IT" sz="1600" kern="1200" dirty="0"/>
        </a:p>
      </dsp:txBody>
      <dsp:txXfrm>
        <a:off x="45937" y="3090371"/>
        <a:ext cx="2103018" cy="8491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E5CB9-B75E-48B7-A3E8-0F4BF92C3B8B}">
      <dsp:nvSpPr>
        <dsp:cNvPr id="0" name=""/>
        <dsp:cNvSpPr/>
      </dsp:nvSpPr>
      <dsp:spPr>
        <a:xfrm rot="5400000">
          <a:off x="1411388" y="785279"/>
          <a:ext cx="5469037" cy="3902030"/>
        </a:xfrm>
        <a:prstGeom prst="round2SameRect">
          <a:avLst/>
        </a:prstGeom>
        <a:solidFill>
          <a:schemeClr val="accent1">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just" defTabSz="533400">
            <a:lnSpc>
              <a:spcPct val="90000"/>
            </a:lnSpc>
            <a:spcBef>
              <a:spcPct val="0"/>
            </a:spcBef>
            <a:spcAft>
              <a:spcPct val="15000"/>
            </a:spcAft>
            <a:buNone/>
          </a:pPr>
          <a:r>
            <a:rPr lang="it-IT" sz="1200" b="1" i="0" kern="1200" dirty="0"/>
            <a:t>L’handicap viene accertato </a:t>
          </a:r>
          <a:r>
            <a:rPr lang="it-IT" sz="1200" b="0" i="0" kern="1200" dirty="0"/>
            <a:t>a seguito di un esame medico svolto dinanzi a una commissione presente in ogni Asl. La commissione è composta, oltre che da medici, anche da psicologi e assistenti sociali. Dal 1 gennaio 2010 le commissioni mediche devono essere integrate da un medico dell’INPS.</a:t>
          </a:r>
          <a:endParaRPr lang="it-IT" sz="1200" kern="1200" dirty="0"/>
        </a:p>
        <a:p>
          <a:pPr marL="0" lvl="1" indent="0" algn="l" defTabSz="533400">
            <a:lnSpc>
              <a:spcPct val="90000"/>
            </a:lnSpc>
            <a:spcBef>
              <a:spcPct val="0"/>
            </a:spcBef>
            <a:spcAft>
              <a:spcPct val="15000"/>
            </a:spcAft>
            <a:buNone/>
          </a:pPr>
          <a:r>
            <a:rPr lang="it-IT" sz="1200" b="1" i="0" kern="1200" dirty="0"/>
            <a:t>La commissione medica </a:t>
          </a:r>
          <a:r>
            <a:rPr lang="it-IT" sz="1200" b="0" i="0" kern="1200" dirty="0"/>
            <a:t>che accerta la situazione di handicap è composta da:</a:t>
          </a:r>
        </a:p>
        <a:p>
          <a:pPr marL="114300" lvl="1" indent="0" algn="l" defTabSz="533400">
            <a:lnSpc>
              <a:spcPct val="90000"/>
            </a:lnSpc>
            <a:spcBef>
              <a:spcPct val="0"/>
            </a:spcBef>
            <a:spcAft>
              <a:spcPct val="15000"/>
            </a:spcAft>
            <a:buFont typeface="Arial" panose="020B0604020202020204" pitchFamily="34" charset="0"/>
            <a:buChar char="•"/>
          </a:pPr>
          <a:r>
            <a:rPr lang="it-IT" sz="1200" b="0" i="0" kern="1200" dirty="0"/>
            <a:t>un medico specialista in medicina generale al quale spetta la presidenza;</a:t>
          </a:r>
        </a:p>
        <a:p>
          <a:pPr marL="114300" lvl="1" indent="0" algn="l" defTabSz="533400">
            <a:lnSpc>
              <a:spcPct val="90000"/>
            </a:lnSpc>
            <a:spcBef>
              <a:spcPct val="0"/>
            </a:spcBef>
            <a:spcAft>
              <a:spcPct val="15000"/>
            </a:spcAft>
            <a:buFont typeface="Arial" panose="020B0604020202020204" pitchFamily="34" charset="0"/>
            <a:buChar char="•"/>
          </a:pPr>
          <a:r>
            <a:rPr lang="it-IT" sz="1200" b="0" i="0" kern="1200" dirty="0"/>
            <a:t>due medici che possono essere dipendenti o convenzionati della ASL di cui uno deve essere specialista in medicina del lavoro;</a:t>
          </a:r>
        </a:p>
        <a:p>
          <a:pPr marL="114300" lvl="1" indent="0" algn="l" defTabSz="533400">
            <a:lnSpc>
              <a:spcPct val="90000"/>
            </a:lnSpc>
            <a:spcBef>
              <a:spcPct val="0"/>
            </a:spcBef>
            <a:spcAft>
              <a:spcPct val="15000"/>
            </a:spcAft>
            <a:buFont typeface="Arial" panose="020B0604020202020204" pitchFamily="34" charset="0"/>
            <a:buChar char="•"/>
          </a:pPr>
          <a:r>
            <a:rPr lang="it-IT" sz="1200" b="0" i="0" kern="1200" dirty="0"/>
            <a:t>un medico specialista in neurologia, psichiatria o psicologia nei casi in cui la persona da visitare sia affetta da una menomazione psichica o intellettiva;</a:t>
          </a:r>
        </a:p>
        <a:p>
          <a:pPr marL="114300" lvl="1" indent="0" algn="l" defTabSz="533400">
            <a:lnSpc>
              <a:spcPct val="90000"/>
            </a:lnSpc>
            <a:spcBef>
              <a:spcPct val="0"/>
            </a:spcBef>
            <a:spcAft>
              <a:spcPct val="15000"/>
            </a:spcAft>
            <a:buFont typeface="Arial" panose="020B0604020202020204" pitchFamily="34" charset="0"/>
            <a:buChar char="•"/>
          </a:pPr>
          <a:r>
            <a:rPr lang="it-IT" sz="1200" b="0" i="0" kern="1200" dirty="0"/>
            <a:t>un medico dell’INPS integra la commissione come componente effettivo</a:t>
          </a:r>
        </a:p>
        <a:p>
          <a:pPr marL="114300" lvl="1" indent="0" algn="l" defTabSz="533400">
            <a:lnSpc>
              <a:spcPct val="90000"/>
            </a:lnSpc>
            <a:spcBef>
              <a:spcPct val="0"/>
            </a:spcBef>
            <a:spcAft>
              <a:spcPct val="15000"/>
            </a:spcAft>
            <a:buFont typeface="Arial" panose="020B0604020202020204" pitchFamily="34" charset="0"/>
            <a:buChar char="•"/>
          </a:pPr>
          <a:r>
            <a:rPr lang="it-IT" sz="1200" b="0" i="0" kern="1200" dirty="0"/>
            <a:t>un sanitario che rappresenti l’associazione di categoria alla quale è iscritto il richiedente: ANMIC, UIC, ENS, ANFAS.</a:t>
          </a:r>
        </a:p>
        <a:p>
          <a:pPr marL="0" lvl="1" indent="0" algn="l" defTabSz="533400">
            <a:lnSpc>
              <a:spcPct val="90000"/>
            </a:lnSpc>
            <a:spcBef>
              <a:spcPct val="0"/>
            </a:spcBef>
            <a:spcAft>
              <a:spcPct val="15000"/>
            </a:spcAft>
            <a:buFont typeface="Arial" panose="020B0604020202020204" pitchFamily="34" charset="0"/>
            <a:buNone/>
          </a:pPr>
          <a:r>
            <a:rPr lang="it-IT" sz="1200" b="1" i="0" kern="1200" dirty="0"/>
            <a:t>Nei casi in cui si debba esaminare una domanda di riconoscimento della situazione di handicap grave,</a:t>
          </a:r>
          <a:r>
            <a:rPr lang="it-IT" sz="1200" b="0" i="0" kern="1200" dirty="0"/>
            <a:t> la legge 104 all’art. 1 comma 1 prevede che questa commissione debba essere integrata da due ulteriori figure professionali in servizio presso l’unità sanitaria locale:</a:t>
          </a:r>
        </a:p>
        <a:p>
          <a:pPr marL="114300" lvl="1" indent="0" algn="l" defTabSz="533400">
            <a:lnSpc>
              <a:spcPct val="90000"/>
            </a:lnSpc>
            <a:spcBef>
              <a:spcPct val="0"/>
            </a:spcBef>
            <a:spcAft>
              <a:spcPct val="15000"/>
            </a:spcAft>
            <a:buFont typeface="Arial" panose="020B0604020202020204" pitchFamily="34" charset="0"/>
            <a:buChar char="•"/>
          </a:pPr>
          <a:r>
            <a:rPr lang="it-IT" sz="1200" b="0" i="0" kern="1200" dirty="0"/>
            <a:t>un operatore sociale;</a:t>
          </a:r>
        </a:p>
        <a:p>
          <a:pPr marL="114300" lvl="1" indent="0" algn="l" defTabSz="533400">
            <a:lnSpc>
              <a:spcPct val="90000"/>
            </a:lnSpc>
            <a:spcBef>
              <a:spcPct val="0"/>
            </a:spcBef>
            <a:spcAft>
              <a:spcPct val="15000"/>
            </a:spcAft>
            <a:buFont typeface="Arial" panose="020B0604020202020204" pitchFamily="34" charset="0"/>
            <a:buChar char="•"/>
          </a:pPr>
          <a:r>
            <a:rPr lang="it-IT" sz="1200" b="0" i="0" kern="1200" dirty="0"/>
            <a:t>un esperto nel caso da esaminare.</a:t>
          </a:r>
        </a:p>
      </dsp:txBody>
      <dsp:txXfrm rot="-5400000">
        <a:off x="2194892" y="192257"/>
        <a:ext cx="3711549" cy="5088075"/>
      </dsp:txXfrm>
    </dsp:sp>
    <dsp:sp modelId="{906B207A-B264-4DFA-A3C0-B8C65B2E305B}">
      <dsp:nvSpPr>
        <dsp:cNvPr id="0" name=""/>
        <dsp:cNvSpPr/>
      </dsp:nvSpPr>
      <dsp:spPr>
        <a:xfrm>
          <a:off x="0" y="2232414"/>
          <a:ext cx="2194892" cy="1007829"/>
        </a:xfrm>
        <a:prstGeom prst="roundRect">
          <a:avLst/>
        </a:prstGeom>
        <a:solidFill>
          <a:srgbClr val="0070C0">
            <a:alpha val="90000"/>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it-IT" sz="1600" kern="1200" dirty="0"/>
            <a:t>art.1 comma 1                         L. 104/1992</a:t>
          </a:r>
        </a:p>
      </dsp:txBody>
      <dsp:txXfrm>
        <a:off x="49198" y="2281612"/>
        <a:ext cx="2096496" cy="90943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F5D14-BE7F-4524-B610-81F9E6C00800}">
      <dsp:nvSpPr>
        <dsp:cNvPr id="0" name=""/>
        <dsp:cNvSpPr/>
      </dsp:nvSpPr>
      <dsp:spPr>
        <a:xfrm rot="5400000">
          <a:off x="1323477" y="875225"/>
          <a:ext cx="5648671" cy="3898220"/>
        </a:xfrm>
        <a:prstGeom prst="round2SameRect">
          <a:avLst/>
        </a:prstGeom>
        <a:solidFill>
          <a:srgbClr val="BFABF7">
            <a:alpha val="89804"/>
          </a:srgb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176213" lvl="1" indent="-176213" algn="l" defTabSz="533400">
            <a:lnSpc>
              <a:spcPct val="90000"/>
            </a:lnSpc>
            <a:spcBef>
              <a:spcPct val="0"/>
            </a:spcBef>
            <a:spcAft>
              <a:spcPct val="15000"/>
            </a:spcAft>
            <a:buFont typeface="Arial" panose="020B0604020202020204" pitchFamily="34" charset="0"/>
            <a:buChar char="•"/>
            <a:tabLst>
              <a:tab pos="176213" algn="l"/>
            </a:tabLst>
          </a:pPr>
          <a:r>
            <a:rPr lang="it-IT" sz="1200" kern="1200" dirty="0">
              <a:solidFill>
                <a:srgbClr val="000000">
                  <a:hueOff val="0"/>
                  <a:satOff val="0"/>
                  <a:lumOff val="0"/>
                  <a:alphaOff val="0"/>
                </a:srgbClr>
              </a:solidFill>
              <a:latin typeface="Corbel" panose="020B0503020204020204"/>
              <a:ea typeface="+mn-ea"/>
              <a:cs typeface="+mn-cs"/>
            </a:rPr>
            <a:t>Si chiarisce che </a:t>
          </a:r>
          <a:r>
            <a:rPr lang="it-IT" sz="1200" b="1" kern="1200" dirty="0">
              <a:solidFill>
                <a:srgbClr val="000000">
                  <a:hueOff val="0"/>
                  <a:satOff val="0"/>
                  <a:lumOff val="0"/>
                  <a:alphaOff val="0"/>
                </a:srgbClr>
              </a:solidFill>
              <a:latin typeface="Corbel" panose="020B0503020204020204"/>
              <a:ea typeface="+mn-ea"/>
              <a:cs typeface="+mn-cs"/>
            </a:rPr>
            <a:t>le riunioni </a:t>
          </a:r>
          <a:r>
            <a:rPr lang="it-IT" sz="1200" kern="1200" dirty="0">
              <a:solidFill>
                <a:srgbClr val="000000">
                  <a:hueOff val="0"/>
                  <a:satOff val="0"/>
                  <a:lumOff val="0"/>
                  <a:alphaOff val="0"/>
                </a:srgbClr>
              </a:solidFill>
              <a:latin typeface="Corbel" panose="020B0503020204020204"/>
              <a:ea typeface="+mn-ea"/>
              <a:cs typeface="+mn-cs"/>
            </a:rPr>
            <a:t>devono avvenire, salvo comprovate necessità, in orario scolastico, in orario non coincidente con quello di lezione (c. 5). Questo comma presuppone una coincidenza oraria perfetta tra gli insegnanti membri e potrebbe limitare giocoforza la partecipazione di parte della componente docente.</a:t>
          </a:r>
        </a:p>
        <a:p>
          <a:pPr marL="176213" lvl="1" indent="-176213" algn="l" defTabSz="533400">
            <a:lnSpc>
              <a:spcPct val="90000"/>
            </a:lnSpc>
            <a:spcBef>
              <a:spcPct val="0"/>
            </a:spcBef>
            <a:spcAft>
              <a:spcPct val="15000"/>
            </a:spcAft>
            <a:buFont typeface="Arial" panose="020B0604020202020204" pitchFamily="34" charset="0"/>
            <a:buChar char="•"/>
          </a:pPr>
          <a:r>
            <a:rPr lang="it-IT" sz="1200" kern="1200" dirty="0">
              <a:solidFill>
                <a:srgbClr val="000000">
                  <a:hueOff val="0"/>
                  <a:satOff val="0"/>
                  <a:lumOff val="0"/>
                  <a:alphaOff val="0"/>
                </a:srgbClr>
              </a:solidFill>
              <a:latin typeface="Corbel" panose="020B0503020204020204"/>
              <a:ea typeface="+mn-ea"/>
              <a:cs typeface="+mn-cs"/>
            </a:rPr>
            <a:t>Si ammette lo svolgimento delle riunioni in </a:t>
          </a:r>
          <a:r>
            <a:rPr lang="it-IT" sz="1200" b="1" kern="1200" dirty="0">
              <a:solidFill>
                <a:srgbClr val="000000">
                  <a:hueOff val="0"/>
                  <a:satOff val="0"/>
                  <a:lumOff val="0"/>
                  <a:alphaOff val="0"/>
                </a:srgbClr>
              </a:solidFill>
              <a:latin typeface="Corbel" panose="020B0503020204020204"/>
              <a:ea typeface="+mn-ea"/>
              <a:cs typeface="+mn-cs"/>
            </a:rPr>
            <a:t>modalità a distanza</a:t>
          </a:r>
          <a:r>
            <a:rPr lang="it-IT" sz="1200" kern="1200" dirty="0">
              <a:solidFill>
                <a:srgbClr val="000000">
                  <a:hueOff val="0"/>
                  <a:satOff val="0"/>
                  <a:lumOff val="0"/>
                  <a:alphaOff val="0"/>
                </a:srgbClr>
              </a:solidFill>
              <a:latin typeface="Corbel" panose="020B0503020204020204"/>
              <a:ea typeface="+mn-ea"/>
              <a:cs typeface="+mn-cs"/>
            </a:rPr>
            <a:t>, dando approvazione legale alle modalità di riunione sperimentate de facto ​ ​per necessità dovute all’emergenza sanitaria nel corso dell’a.s. 2019-2020. Giova riscontrare che il legislatore ha saputo canalizzare positivamente l’apporto delle nuove tecnologie, in grado di fornire una modalità agile di riunione che potrebbe risolvere molte problematiche organizzative correlate alla presenza fisica dei componenti del GLO.</a:t>
          </a:r>
        </a:p>
        <a:p>
          <a:pPr marL="176213" lvl="1" indent="-176213" algn="l" defTabSz="533400">
            <a:lnSpc>
              <a:spcPct val="90000"/>
            </a:lnSpc>
            <a:spcBef>
              <a:spcPct val="0"/>
            </a:spcBef>
            <a:spcAft>
              <a:spcPct val="15000"/>
            </a:spcAft>
            <a:buFont typeface="Arial" panose="020B0604020202020204" pitchFamily="34" charset="0"/>
            <a:buChar char="•"/>
          </a:pPr>
          <a:r>
            <a:rPr lang="it-IT" sz="1200" kern="1200" dirty="0"/>
            <a:t>Si specifica che nelle riunioni del GLO, </a:t>
          </a:r>
          <a:r>
            <a:rPr lang="it-IT" sz="1200" b="1" kern="1200" dirty="0"/>
            <a:t>convocate dal Dirigente Scolastico </a:t>
          </a:r>
          <a:r>
            <a:rPr lang="it-IT" sz="1200" kern="1200" dirty="0"/>
            <a:t>con congruo preavviso (art. 4, c. 7) deve essere registrato apposito verbale redatto da un segretario, letto e approvato (art. 4, c. 8). Tutti i membri del GLO possono avere accesso al PEI e ai verbali (art. 4, c. 9), l’operato del GLO acquisisce dunque a pieno titolo valore di atto amministrativo caratterizzato da ufficialità e trasparenza.</a:t>
          </a:r>
        </a:p>
        <a:p>
          <a:pPr marL="0" lvl="1" indent="0" algn="just" defTabSz="533400">
            <a:lnSpc>
              <a:spcPct val="90000"/>
            </a:lnSpc>
            <a:spcBef>
              <a:spcPct val="0"/>
            </a:spcBef>
            <a:spcAft>
              <a:spcPct val="15000"/>
            </a:spcAft>
            <a:buNone/>
          </a:pPr>
          <a:endParaRPr lang="it-IT" sz="1200" kern="1200" dirty="0"/>
        </a:p>
      </dsp:txBody>
      <dsp:txXfrm rot="-5400000">
        <a:off x="2198703" y="190295"/>
        <a:ext cx="3707925" cy="5268081"/>
      </dsp:txXfrm>
    </dsp:sp>
    <dsp:sp modelId="{0FEE142B-166A-48F9-9695-3C58AD3503E4}">
      <dsp:nvSpPr>
        <dsp:cNvPr id="0" name=""/>
        <dsp:cNvSpPr/>
      </dsp:nvSpPr>
      <dsp:spPr>
        <a:xfrm>
          <a:off x="2977" y="466400"/>
          <a:ext cx="2192748" cy="1178292"/>
        </a:xfrm>
        <a:prstGeom prst="roundRect">
          <a:avLst/>
        </a:prstGeom>
        <a:solidFill>
          <a:srgbClr val="7030A0">
            <a:alpha val="89804"/>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176213" lvl="0" indent="-176213" algn="just" defTabSz="711200">
            <a:lnSpc>
              <a:spcPct val="90000"/>
            </a:lnSpc>
            <a:spcBef>
              <a:spcPct val="0"/>
            </a:spcBef>
            <a:spcAft>
              <a:spcPct val="35000"/>
            </a:spcAft>
            <a:buNone/>
          </a:pPr>
          <a:r>
            <a:rPr lang="it-IT" sz="1600" b="0" i="0" kern="1200" dirty="0"/>
            <a:t>artt.4 </a:t>
          </a:r>
        </a:p>
        <a:p>
          <a:pPr marL="176213" lvl="0" indent="-176213" algn="just" defTabSz="711200">
            <a:lnSpc>
              <a:spcPct val="90000"/>
            </a:lnSpc>
            <a:spcBef>
              <a:spcPct val="0"/>
            </a:spcBef>
            <a:spcAft>
              <a:spcPct val="35000"/>
            </a:spcAft>
            <a:buNone/>
          </a:pPr>
          <a:r>
            <a:rPr lang="it-IT" sz="1600" b="0" i="0" kern="1200" dirty="0"/>
            <a:t>D.I. n. 182/2020</a:t>
          </a:r>
          <a:endParaRPr lang="it-IT" sz="1600" kern="1200" dirty="0"/>
        </a:p>
      </dsp:txBody>
      <dsp:txXfrm>
        <a:off x="60496" y="523919"/>
        <a:ext cx="2077710" cy="106325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F5D14-BE7F-4524-B610-81F9E6C00800}">
      <dsp:nvSpPr>
        <dsp:cNvPr id="0" name=""/>
        <dsp:cNvSpPr/>
      </dsp:nvSpPr>
      <dsp:spPr>
        <a:xfrm rot="5400000">
          <a:off x="1323477" y="875225"/>
          <a:ext cx="5648671" cy="3898220"/>
        </a:xfrm>
        <a:prstGeom prst="round2SameRect">
          <a:avLst/>
        </a:prstGeom>
        <a:solidFill>
          <a:srgbClr val="BFABF7">
            <a:alpha val="89804"/>
          </a:srgb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533400">
            <a:lnSpc>
              <a:spcPct val="90000"/>
            </a:lnSpc>
            <a:spcBef>
              <a:spcPct val="0"/>
            </a:spcBef>
            <a:spcAft>
              <a:spcPct val="15000"/>
            </a:spcAft>
            <a:buFont typeface="Arial" panose="020B0604020202020204" pitchFamily="34" charset="0"/>
            <a:buNone/>
            <a:tabLst/>
          </a:pPr>
          <a:r>
            <a:rPr lang="it-IT" sz="1200" b="1" kern="1200" dirty="0">
              <a:solidFill>
                <a:srgbClr val="000000">
                  <a:hueOff val="0"/>
                  <a:satOff val="0"/>
                  <a:lumOff val="0"/>
                  <a:alphaOff val="0"/>
                </a:srgbClr>
              </a:solidFill>
              <a:latin typeface="Corbel" panose="020B0503020204020204"/>
              <a:ea typeface="+mn-ea"/>
              <a:cs typeface="+mn-cs"/>
            </a:rPr>
            <a:t>Raccordo del PEI con Profilo di Funzionamento e Progetto Individuale</a:t>
          </a:r>
        </a:p>
        <a:p>
          <a:pPr marL="176213" lvl="1" indent="-176213" algn="l" defTabSz="533400">
            <a:lnSpc>
              <a:spcPct val="90000"/>
            </a:lnSpc>
            <a:spcBef>
              <a:spcPct val="0"/>
            </a:spcBef>
            <a:spcAft>
              <a:spcPct val="15000"/>
            </a:spcAf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 Gli articoli 5 e 6 specificano le modalità di </a:t>
          </a:r>
          <a:r>
            <a:rPr lang="it-IT" sz="1200" b="1" kern="1200" dirty="0">
              <a:solidFill>
                <a:srgbClr val="000000">
                  <a:hueOff val="0"/>
                  <a:satOff val="0"/>
                  <a:lumOff val="0"/>
                  <a:alphaOff val="0"/>
                </a:srgbClr>
              </a:solidFill>
              <a:latin typeface="Corbel" panose="020B0503020204020204"/>
              <a:ea typeface="+mn-ea"/>
              <a:cs typeface="+mn-cs"/>
            </a:rPr>
            <a:t>raccordo tra il PEI e il Profilo di Funzionamento</a:t>
          </a:r>
          <a:r>
            <a:rPr lang="it-IT" sz="1200" b="0" kern="1200" dirty="0">
              <a:solidFill>
                <a:srgbClr val="000000">
                  <a:hueOff val="0"/>
                  <a:satOff val="0"/>
                  <a:lumOff val="0"/>
                  <a:alphaOff val="0"/>
                </a:srgbClr>
              </a:solidFill>
              <a:latin typeface="Corbel" panose="020B0503020204020204"/>
              <a:ea typeface="+mn-ea"/>
              <a:cs typeface="+mn-cs"/>
            </a:rPr>
            <a:t>, propedeutico e necessario alla sua stesura (vd. D. Lgs 66/2017 come modificato dal D. Lgs 96/2019, art. 5, c. 4, lettera a) ), e il Progetto individuale (vd. L. 328/2000, art. 14), di cui il PEI è parte integrante (vd. D.lgs 66/2017, art. 5, c. 2, lett. b),  come modificato dal D.lgs 96/2019, art. 4, che modifica l’art. 12, c. 5 della L. 104/1992).</a:t>
          </a:r>
        </a:p>
        <a:p>
          <a:pPr marL="176213" lvl="1" indent="-176213" algn="l" defTabSz="533400">
            <a:lnSpc>
              <a:spcPct val="90000"/>
            </a:lnSpc>
            <a:spcBef>
              <a:spcPct val="0"/>
            </a:spcBef>
            <a:spcAft>
              <a:spcPct val="15000"/>
            </a:spcAf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Nel decreto in esame si specifica che il PEI deve contenere apposita sintesi degli elementi significativi desunti dal </a:t>
          </a:r>
          <a:r>
            <a:rPr lang="it-IT" sz="1200" b="1" kern="1200" dirty="0">
              <a:solidFill>
                <a:srgbClr val="000000">
                  <a:hueOff val="0"/>
                  <a:satOff val="0"/>
                  <a:lumOff val="0"/>
                  <a:alphaOff val="0"/>
                </a:srgbClr>
              </a:solidFill>
              <a:latin typeface="Corbel" panose="020B0503020204020204"/>
              <a:ea typeface="+mn-ea"/>
              <a:cs typeface="+mn-cs"/>
            </a:rPr>
            <a:t>Profilo di Funzionamento</a:t>
          </a:r>
          <a:r>
            <a:rPr lang="it-IT" sz="1200" b="0" kern="1200" dirty="0">
              <a:solidFill>
                <a:srgbClr val="000000">
                  <a:hueOff val="0"/>
                  <a:satOff val="0"/>
                  <a:lumOff val="0"/>
                  <a:alphaOff val="0"/>
                </a:srgbClr>
              </a:solidFill>
              <a:latin typeface="Corbel" panose="020B0503020204020204"/>
              <a:ea typeface="+mn-ea"/>
              <a:cs typeface="+mn-cs"/>
            </a:rPr>
            <a:t> (art. 5, commi 1-2) e, in assenza di esso, in via provvisoria dal binomio </a:t>
          </a:r>
          <a:r>
            <a:rPr lang="it-IT" sz="1200" b="1" kern="1200" dirty="0">
              <a:solidFill>
                <a:srgbClr val="000000">
                  <a:hueOff val="0"/>
                  <a:satOff val="0"/>
                  <a:lumOff val="0"/>
                  <a:alphaOff val="0"/>
                </a:srgbClr>
              </a:solidFill>
              <a:latin typeface="Corbel" panose="020B0503020204020204"/>
              <a:ea typeface="+mn-ea"/>
              <a:cs typeface="+mn-cs"/>
            </a:rPr>
            <a:t>Diagnosi Funzionale-Profilo Dinamico Funzionale </a:t>
          </a:r>
          <a:r>
            <a:rPr lang="it-IT" sz="1200" b="0" kern="1200" dirty="0">
              <a:solidFill>
                <a:srgbClr val="000000">
                  <a:hueOff val="0"/>
                  <a:satOff val="0"/>
                  <a:lumOff val="0"/>
                  <a:alphaOff val="0"/>
                </a:srgbClr>
              </a:solidFill>
              <a:latin typeface="Corbel" panose="020B0503020204020204"/>
              <a:ea typeface="+mn-ea"/>
              <a:cs typeface="+mn-cs"/>
            </a:rPr>
            <a:t>(art. 5, c. 3).</a:t>
          </a:r>
        </a:p>
        <a:p>
          <a:pPr marL="176213" lvl="1" indent="-176213" algn="l" defTabSz="533400">
            <a:lnSpc>
              <a:spcPct val="90000"/>
            </a:lnSpc>
            <a:spcBef>
              <a:spcPct val="0"/>
            </a:spcBef>
            <a:spcAft>
              <a:spcPct val="15000"/>
            </a:spcAf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 Quanto al </a:t>
          </a:r>
          <a:r>
            <a:rPr lang="it-IT" sz="1200" b="1" kern="1200" dirty="0">
              <a:solidFill>
                <a:srgbClr val="000000">
                  <a:hueOff val="0"/>
                  <a:satOff val="0"/>
                  <a:lumOff val="0"/>
                  <a:alphaOff val="0"/>
                </a:srgbClr>
              </a:solidFill>
              <a:latin typeface="Corbel" panose="020B0503020204020204"/>
              <a:ea typeface="+mn-ea"/>
              <a:cs typeface="+mn-cs"/>
            </a:rPr>
            <a:t>Progetto Individuale</a:t>
          </a:r>
          <a:r>
            <a:rPr lang="it-IT" sz="1200" b="0" kern="1200" dirty="0">
              <a:solidFill>
                <a:srgbClr val="000000">
                  <a:hueOff val="0"/>
                  <a:satOff val="0"/>
                  <a:lumOff val="0"/>
                  <a:alphaOff val="0"/>
                </a:srgbClr>
              </a:solidFill>
              <a:latin typeface="Corbel" panose="020B0503020204020204"/>
              <a:ea typeface="+mn-ea"/>
              <a:cs typeface="+mn-cs"/>
            </a:rPr>
            <a:t>, a cura dell’Ente Locale, qualora sia stato redatto, (art. 6, c. 2) deve contenere in sintesi gli elementi di coordinamento e interazione.</a:t>
          </a:r>
        </a:p>
        <a:p>
          <a:pPr marL="176213" lvl="1" indent="-176213" algn="l" defTabSz="533400">
            <a:lnSpc>
              <a:spcPct val="90000"/>
            </a:lnSpc>
            <a:spcBef>
              <a:spcPct val="0"/>
            </a:spcBef>
            <a:spcAft>
              <a:spcPct val="15000"/>
            </a:spcAf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La normativa, inoltre, specifica che il </a:t>
          </a:r>
          <a:r>
            <a:rPr lang="it-IT" sz="1200" b="1" kern="1200" dirty="0">
              <a:solidFill>
                <a:srgbClr val="000000">
                  <a:hueOff val="0"/>
                  <a:satOff val="0"/>
                  <a:lumOff val="0"/>
                  <a:alphaOff val="0"/>
                </a:srgbClr>
              </a:solidFill>
              <a:latin typeface="Corbel" panose="020B0503020204020204"/>
              <a:ea typeface="+mn-ea"/>
              <a:cs typeface="+mn-cs"/>
            </a:rPr>
            <a:t>Progetto Individuale</a:t>
          </a:r>
          <a:r>
            <a:rPr lang="it-IT" sz="1200" b="0" kern="1200" dirty="0">
              <a:solidFill>
                <a:srgbClr val="000000">
                  <a:hueOff val="0"/>
                  <a:satOff val="0"/>
                  <a:lumOff val="0"/>
                  <a:alphaOff val="0"/>
                </a:srgbClr>
              </a:solidFill>
              <a:latin typeface="Corbel" panose="020B0503020204020204"/>
              <a:ea typeface="+mn-ea"/>
              <a:cs typeface="+mn-cs"/>
            </a:rPr>
            <a:t> è di opportuna redazione e, in caso non sia stato predisposto, sollecita al raccoglimento di informazioni per la sua stesura (art. 6, c. 3), nell’ottica di un’effettiva e integrata collaborazione con l’Ente Locale corroborata dalla relativa documentazione.</a:t>
          </a:r>
        </a:p>
        <a:p>
          <a:pPr marL="0" lvl="1" indent="0" algn="just" defTabSz="533400">
            <a:lnSpc>
              <a:spcPct val="90000"/>
            </a:lnSpc>
            <a:spcBef>
              <a:spcPct val="0"/>
            </a:spcBef>
            <a:spcAft>
              <a:spcPct val="15000"/>
            </a:spcAft>
            <a:buNone/>
          </a:pPr>
          <a:endParaRPr lang="it-IT" sz="1200" kern="1200" dirty="0"/>
        </a:p>
      </dsp:txBody>
      <dsp:txXfrm rot="-5400000">
        <a:off x="2198703" y="190295"/>
        <a:ext cx="3707925" cy="5268081"/>
      </dsp:txXfrm>
    </dsp:sp>
    <dsp:sp modelId="{0FEE142B-166A-48F9-9695-3C58AD3503E4}">
      <dsp:nvSpPr>
        <dsp:cNvPr id="0" name=""/>
        <dsp:cNvSpPr/>
      </dsp:nvSpPr>
      <dsp:spPr>
        <a:xfrm>
          <a:off x="2977" y="466400"/>
          <a:ext cx="2192748" cy="1178292"/>
        </a:xfrm>
        <a:prstGeom prst="roundRect">
          <a:avLst/>
        </a:prstGeom>
        <a:solidFill>
          <a:srgbClr val="7030A0">
            <a:alpha val="89804"/>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176213" lvl="0" indent="-176213" algn="just" defTabSz="711200">
            <a:lnSpc>
              <a:spcPct val="90000"/>
            </a:lnSpc>
            <a:spcBef>
              <a:spcPct val="0"/>
            </a:spcBef>
            <a:spcAft>
              <a:spcPct val="35000"/>
            </a:spcAft>
            <a:buNone/>
          </a:pPr>
          <a:r>
            <a:rPr lang="it-IT" sz="1600" b="0" i="0" kern="1200" dirty="0"/>
            <a:t>artt.5 e 6 </a:t>
          </a:r>
        </a:p>
        <a:p>
          <a:pPr marL="176213" lvl="0" indent="-176213" algn="just" defTabSz="711200">
            <a:lnSpc>
              <a:spcPct val="90000"/>
            </a:lnSpc>
            <a:spcBef>
              <a:spcPct val="0"/>
            </a:spcBef>
            <a:spcAft>
              <a:spcPct val="35000"/>
            </a:spcAft>
            <a:buNone/>
          </a:pPr>
          <a:r>
            <a:rPr lang="it-IT" sz="1600" b="0" i="0" kern="1200" dirty="0"/>
            <a:t>D.I. n. 182/2020</a:t>
          </a:r>
          <a:endParaRPr lang="it-IT" sz="1600" kern="1200" dirty="0"/>
        </a:p>
      </dsp:txBody>
      <dsp:txXfrm>
        <a:off x="60496" y="523919"/>
        <a:ext cx="2077710" cy="106325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F5D14-BE7F-4524-B610-81F9E6C00800}">
      <dsp:nvSpPr>
        <dsp:cNvPr id="0" name=""/>
        <dsp:cNvSpPr/>
      </dsp:nvSpPr>
      <dsp:spPr>
        <a:xfrm rot="5400000">
          <a:off x="1195489" y="1003213"/>
          <a:ext cx="5904647" cy="3898220"/>
        </a:xfrm>
        <a:prstGeom prst="round2SameRect">
          <a:avLst/>
        </a:prstGeom>
        <a:solidFill>
          <a:srgbClr val="BFABF7">
            <a:alpha val="89804"/>
          </a:srgb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577850">
            <a:lnSpc>
              <a:spcPct val="90000"/>
            </a:lnSpc>
            <a:spcBef>
              <a:spcPct val="0"/>
            </a:spcBef>
            <a:spcAft>
              <a:spcPct val="15000"/>
            </a:spcAft>
            <a:buFont typeface="Arial" panose="020B0604020202020204" pitchFamily="34" charset="0"/>
            <a:buNone/>
            <a:tabLst/>
          </a:pPr>
          <a:r>
            <a:rPr lang="it-IT" sz="1300" b="1" kern="1200" dirty="0">
              <a:solidFill>
                <a:srgbClr val="000000">
                  <a:hueOff val="0"/>
                  <a:satOff val="0"/>
                  <a:lumOff val="0"/>
                  <a:alphaOff val="0"/>
                </a:srgbClr>
              </a:solidFill>
              <a:latin typeface="Corbel" panose="020B0503020204020204"/>
              <a:ea typeface="+mn-ea"/>
              <a:cs typeface="+mn-cs"/>
            </a:rPr>
            <a:t>Indicazioni per la stesura del PEI secondo il nuovo modello</a:t>
          </a:r>
        </a:p>
        <a:p>
          <a:pPr marL="0" lvl="1" indent="0" algn="l" defTabSz="577850">
            <a:lnSpc>
              <a:spcPct val="90000"/>
            </a:lnSpc>
            <a:spcBef>
              <a:spcPct val="0"/>
            </a:spcBef>
            <a:spcAft>
              <a:spcPct val="15000"/>
            </a:spcAft>
            <a:buFont typeface="Arial" panose="020B0604020202020204" pitchFamily="34" charset="0"/>
            <a:buNone/>
            <a:tabLst/>
          </a:pPr>
          <a:r>
            <a:rPr lang="it-IT" sz="1300" b="0" kern="1200" dirty="0">
              <a:solidFill>
                <a:srgbClr val="000000">
                  <a:hueOff val="0"/>
                  <a:satOff val="0"/>
                  <a:lumOff val="0"/>
                  <a:alphaOff val="0"/>
                </a:srgbClr>
              </a:solidFill>
              <a:latin typeface="Corbel" panose="020B0503020204020204"/>
              <a:ea typeface="+mn-ea"/>
              <a:cs typeface="+mn-cs"/>
            </a:rPr>
            <a:t>Questa sezione, in un certo senso, si pone come propedeutica alle Linee Guida per la stesura del PEI secondo il nuovo modello.</a:t>
          </a:r>
        </a:p>
        <a:p>
          <a:pPr marL="176213" lvl="1" indent="-176213" algn="l" defTabSz="577850">
            <a:lnSpc>
              <a:spcPct val="90000"/>
            </a:lnSpc>
            <a:spcBef>
              <a:spcPct val="0"/>
            </a:spcBef>
            <a:spcAft>
              <a:spcPct val="15000"/>
            </a:spcAft>
            <a:buFont typeface="Arial" panose="020B0604020202020204" pitchFamily="34" charset="0"/>
            <a:buChar char="•"/>
            <a:tabLst/>
          </a:pPr>
          <a:r>
            <a:rPr lang="it-IT" sz="1300" b="1" kern="1200" dirty="0">
              <a:solidFill>
                <a:srgbClr val="000000">
                  <a:hueOff val="0"/>
                  <a:satOff val="0"/>
                  <a:lumOff val="0"/>
                  <a:alphaOff val="0"/>
                </a:srgbClr>
              </a:solidFill>
              <a:latin typeface="Corbel" panose="020B0503020204020204"/>
              <a:ea typeface="+mn-ea"/>
              <a:cs typeface="+mn-cs"/>
            </a:rPr>
            <a:t>L’art. 7 </a:t>
          </a:r>
          <a:r>
            <a:rPr lang="it-IT" sz="1300" b="0" kern="1200" dirty="0">
              <a:solidFill>
                <a:srgbClr val="000000">
                  <a:hueOff val="0"/>
                  <a:satOff val="0"/>
                  <a:lumOff val="0"/>
                  <a:alphaOff val="0"/>
                </a:srgbClr>
              </a:solidFill>
              <a:latin typeface="Corbel" panose="020B0503020204020204"/>
              <a:ea typeface="+mn-ea"/>
              <a:cs typeface="+mn-cs"/>
            </a:rPr>
            <a:t>introduce un’interessante novità: si specifica che la sezione del quadro informativo è a cura della </a:t>
          </a:r>
          <a:r>
            <a:rPr lang="it-IT" sz="1300" b="1" kern="1200" dirty="0">
              <a:solidFill>
                <a:srgbClr val="000000">
                  <a:hueOff val="0"/>
                  <a:satOff val="0"/>
                  <a:lumOff val="0"/>
                  <a:alphaOff val="0"/>
                </a:srgbClr>
              </a:solidFill>
              <a:latin typeface="Corbel" panose="020B0503020204020204"/>
              <a:ea typeface="+mn-ea"/>
              <a:cs typeface="+mn-cs"/>
            </a:rPr>
            <a:t>famiglia</a:t>
          </a:r>
          <a:r>
            <a:rPr lang="it-IT" sz="1300" b="0" kern="1200" dirty="0">
              <a:solidFill>
                <a:srgbClr val="000000">
                  <a:hueOff val="0"/>
                  <a:satOff val="0"/>
                  <a:lumOff val="0"/>
                  <a:alphaOff val="0"/>
                </a:srgbClr>
              </a:solidFill>
              <a:latin typeface="Corbel" panose="020B0503020204020204"/>
              <a:ea typeface="+mn-ea"/>
              <a:cs typeface="+mn-cs"/>
            </a:rPr>
            <a:t> degli esercenti la responsabilità genitoriale, nell’ottica del “necessario supporto” di cui all’art. 3, c.2, mentre una sezione (Quadro informativo) dedicata alla presentazione di sé, a cura dell’alunno e in seguito a interviste o colloqui, in virtù del principio di autodeterminazione, è prevista per la sola scuola secondaria di secondo grado (art. 7, c. 2).</a:t>
          </a:r>
        </a:p>
        <a:p>
          <a:pPr marL="176213" lvl="1" indent="-176213" algn="l" defTabSz="577850">
            <a:lnSpc>
              <a:spcPct val="90000"/>
            </a:lnSpc>
            <a:spcBef>
              <a:spcPct val="0"/>
            </a:spcBef>
            <a:spcAft>
              <a:spcPct val="15000"/>
            </a:spcAft>
            <a:buFont typeface="Arial" panose="020B0604020202020204" pitchFamily="34" charset="0"/>
            <a:buChar char="•"/>
            <a:tabLst/>
          </a:pPr>
          <a:r>
            <a:rPr lang="it-IT" sz="1300" b="1" kern="1200" dirty="0">
              <a:solidFill>
                <a:srgbClr val="000000">
                  <a:hueOff val="0"/>
                  <a:satOff val="0"/>
                  <a:lumOff val="0"/>
                  <a:alphaOff val="0"/>
                </a:srgbClr>
              </a:solidFill>
              <a:latin typeface="Corbel" panose="020B0503020204020204"/>
              <a:ea typeface="+mn-ea"/>
              <a:cs typeface="+mn-cs"/>
            </a:rPr>
            <a:t>L’art. 8 </a:t>
          </a:r>
          <a:r>
            <a:rPr lang="it-IT" sz="1300" b="0" kern="1200" dirty="0">
              <a:solidFill>
                <a:srgbClr val="000000">
                  <a:hueOff val="0"/>
                  <a:satOff val="0"/>
                  <a:lumOff val="0"/>
                  <a:alphaOff val="0"/>
                </a:srgbClr>
              </a:solidFill>
              <a:latin typeface="Corbel" panose="020B0503020204020204"/>
              <a:ea typeface="+mn-ea"/>
              <a:cs typeface="+mn-cs"/>
            </a:rPr>
            <a:t>definisce l’osservazione sistematica come procedura propedeutica alla stesura della progettazione educativa grazie all’individuazione dei </a:t>
          </a:r>
          <a:r>
            <a:rPr lang="it-IT" sz="1300" b="1" kern="1200" dirty="0">
              <a:solidFill>
                <a:srgbClr val="000000">
                  <a:hueOff val="0"/>
                  <a:satOff val="0"/>
                  <a:lumOff val="0"/>
                  <a:alphaOff val="0"/>
                </a:srgbClr>
              </a:solidFill>
              <a:latin typeface="Corbel" panose="020B0503020204020204"/>
              <a:ea typeface="+mn-ea"/>
              <a:cs typeface="+mn-cs"/>
            </a:rPr>
            <a:t>punti di forza </a:t>
          </a:r>
          <a:r>
            <a:rPr lang="it-IT" sz="1300" b="0" kern="1200" dirty="0">
              <a:solidFill>
                <a:srgbClr val="000000">
                  <a:hueOff val="0"/>
                  <a:satOff val="0"/>
                  <a:lumOff val="0"/>
                  <a:alphaOff val="0"/>
                </a:srgbClr>
              </a:solidFill>
              <a:latin typeface="Corbel" panose="020B0503020204020204"/>
              <a:ea typeface="+mn-ea"/>
              <a:cs typeface="+mn-cs"/>
            </a:rPr>
            <a:t>su cui costruire interventi efficaci (art. 8, c. 1). </a:t>
          </a:r>
        </a:p>
        <a:p>
          <a:pPr marL="176213" lvl="1" indent="-176213" algn="l" defTabSz="577850">
            <a:lnSpc>
              <a:spcPct val="90000"/>
            </a:lnSpc>
            <a:spcBef>
              <a:spcPct val="0"/>
            </a:spcBef>
            <a:spcAft>
              <a:spcPct val="15000"/>
            </a:spcAft>
            <a:buFont typeface="Arial" panose="020B0604020202020204" pitchFamily="34" charset="0"/>
            <a:buChar char="•"/>
            <a:tabLst/>
          </a:pPr>
          <a:r>
            <a:rPr lang="it-IT" sz="1300" b="0" kern="1200" dirty="0">
              <a:solidFill>
                <a:srgbClr val="000000">
                  <a:hueOff val="0"/>
                  <a:satOff val="0"/>
                  <a:lumOff val="0"/>
                  <a:alphaOff val="0"/>
                </a:srgbClr>
              </a:solidFill>
              <a:latin typeface="Corbel" panose="020B0503020204020204"/>
              <a:ea typeface="+mn-ea"/>
              <a:cs typeface="+mn-cs"/>
            </a:rPr>
            <a:t>Il testo normativo sottolinea che </a:t>
          </a:r>
          <a:r>
            <a:rPr lang="it-IT" sz="1300" b="1" kern="1200" dirty="0">
              <a:solidFill>
                <a:srgbClr val="000000">
                  <a:hueOff val="0"/>
                  <a:satOff val="0"/>
                  <a:lumOff val="0"/>
                  <a:alphaOff val="0"/>
                </a:srgbClr>
              </a:solidFill>
              <a:latin typeface="Corbel" panose="020B0503020204020204"/>
              <a:ea typeface="+mn-ea"/>
              <a:cs typeface="+mn-cs"/>
            </a:rPr>
            <a:t>l’osservazione è compito di tutti i docenti della sezione e della classe</a:t>
          </a:r>
          <a:r>
            <a:rPr lang="it-IT" sz="1300" b="0" kern="1200" dirty="0">
              <a:solidFill>
                <a:srgbClr val="000000">
                  <a:hueOff val="0"/>
                  <a:satOff val="0"/>
                  <a:lumOff val="0"/>
                  <a:alphaOff val="0"/>
                </a:srgbClr>
              </a:solidFill>
              <a:latin typeface="Corbel" panose="020B0503020204020204"/>
              <a:ea typeface="+mn-ea"/>
              <a:cs typeface="+mn-cs"/>
            </a:rPr>
            <a:t> (art. 8, c. 2), mettendo in luce la cooperazione e la corresponsabilità del corpo docente nell’individuazione di elementi di rilievo per il progetto educativo.</a:t>
          </a:r>
        </a:p>
        <a:p>
          <a:pPr marL="176213" lvl="1" indent="0" algn="just" defTabSz="533400">
            <a:lnSpc>
              <a:spcPct val="90000"/>
            </a:lnSpc>
            <a:spcBef>
              <a:spcPct val="0"/>
            </a:spcBef>
            <a:spcAft>
              <a:spcPct val="15000"/>
            </a:spcAft>
            <a:buFont typeface="Arial" panose="020B0604020202020204" pitchFamily="34" charset="0"/>
            <a:buNone/>
            <a:tabLst/>
          </a:pPr>
          <a:endParaRPr lang="it-IT" sz="1200" b="0" kern="1200" dirty="0">
            <a:solidFill>
              <a:srgbClr val="000000">
                <a:hueOff val="0"/>
                <a:satOff val="0"/>
                <a:lumOff val="0"/>
                <a:alphaOff val="0"/>
              </a:srgbClr>
            </a:solidFill>
            <a:latin typeface="Corbel" panose="020B0503020204020204"/>
            <a:ea typeface="+mn-ea"/>
            <a:cs typeface="+mn-cs"/>
          </a:endParaRPr>
        </a:p>
      </dsp:txBody>
      <dsp:txXfrm rot="-5400000">
        <a:off x="2198703" y="190295"/>
        <a:ext cx="3707925" cy="5524057"/>
      </dsp:txXfrm>
    </dsp:sp>
    <dsp:sp modelId="{0FEE142B-166A-48F9-9695-3C58AD3503E4}">
      <dsp:nvSpPr>
        <dsp:cNvPr id="0" name=""/>
        <dsp:cNvSpPr/>
      </dsp:nvSpPr>
      <dsp:spPr>
        <a:xfrm>
          <a:off x="2977" y="487535"/>
          <a:ext cx="2192748" cy="1231688"/>
        </a:xfrm>
        <a:prstGeom prst="roundRect">
          <a:avLst/>
        </a:prstGeom>
        <a:solidFill>
          <a:srgbClr val="7030A0">
            <a:alpha val="89804"/>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176213" lvl="0" indent="-176213" algn="just" defTabSz="711200">
            <a:lnSpc>
              <a:spcPct val="90000"/>
            </a:lnSpc>
            <a:spcBef>
              <a:spcPct val="0"/>
            </a:spcBef>
            <a:spcAft>
              <a:spcPct val="35000"/>
            </a:spcAft>
            <a:buNone/>
          </a:pPr>
          <a:r>
            <a:rPr lang="it-IT" sz="1600" b="0" i="0" kern="1200" dirty="0"/>
            <a:t>artt.7 e 18 </a:t>
          </a:r>
        </a:p>
        <a:p>
          <a:pPr marL="176213" lvl="0" indent="-176213" algn="just" defTabSz="711200">
            <a:lnSpc>
              <a:spcPct val="90000"/>
            </a:lnSpc>
            <a:spcBef>
              <a:spcPct val="0"/>
            </a:spcBef>
            <a:spcAft>
              <a:spcPct val="35000"/>
            </a:spcAft>
            <a:buNone/>
          </a:pPr>
          <a:r>
            <a:rPr lang="it-IT" sz="1600" b="0" i="0" kern="1200" dirty="0"/>
            <a:t>D.I. n. 182/2020</a:t>
          </a:r>
          <a:endParaRPr lang="it-IT" sz="1600" kern="1200" dirty="0"/>
        </a:p>
      </dsp:txBody>
      <dsp:txXfrm>
        <a:off x="63103" y="547661"/>
        <a:ext cx="2072496" cy="111143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D8F44-15C6-46F1-866D-7B4978C8A17E}">
      <dsp:nvSpPr>
        <dsp:cNvPr id="0" name=""/>
        <dsp:cNvSpPr/>
      </dsp:nvSpPr>
      <dsp:spPr>
        <a:xfrm rot="5400000">
          <a:off x="1324325" y="870566"/>
          <a:ext cx="5643163" cy="3902030"/>
        </a:xfrm>
        <a:prstGeom prst="round2SameRect">
          <a:avLst/>
        </a:prstGeom>
        <a:solidFill>
          <a:srgbClr val="BFABF7">
            <a:alpha val="90000"/>
          </a:srgb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just" defTabSz="622300">
            <a:lnSpc>
              <a:spcPct val="90000"/>
            </a:lnSpc>
            <a:spcBef>
              <a:spcPct val="0"/>
            </a:spcBef>
            <a:spcAft>
              <a:spcPct val="15000"/>
            </a:spcAft>
            <a:buFont typeface="Arial" panose="020B0604020202020204" pitchFamily="34" charset="0"/>
            <a:buNone/>
            <a:tabLst/>
          </a:pPr>
          <a:r>
            <a:rPr lang="it-IT" sz="1400" b="0" kern="1200" dirty="0">
              <a:solidFill>
                <a:srgbClr val="000000">
                  <a:hueOff val="0"/>
                  <a:satOff val="0"/>
                  <a:lumOff val="0"/>
                  <a:alphaOff val="0"/>
                </a:srgbClr>
              </a:solidFill>
              <a:latin typeface="Corbel" panose="020B0503020204020204"/>
              <a:ea typeface="+mn-ea"/>
              <a:cs typeface="+mn-cs"/>
            </a:rPr>
            <a:t>A valle dell’osservazione, </a:t>
          </a:r>
          <a:r>
            <a:rPr lang="it-IT" sz="1400" b="1" kern="1200" dirty="0">
              <a:solidFill>
                <a:srgbClr val="000000">
                  <a:hueOff val="0"/>
                  <a:satOff val="0"/>
                  <a:lumOff val="0"/>
                  <a:alphaOff val="0"/>
                </a:srgbClr>
              </a:solidFill>
              <a:latin typeface="Corbel" panose="020B0503020204020204"/>
              <a:ea typeface="+mn-ea"/>
              <a:cs typeface="+mn-cs"/>
            </a:rPr>
            <a:t>la progettazione si articola in quattro dimensioni</a:t>
          </a:r>
          <a:r>
            <a:rPr lang="it-IT" sz="1400" b="0" kern="1200" dirty="0">
              <a:solidFill>
                <a:srgbClr val="000000">
                  <a:hueOff val="0"/>
                  <a:satOff val="0"/>
                  <a:lumOff val="0"/>
                  <a:alphaOff val="0"/>
                </a:srgbClr>
              </a:solidFill>
              <a:latin typeface="Corbel" panose="020B0503020204020204"/>
              <a:ea typeface="+mn-ea"/>
              <a:cs typeface="+mn-cs"/>
            </a:rPr>
            <a:t>:</a:t>
          </a:r>
        </a:p>
        <a:p>
          <a:pPr marL="363538" lvl="1" indent="-187325" algn="l" defTabSz="622300">
            <a:lnSpc>
              <a:spcPct val="90000"/>
            </a:lnSpc>
            <a:spcBef>
              <a:spcPct val="0"/>
            </a:spcBef>
            <a:spcAft>
              <a:spcPct val="15000"/>
            </a:spcAft>
            <a:buFont typeface="+mj-lt"/>
            <a:buAutoNum type="arabicParenR"/>
            <a:tabLst/>
          </a:pPr>
          <a:r>
            <a:rPr lang="it-IT" sz="1400" b="0" kern="1200" dirty="0">
              <a:solidFill>
                <a:srgbClr val="000000">
                  <a:hueOff val="0"/>
                  <a:satOff val="0"/>
                  <a:lumOff val="0"/>
                  <a:alphaOff val="0"/>
                </a:srgbClr>
              </a:solidFill>
              <a:latin typeface="Corbel" panose="020B0503020204020204"/>
              <a:ea typeface="+mn-ea"/>
              <a:cs typeface="+mn-cs"/>
            </a:rPr>
            <a:t>Relazione, interazione e socializzazione</a:t>
          </a:r>
        </a:p>
        <a:p>
          <a:pPr marL="363538" lvl="1" indent="-187325" algn="l" defTabSz="622300">
            <a:lnSpc>
              <a:spcPct val="90000"/>
            </a:lnSpc>
            <a:spcBef>
              <a:spcPct val="0"/>
            </a:spcBef>
            <a:spcAft>
              <a:spcPct val="15000"/>
            </a:spcAft>
            <a:buFont typeface="+mj-lt"/>
            <a:buAutoNum type="arabicParenR"/>
            <a:tabLst/>
          </a:pPr>
          <a:r>
            <a:rPr lang="it-IT" sz="1400" b="0" kern="1200" dirty="0">
              <a:solidFill>
                <a:srgbClr val="000000">
                  <a:hueOff val="0"/>
                  <a:satOff val="0"/>
                  <a:lumOff val="0"/>
                  <a:alphaOff val="0"/>
                </a:srgbClr>
              </a:solidFill>
              <a:latin typeface="Corbel" panose="020B0503020204020204"/>
              <a:ea typeface="+mn-ea"/>
              <a:cs typeface="+mn-cs"/>
            </a:rPr>
            <a:t>Comunicazione e linguaggio</a:t>
          </a:r>
        </a:p>
        <a:p>
          <a:pPr marL="363538" lvl="1" indent="-187325" algn="l" defTabSz="622300">
            <a:lnSpc>
              <a:spcPct val="90000"/>
            </a:lnSpc>
            <a:spcBef>
              <a:spcPct val="0"/>
            </a:spcBef>
            <a:spcAft>
              <a:spcPct val="15000"/>
            </a:spcAft>
            <a:buFont typeface="+mj-lt"/>
            <a:buAutoNum type="arabicParenR"/>
            <a:tabLst/>
          </a:pPr>
          <a:r>
            <a:rPr lang="it-IT" sz="1400" b="0" kern="1200" dirty="0">
              <a:solidFill>
                <a:srgbClr val="000000">
                  <a:hueOff val="0"/>
                  <a:satOff val="0"/>
                  <a:lumOff val="0"/>
                  <a:alphaOff val="0"/>
                </a:srgbClr>
              </a:solidFill>
              <a:latin typeface="Corbel" panose="020B0503020204020204"/>
              <a:ea typeface="+mn-ea"/>
              <a:cs typeface="+mn-cs"/>
            </a:rPr>
            <a:t>Autonomia e orientamento, che riunisce le aree dell’autonomia personale e sociale</a:t>
          </a:r>
        </a:p>
        <a:p>
          <a:pPr marL="363538" lvl="1" indent="-187325" algn="l" defTabSz="622300">
            <a:lnSpc>
              <a:spcPct val="90000"/>
            </a:lnSpc>
            <a:spcBef>
              <a:spcPct val="0"/>
            </a:spcBef>
            <a:spcAft>
              <a:spcPct val="15000"/>
            </a:spcAft>
            <a:buFont typeface="+mj-lt"/>
            <a:buAutoNum type="arabicParenR"/>
            <a:tabLst/>
          </a:pPr>
          <a:r>
            <a:rPr lang="it-IT" sz="1400" b="0" kern="1200" dirty="0">
              <a:solidFill>
                <a:srgbClr val="000000">
                  <a:hueOff val="0"/>
                  <a:satOff val="0"/>
                  <a:lumOff val="0"/>
                  <a:alphaOff val="0"/>
                </a:srgbClr>
              </a:solidFill>
              <a:latin typeface="Corbel" panose="020B0503020204020204"/>
              <a:ea typeface="+mn-ea"/>
              <a:cs typeface="+mn-cs"/>
            </a:rPr>
            <a:t>Cognitiva, neuropsicologica e dell’apprendimento</a:t>
          </a:r>
        </a:p>
        <a:p>
          <a:pPr marL="0" lvl="1" indent="0" algn="just" defTabSz="622300">
            <a:lnSpc>
              <a:spcPct val="90000"/>
            </a:lnSpc>
            <a:spcBef>
              <a:spcPct val="0"/>
            </a:spcBef>
            <a:spcAft>
              <a:spcPct val="15000"/>
            </a:spcAft>
            <a:buFont typeface="+mj-lt"/>
            <a:buNone/>
            <a:tabLst/>
          </a:pPr>
          <a:endParaRPr lang="it-IT" sz="1400" b="0" kern="1200" dirty="0">
            <a:solidFill>
              <a:srgbClr val="000000">
                <a:hueOff val="0"/>
                <a:satOff val="0"/>
                <a:lumOff val="0"/>
                <a:alphaOff val="0"/>
              </a:srgbClr>
            </a:solidFill>
            <a:latin typeface="Corbel" panose="020B0503020204020204"/>
            <a:ea typeface="+mn-ea"/>
            <a:cs typeface="+mn-cs"/>
          </a:endParaRPr>
        </a:p>
        <a:p>
          <a:pPr marL="0" lvl="1" indent="0" algn="l" defTabSz="622300">
            <a:lnSpc>
              <a:spcPct val="90000"/>
            </a:lnSpc>
            <a:spcBef>
              <a:spcPct val="0"/>
            </a:spcBef>
            <a:spcAft>
              <a:spcPct val="15000"/>
            </a:spcAft>
            <a:buFont typeface="+mj-lt"/>
            <a:buNone/>
            <a:tabLst/>
          </a:pPr>
          <a:r>
            <a:rPr lang="it-IT" sz="1400" b="0" kern="1200" dirty="0">
              <a:solidFill>
                <a:srgbClr val="000000">
                  <a:hueOff val="0"/>
                  <a:satOff val="0"/>
                  <a:lumOff val="0"/>
                  <a:alphaOff val="0"/>
                </a:srgbClr>
              </a:solidFill>
              <a:latin typeface="Corbel" panose="020B0503020204020204"/>
              <a:ea typeface="+mn-ea"/>
              <a:cs typeface="+mn-cs"/>
            </a:rPr>
            <a:t>Queste quattro aree compendiano gran parte della normativa precedente: si trovano, infatti, riferimenti alle dimensioni obiettivo dell’inclusione scolastica contenute nella L. 104/1992, art. 12, c. 3 (apprendimenti, relazione, comunicazione e socializzazione) e viene ripresa la terminologia dei nove parametri di potenzialità esprimibili oggetto di analisi nel Profilo Dinamico Funzionale ai sensi dell’ormai non più in vigore D.P.R. 24/02/1994, art. 4, lett. b) (cognitivo, affettivo relazionale, comunicazionale, linguistico, sensoriale, motorio prassico, neuropsicologico, autonomia e apprendimento).</a:t>
          </a:r>
        </a:p>
      </dsp:txBody>
      <dsp:txXfrm rot="-5400000">
        <a:off x="2194892" y="190481"/>
        <a:ext cx="3711549" cy="5262201"/>
      </dsp:txXfrm>
    </dsp:sp>
    <dsp:sp modelId="{0FEE142B-166A-48F9-9695-3C58AD3503E4}">
      <dsp:nvSpPr>
        <dsp:cNvPr id="0" name=""/>
        <dsp:cNvSpPr/>
      </dsp:nvSpPr>
      <dsp:spPr>
        <a:xfrm>
          <a:off x="0" y="466400"/>
          <a:ext cx="2194892" cy="1178292"/>
        </a:xfrm>
        <a:prstGeom prst="roundRect">
          <a:avLst/>
        </a:prstGeom>
        <a:solidFill>
          <a:srgbClr val="7030A0">
            <a:alpha val="89804"/>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176213" lvl="0" indent="-176213" algn="just" defTabSz="711200">
            <a:lnSpc>
              <a:spcPct val="90000"/>
            </a:lnSpc>
            <a:spcBef>
              <a:spcPct val="0"/>
            </a:spcBef>
            <a:spcAft>
              <a:spcPct val="35000"/>
            </a:spcAft>
            <a:buNone/>
          </a:pPr>
          <a:r>
            <a:rPr lang="it-IT" sz="1600" b="0" i="0" kern="1200" dirty="0"/>
            <a:t>artt.7 e 18 </a:t>
          </a:r>
        </a:p>
        <a:p>
          <a:pPr marL="176213" lvl="0" indent="-176213" algn="just" defTabSz="711200">
            <a:lnSpc>
              <a:spcPct val="90000"/>
            </a:lnSpc>
            <a:spcBef>
              <a:spcPct val="0"/>
            </a:spcBef>
            <a:spcAft>
              <a:spcPct val="35000"/>
            </a:spcAft>
            <a:buNone/>
          </a:pPr>
          <a:r>
            <a:rPr lang="it-IT" sz="1600" b="0" i="0" kern="1200" dirty="0"/>
            <a:t>D.I. n. 182/2020</a:t>
          </a:r>
          <a:endParaRPr lang="it-IT" sz="1600" kern="1200" dirty="0"/>
        </a:p>
      </dsp:txBody>
      <dsp:txXfrm>
        <a:off x="57519" y="523919"/>
        <a:ext cx="2079854" cy="106325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D8F44-15C6-46F1-866D-7B4978C8A17E}">
      <dsp:nvSpPr>
        <dsp:cNvPr id="0" name=""/>
        <dsp:cNvSpPr/>
      </dsp:nvSpPr>
      <dsp:spPr>
        <a:xfrm rot="5400000">
          <a:off x="1323477" y="875225"/>
          <a:ext cx="5648671" cy="3898220"/>
        </a:xfrm>
        <a:prstGeom prst="round2SameRect">
          <a:avLst/>
        </a:prstGeom>
        <a:solidFill>
          <a:srgbClr val="BFABF7">
            <a:alpha val="90000"/>
          </a:srgb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just" defTabSz="533400">
            <a:lnSpc>
              <a:spcPct val="90000"/>
            </a:lnSpc>
            <a:spcBef>
              <a:spcPct val="0"/>
            </a:spcBef>
            <a:spcAft>
              <a:spcPct val="15000"/>
            </a:spcAft>
            <a:buFont typeface="Arial" panose="020B0604020202020204" pitchFamily="34" charset="0"/>
            <a:buNone/>
            <a:tabLst/>
          </a:pPr>
          <a:endParaRPr lang="it-IT" sz="1200" b="0" kern="1200" dirty="0">
            <a:solidFill>
              <a:srgbClr val="000000">
                <a:hueOff val="0"/>
                <a:satOff val="0"/>
                <a:lumOff val="0"/>
                <a:alphaOff val="0"/>
              </a:srgbClr>
            </a:solidFill>
            <a:latin typeface="Corbel" panose="020B0503020204020204"/>
            <a:ea typeface="+mn-ea"/>
            <a:cs typeface="+mn-cs"/>
          </a:endParaRPr>
        </a:p>
        <a:p>
          <a:pPr marL="176213" lvl="1" indent="-176213" algn="just" defTabSz="533400">
            <a:lnSpc>
              <a:spcPct val="90000"/>
            </a:lnSpc>
            <a:spcBef>
              <a:spcPct val="0"/>
            </a:spcBef>
            <a:spcAft>
              <a:spcPct val="15000"/>
            </a:spcAf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A partire </a:t>
          </a:r>
          <a:r>
            <a:rPr lang="it-IT" sz="1200" b="1" kern="1200" dirty="0">
              <a:solidFill>
                <a:srgbClr val="000000">
                  <a:hueOff val="0"/>
                  <a:satOff val="0"/>
                  <a:lumOff val="0"/>
                  <a:alphaOff val="0"/>
                </a:srgbClr>
              </a:solidFill>
              <a:latin typeface="Corbel" panose="020B0503020204020204"/>
              <a:ea typeface="+mn-ea"/>
              <a:cs typeface="+mn-cs"/>
            </a:rPr>
            <a:t>dall’art. 9 </a:t>
          </a:r>
          <a:r>
            <a:rPr lang="it-IT" sz="1200" b="0" kern="1200" dirty="0">
              <a:solidFill>
                <a:srgbClr val="000000">
                  <a:hueOff val="0"/>
                  <a:satOff val="0"/>
                  <a:lumOff val="0"/>
                  <a:alphaOff val="0"/>
                </a:srgbClr>
              </a:solidFill>
              <a:latin typeface="Corbel" panose="020B0503020204020204"/>
              <a:ea typeface="+mn-ea"/>
              <a:cs typeface="+mn-cs"/>
            </a:rPr>
            <a:t>viene introdotta una sezione con più specifico riferimento al </a:t>
          </a:r>
          <a:r>
            <a:rPr lang="it-IT" sz="1200" b="1" kern="1200" dirty="0">
              <a:solidFill>
                <a:srgbClr val="000000">
                  <a:hueOff val="0"/>
                  <a:satOff val="0"/>
                  <a:lumOff val="0"/>
                  <a:alphaOff val="0"/>
                </a:srgbClr>
              </a:solidFill>
              <a:latin typeface="Corbel" panose="020B0503020204020204"/>
              <a:ea typeface="+mn-ea"/>
              <a:cs typeface="+mn-cs"/>
            </a:rPr>
            <a:t>modello bio-psico-sociale</a:t>
          </a:r>
          <a:r>
            <a:rPr lang="it-IT" sz="1200" b="0" kern="1200" dirty="0">
              <a:solidFill>
                <a:srgbClr val="000000">
                  <a:hueOff val="0"/>
                  <a:satOff val="0"/>
                  <a:lumOff val="0"/>
                  <a:alphaOff val="0"/>
                </a:srgbClr>
              </a:solidFill>
              <a:latin typeface="Corbel" panose="020B0503020204020204"/>
              <a:ea typeface="+mn-ea"/>
              <a:cs typeface="+mn-cs"/>
            </a:rPr>
            <a:t> (già anticipato all’art. 2, c 1, lett. b) del decreto in esame), mutuato dalla Classificazione Internazionale del Funzionamento, della Disabilità e della Salute (ICF). Questo nuovo paradigma considera la disabilità come il risultato dell’interazione tra il funzionamento del soggetto e barriere presenti nell’ambiente, cioè fattori contestuali (attitudinali e ambientali) che ostacolano l’attività e la partecipazione alla vita sociale sulla base di una parità con gli altri, come messo in luce dalla Convenzione ONU sui Diritti delle Persone con Disabilità (Preambolo, lett. e) ), entrata a pieno titolo nella normativa italiana con la L. 18/2009.</a:t>
          </a:r>
        </a:p>
        <a:p>
          <a:pPr marL="176213" lvl="1" indent="-176213" algn="just" defTabSz="533400">
            <a:lnSpc>
              <a:spcPct val="90000"/>
            </a:lnSpc>
            <a:spcBef>
              <a:spcPct val="0"/>
            </a:spcBef>
            <a:spcAft>
              <a:spcPct val="15000"/>
            </a:spcAf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La progettazione didattica ha come obiettivo fondamentale la </a:t>
          </a:r>
          <a:r>
            <a:rPr lang="it-IT" sz="1200" b="1" kern="1200" dirty="0">
              <a:solidFill>
                <a:srgbClr val="000000">
                  <a:hueOff val="0"/>
                  <a:satOff val="0"/>
                  <a:lumOff val="0"/>
                  <a:alphaOff val="0"/>
                </a:srgbClr>
              </a:solidFill>
              <a:latin typeface="Corbel" panose="020B0503020204020204"/>
              <a:ea typeface="+mn-ea"/>
              <a:cs typeface="+mn-cs"/>
            </a:rPr>
            <a:t>modifica del contesto </a:t>
          </a:r>
          <a:r>
            <a:rPr lang="it-IT" sz="1200" b="0" kern="1200" dirty="0">
              <a:solidFill>
                <a:srgbClr val="000000">
                  <a:hueOff val="0"/>
                  <a:satOff val="0"/>
                  <a:lumOff val="0"/>
                  <a:alphaOff val="0"/>
                </a:srgbClr>
              </a:solidFill>
              <a:latin typeface="Corbel" panose="020B0503020204020204"/>
              <a:ea typeface="+mn-ea"/>
              <a:cs typeface="+mn-cs"/>
            </a:rPr>
            <a:t>in direzione di una rimozione delle barriere e di un’introduzione di facilitatori per ridurre la disabilità e promuovere la partecipazione di tutti e di ciascuno alle attività della classe e alla vita sociale.</a:t>
          </a:r>
        </a:p>
        <a:p>
          <a:pPr marL="176213" lvl="1" indent="-176213" algn="just" defTabSz="533400">
            <a:lnSpc>
              <a:spcPct val="90000"/>
            </a:lnSpc>
            <a:spcBef>
              <a:spcPct val="0"/>
            </a:spcBef>
            <a:spcAft>
              <a:spcPct val="15000"/>
            </a:spcAf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In quest’ottica il testo normativo parla di </a:t>
          </a:r>
          <a:r>
            <a:rPr lang="it-IT" sz="1200" b="1" kern="1200" dirty="0">
              <a:solidFill>
                <a:srgbClr val="000000">
                  <a:hueOff val="0"/>
                  <a:satOff val="0"/>
                  <a:lumOff val="0"/>
                  <a:alphaOff val="0"/>
                </a:srgbClr>
              </a:solidFill>
              <a:latin typeface="Corbel" panose="020B0503020204020204"/>
              <a:ea typeface="+mn-ea"/>
              <a:cs typeface="+mn-cs"/>
            </a:rPr>
            <a:t>ambiente di apprendimento inclusivo </a:t>
          </a:r>
          <a:r>
            <a:rPr lang="it-IT" sz="1200" b="0" kern="1200" dirty="0">
              <a:solidFill>
                <a:srgbClr val="000000">
                  <a:hueOff val="0"/>
                  <a:satOff val="0"/>
                  <a:lumOff val="0"/>
                  <a:alphaOff val="0"/>
                </a:srgbClr>
              </a:solidFill>
              <a:latin typeface="Corbel" panose="020B0503020204020204"/>
              <a:ea typeface="+mn-ea"/>
              <a:cs typeface="+mn-cs"/>
            </a:rPr>
            <a:t>come contesto facilitatore per attività e partecipazione dello studente alle attività della propria classe e alla vita scolastica in generale.</a:t>
          </a:r>
        </a:p>
        <a:p>
          <a:pPr marL="0" lvl="1" indent="0" algn="just" defTabSz="533400">
            <a:lnSpc>
              <a:spcPct val="90000"/>
            </a:lnSpc>
            <a:spcBef>
              <a:spcPct val="0"/>
            </a:spcBef>
            <a:spcAft>
              <a:spcPct val="15000"/>
            </a:spcAft>
            <a:buNone/>
          </a:pPr>
          <a:endParaRPr lang="it-IT" sz="1200" kern="1200" dirty="0"/>
        </a:p>
      </dsp:txBody>
      <dsp:txXfrm rot="-5400000">
        <a:off x="2198703" y="190295"/>
        <a:ext cx="3707925" cy="5268081"/>
      </dsp:txXfrm>
    </dsp:sp>
    <dsp:sp modelId="{0FEE142B-166A-48F9-9695-3C58AD3503E4}">
      <dsp:nvSpPr>
        <dsp:cNvPr id="0" name=""/>
        <dsp:cNvSpPr/>
      </dsp:nvSpPr>
      <dsp:spPr>
        <a:xfrm>
          <a:off x="2977" y="466400"/>
          <a:ext cx="2192748" cy="1178292"/>
        </a:xfrm>
        <a:prstGeom prst="roundRect">
          <a:avLst/>
        </a:prstGeom>
        <a:solidFill>
          <a:srgbClr val="7030A0">
            <a:alpha val="89804"/>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176213" lvl="0" indent="-176213" algn="just" defTabSz="711200">
            <a:lnSpc>
              <a:spcPct val="90000"/>
            </a:lnSpc>
            <a:spcBef>
              <a:spcPct val="0"/>
            </a:spcBef>
            <a:spcAft>
              <a:spcPct val="35000"/>
            </a:spcAft>
            <a:buNone/>
          </a:pPr>
          <a:r>
            <a:rPr lang="it-IT" sz="1600" b="0" i="0" kern="1200" dirty="0"/>
            <a:t>artt.7 e 18 </a:t>
          </a:r>
        </a:p>
        <a:p>
          <a:pPr marL="176213" lvl="0" indent="-176213" algn="just" defTabSz="711200">
            <a:lnSpc>
              <a:spcPct val="90000"/>
            </a:lnSpc>
            <a:spcBef>
              <a:spcPct val="0"/>
            </a:spcBef>
            <a:spcAft>
              <a:spcPct val="35000"/>
            </a:spcAft>
            <a:buNone/>
          </a:pPr>
          <a:r>
            <a:rPr lang="it-IT" sz="1600" b="0" i="0" kern="1200" dirty="0"/>
            <a:t>D.I. n. 182/2020</a:t>
          </a:r>
          <a:endParaRPr lang="it-IT" sz="1600" kern="1200" dirty="0"/>
        </a:p>
      </dsp:txBody>
      <dsp:txXfrm>
        <a:off x="60496" y="523919"/>
        <a:ext cx="2077710" cy="106325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D8F44-15C6-46F1-866D-7B4978C8A17E}">
      <dsp:nvSpPr>
        <dsp:cNvPr id="0" name=""/>
        <dsp:cNvSpPr/>
      </dsp:nvSpPr>
      <dsp:spPr>
        <a:xfrm rot="5400000">
          <a:off x="1250603" y="1034570"/>
          <a:ext cx="6120671" cy="4051530"/>
        </a:xfrm>
        <a:prstGeom prst="round2SameRect">
          <a:avLst/>
        </a:prstGeom>
        <a:solidFill>
          <a:srgbClr val="BFABF7">
            <a:alpha val="90000"/>
          </a:srgb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6213" lvl="1" indent="-176213" algn="just" defTabSz="533400">
            <a:lnSpc>
              <a:spcPct val="90000"/>
            </a:lnSpc>
            <a:spcBef>
              <a:spcPct val="0"/>
            </a:spcBef>
            <a:spcAft>
              <a:spcPct val="15000"/>
            </a:spcAf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Presupposto imprescindibile per raggiungere questo obiettivo è il coinvolgimento della componente docente: a tal fine, </a:t>
          </a:r>
          <a:r>
            <a:rPr lang="it-IT" sz="1200" b="1" kern="1200" dirty="0">
              <a:solidFill>
                <a:srgbClr val="000000">
                  <a:hueOff val="0"/>
                  <a:satOff val="0"/>
                  <a:lumOff val="0"/>
                  <a:alphaOff val="0"/>
                </a:srgbClr>
              </a:solidFill>
              <a:latin typeface="Corbel" panose="020B0503020204020204"/>
              <a:ea typeface="+mn-ea"/>
              <a:cs typeface="+mn-cs"/>
            </a:rPr>
            <a:t>l’art. 10 </a:t>
          </a:r>
          <a:r>
            <a:rPr lang="it-IT" sz="1200" b="0" kern="1200" dirty="0">
              <a:solidFill>
                <a:srgbClr val="000000">
                  <a:hueOff val="0"/>
                  <a:satOff val="0"/>
                  <a:lumOff val="0"/>
                  <a:alphaOff val="0"/>
                </a:srgbClr>
              </a:solidFill>
              <a:latin typeface="Corbel" panose="020B0503020204020204"/>
              <a:ea typeface="+mn-ea"/>
              <a:cs typeface="+mn-cs"/>
            </a:rPr>
            <a:t>del decreto  si focalizza sulla necessità di mettere in luce nel PEI i necessari </a:t>
          </a:r>
          <a:r>
            <a:rPr lang="it-IT" sz="1200" b="1" kern="1200" dirty="0">
              <a:solidFill>
                <a:srgbClr val="000000">
                  <a:hueOff val="0"/>
                  <a:satOff val="0"/>
                  <a:lumOff val="0"/>
                  <a:alphaOff val="0"/>
                </a:srgbClr>
              </a:solidFill>
              <a:latin typeface="Corbel" panose="020B0503020204020204"/>
              <a:ea typeface="+mn-ea"/>
              <a:cs typeface="+mn-cs"/>
            </a:rPr>
            <a:t>adattamenti disciplinari e i criteri di valutazione </a:t>
          </a:r>
          <a:r>
            <a:rPr lang="it-IT" sz="1200" b="0" kern="1200" dirty="0">
              <a:solidFill>
                <a:srgbClr val="000000">
                  <a:hueOff val="0"/>
                  <a:satOff val="0"/>
                  <a:lumOff val="0"/>
                  <a:alphaOff val="0"/>
                </a:srgbClr>
              </a:solidFill>
              <a:latin typeface="Corbel" panose="020B0503020204020204"/>
              <a:ea typeface="+mn-ea"/>
              <a:cs typeface="+mn-cs"/>
            </a:rPr>
            <a:t>da adottare nel percorso educativo.</a:t>
          </a:r>
        </a:p>
        <a:p>
          <a:pPr marL="176213" lvl="1" indent="-176213" algn="just" defTabSz="533400">
            <a:lnSpc>
              <a:spcPct val="90000"/>
            </a:lnSpc>
            <a:spcBef>
              <a:spcPct val="0"/>
            </a:spcBef>
            <a:spcAft>
              <a:spcPct val="15000"/>
            </a:spcAf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Occorre concentrarsi su due punti particolarmente importanti: in primo luogo, il decreto mutua dall’O.M. 90/2001, fornendone una sintesi, la distinzione  tra </a:t>
          </a:r>
          <a:r>
            <a:rPr lang="it-IT" sz="1200" b="1" kern="1200" dirty="0">
              <a:solidFill>
                <a:srgbClr val="000000">
                  <a:hueOff val="0"/>
                  <a:satOff val="0"/>
                  <a:lumOff val="0"/>
                  <a:alphaOff val="0"/>
                </a:srgbClr>
              </a:solidFill>
              <a:latin typeface="Corbel" panose="020B0503020204020204"/>
              <a:ea typeface="+mn-ea"/>
              <a:cs typeface="+mn-cs"/>
            </a:rPr>
            <a:t>PEI ordinario, semplificato con prove equipollenti e differenziato</a:t>
          </a:r>
          <a:r>
            <a:rPr lang="it-IT" sz="1200" b="0" kern="1200" dirty="0">
              <a:solidFill>
                <a:srgbClr val="000000">
                  <a:hueOff val="0"/>
                  <a:satOff val="0"/>
                  <a:lumOff val="0"/>
                  <a:alphaOff val="0"/>
                </a:srgbClr>
              </a:solidFill>
              <a:latin typeface="Corbel" panose="020B0503020204020204"/>
              <a:ea typeface="+mn-ea"/>
              <a:cs typeface="+mn-cs"/>
            </a:rPr>
            <a:t> (art. 10, c. 3). Questa distinzione è valida, in particolare, per la sola scuola secondaria di secondo grado ai fini del conseguimento del diploma, che è sostituito dal rilascio di un </a:t>
          </a:r>
          <a:r>
            <a:rPr lang="it-IT" sz="1200" b="1" kern="1200" dirty="0">
              <a:solidFill>
                <a:srgbClr val="000000">
                  <a:hueOff val="0"/>
                  <a:satOff val="0"/>
                  <a:lumOff val="0"/>
                  <a:alphaOff val="0"/>
                </a:srgbClr>
              </a:solidFill>
              <a:latin typeface="Corbel" panose="020B0503020204020204"/>
              <a:ea typeface="+mn-ea"/>
              <a:cs typeface="+mn-cs"/>
            </a:rPr>
            <a:t>attestato di credito formativo </a:t>
          </a:r>
          <a:r>
            <a:rPr lang="it-IT" sz="1200" b="0" kern="1200" dirty="0">
              <a:solidFill>
                <a:srgbClr val="000000">
                  <a:hueOff val="0"/>
                  <a:satOff val="0"/>
                  <a:lumOff val="0"/>
                  <a:alphaOff val="0"/>
                </a:srgbClr>
              </a:solidFill>
              <a:latin typeface="Corbel" panose="020B0503020204020204"/>
              <a:ea typeface="+mn-ea"/>
              <a:cs typeface="+mn-cs"/>
            </a:rPr>
            <a:t>in caso di PEI differenziato, con prove non equipollenti (vd. O.M. 90/2001, art. 4 e D.lgs 62/2017, art. 20). Giova invece ricordare che tale distinzione non ha validità ai fini del rilascio del diploma al termine del primo ciclo di istruzione, come stabilito dal D.lgs 62/2017, art. 11, c. 6, in cui si specifica che anche le prove d’esame differenziate sono equivalenti e portano al conseguimento del diploma.</a:t>
          </a:r>
        </a:p>
        <a:p>
          <a:pPr marL="176213" lvl="1" indent="-176213" algn="just" defTabSz="533400">
            <a:lnSpc>
              <a:spcPct val="90000"/>
            </a:lnSpc>
            <a:spcBef>
              <a:spcPct val="0"/>
            </a:spcBef>
            <a:spcAft>
              <a:spcPct val="15000"/>
            </a:spcAf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In secondo luogo, il decreto interministeriale in esame ammette </a:t>
          </a:r>
          <a:r>
            <a:rPr lang="it-IT" sz="1200" b="1" kern="1200" dirty="0">
              <a:solidFill>
                <a:srgbClr val="000000">
                  <a:hueOff val="0"/>
                  <a:satOff val="0"/>
                  <a:lumOff val="0"/>
                  <a:alphaOff val="0"/>
                </a:srgbClr>
              </a:solidFill>
              <a:latin typeface="Corbel" panose="020B0503020204020204"/>
              <a:ea typeface="+mn-ea"/>
              <a:cs typeface="+mn-cs"/>
            </a:rPr>
            <a:t>l’esonero da alcune discipline</a:t>
          </a:r>
          <a:r>
            <a:rPr lang="it-IT" sz="1200" b="0" kern="1200" dirty="0">
              <a:solidFill>
                <a:srgbClr val="000000">
                  <a:hueOff val="0"/>
                  <a:satOff val="0"/>
                  <a:lumOff val="0"/>
                  <a:alphaOff val="0"/>
                </a:srgbClr>
              </a:solidFill>
              <a:latin typeface="Corbel" panose="020B0503020204020204"/>
              <a:ea typeface="+mn-ea"/>
              <a:cs typeface="+mn-cs"/>
            </a:rPr>
            <a:t>, che deve essere rendicontato nel PEI (art. 10, c. 3, d) ), e dispone di specificare se la valutazione del comportamento avvenga sulla base dei criteri della classe oppure in base ad obiettivi personalizzati (art. 10, c. 4). Ciò si rivela imprescindibile in caso di funzionamento problematico relativo alla condotta.</a:t>
          </a:r>
        </a:p>
        <a:p>
          <a:pPr marL="0" lvl="1" indent="0" algn="just" defTabSz="533400">
            <a:lnSpc>
              <a:spcPct val="90000"/>
            </a:lnSpc>
            <a:spcBef>
              <a:spcPct val="0"/>
            </a:spcBef>
            <a:spcAft>
              <a:spcPct val="15000"/>
            </a:spcAft>
            <a:buNone/>
          </a:pPr>
          <a:endParaRPr lang="it-IT" sz="1200" kern="1200" dirty="0"/>
        </a:p>
      </dsp:txBody>
      <dsp:txXfrm rot="-5400000">
        <a:off x="2285174" y="197779"/>
        <a:ext cx="3853751" cy="5725113"/>
      </dsp:txXfrm>
    </dsp:sp>
    <dsp:sp modelId="{0FEE142B-166A-48F9-9695-3C58AD3503E4}">
      <dsp:nvSpPr>
        <dsp:cNvPr id="0" name=""/>
        <dsp:cNvSpPr/>
      </dsp:nvSpPr>
      <dsp:spPr>
        <a:xfrm>
          <a:off x="3094" y="505372"/>
          <a:ext cx="2278985" cy="1276750"/>
        </a:xfrm>
        <a:prstGeom prst="roundRect">
          <a:avLst/>
        </a:prstGeom>
        <a:solidFill>
          <a:srgbClr val="7030A0">
            <a:alpha val="89804"/>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176213" lvl="0" indent="-176213" algn="just" defTabSz="711200">
            <a:lnSpc>
              <a:spcPct val="90000"/>
            </a:lnSpc>
            <a:spcBef>
              <a:spcPct val="0"/>
            </a:spcBef>
            <a:spcAft>
              <a:spcPct val="35000"/>
            </a:spcAft>
            <a:buNone/>
          </a:pPr>
          <a:r>
            <a:rPr lang="it-IT" sz="1600" b="0" i="0" kern="1200" dirty="0"/>
            <a:t>artt.7 e 18 </a:t>
          </a:r>
        </a:p>
        <a:p>
          <a:pPr marL="176213" lvl="0" indent="-176213" algn="just" defTabSz="711200">
            <a:lnSpc>
              <a:spcPct val="90000"/>
            </a:lnSpc>
            <a:spcBef>
              <a:spcPct val="0"/>
            </a:spcBef>
            <a:spcAft>
              <a:spcPct val="35000"/>
            </a:spcAft>
            <a:buNone/>
          </a:pPr>
          <a:r>
            <a:rPr lang="it-IT" sz="1600" b="0" i="0" kern="1200" dirty="0"/>
            <a:t>D.I. n. 182/2020</a:t>
          </a:r>
          <a:endParaRPr lang="it-IT" sz="1600" kern="1200" dirty="0"/>
        </a:p>
      </dsp:txBody>
      <dsp:txXfrm>
        <a:off x="65420" y="567698"/>
        <a:ext cx="2154333" cy="115209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D8F44-15C6-46F1-866D-7B4978C8A17E}">
      <dsp:nvSpPr>
        <dsp:cNvPr id="0" name=""/>
        <dsp:cNvSpPr/>
      </dsp:nvSpPr>
      <dsp:spPr>
        <a:xfrm rot="5400000">
          <a:off x="1337924" y="884165"/>
          <a:ext cx="5643163" cy="3874833"/>
        </a:xfrm>
        <a:prstGeom prst="round2SameRect">
          <a:avLst/>
        </a:prstGeom>
        <a:solidFill>
          <a:srgbClr val="BFABF7">
            <a:alpha val="90000"/>
          </a:srgb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6213" lvl="1" indent="-176213" algn="just" defTabSz="533400">
            <a:lnSpc>
              <a:spcPct val="90000"/>
            </a:lnSpc>
            <a:spcBef>
              <a:spcPct val="0"/>
            </a:spcBef>
            <a:spcAft>
              <a:spcPct val="15000"/>
            </a:spcAf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Gli </a:t>
          </a:r>
          <a:r>
            <a:rPr lang="it-IT" sz="1200" b="1" kern="1200" dirty="0">
              <a:solidFill>
                <a:srgbClr val="000000">
                  <a:hueOff val="0"/>
                  <a:satOff val="0"/>
                  <a:lumOff val="0"/>
                  <a:alphaOff val="0"/>
                </a:srgbClr>
              </a:solidFill>
              <a:latin typeface="Corbel" panose="020B0503020204020204"/>
              <a:ea typeface="+mn-ea"/>
              <a:cs typeface="+mn-cs"/>
            </a:rPr>
            <a:t>articoli 12 e 13 </a:t>
          </a:r>
          <a:r>
            <a:rPr lang="it-IT" sz="1200" b="0" kern="1200" dirty="0">
              <a:solidFill>
                <a:srgbClr val="000000">
                  <a:hueOff val="0"/>
                  <a:satOff val="0"/>
                  <a:lumOff val="0"/>
                  <a:alphaOff val="0"/>
                </a:srgbClr>
              </a:solidFill>
              <a:latin typeface="Corbel" panose="020B0503020204020204"/>
              <a:ea typeface="+mn-ea"/>
              <a:cs typeface="+mn-cs"/>
            </a:rPr>
            <a:t>chiariscono che nel PEI vadano esplicitate le </a:t>
          </a:r>
          <a:r>
            <a:rPr lang="it-IT" sz="1200" b="1" kern="1200" dirty="0">
              <a:solidFill>
                <a:srgbClr val="000000">
                  <a:hueOff val="0"/>
                  <a:satOff val="0"/>
                  <a:lumOff val="0"/>
                  <a:alphaOff val="0"/>
                </a:srgbClr>
              </a:solidFill>
              <a:latin typeface="Corbel" panose="020B0503020204020204"/>
              <a:ea typeface="+mn-ea"/>
              <a:cs typeface="+mn-cs"/>
            </a:rPr>
            <a:t>modalità di supporto</a:t>
          </a:r>
          <a:r>
            <a:rPr lang="it-IT" sz="1200" b="0" kern="1200" dirty="0">
              <a:solidFill>
                <a:srgbClr val="000000">
                  <a:hueOff val="0"/>
                  <a:satOff val="0"/>
                  <a:lumOff val="0"/>
                  <a:alphaOff val="0"/>
                </a:srgbClr>
              </a:solidFill>
              <a:latin typeface="Corbel" panose="020B0503020204020204"/>
              <a:ea typeface="+mn-ea"/>
              <a:cs typeface="+mn-cs"/>
            </a:rPr>
            <a:t> alla vita scolastica e alla frequenza dell’alunno, </a:t>
          </a:r>
          <a:r>
            <a:rPr lang="it-IT" sz="1200" b="1" kern="1200" dirty="0">
              <a:solidFill>
                <a:srgbClr val="000000">
                  <a:hueOff val="0"/>
                  <a:satOff val="0"/>
                  <a:lumOff val="0"/>
                  <a:alphaOff val="0"/>
                </a:srgbClr>
              </a:solidFill>
              <a:latin typeface="Corbel" panose="020B0503020204020204"/>
              <a:ea typeface="+mn-ea"/>
              <a:cs typeface="+mn-cs"/>
            </a:rPr>
            <a:t>l’organizzazione del progetto </a:t>
          </a:r>
          <a:r>
            <a:rPr lang="it-IT" sz="1200" b="0" kern="1200" dirty="0">
              <a:solidFill>
                <a:srgbClr val="000000">
                  <a:hueOff val="0"/>
                  <a:satOff val="0"/>
                  <a:lumOff val="0"/>
                  <a:alphaOff val="0"/>
                </a:srgbClr>
              </a:solidFill>
              <a:latin typeface="Corbel" panose="020B0503020204020204"/>
              <a:ea typeface="+mn-ea"/>
              <a:cs typeface="+mn-cs"/>
            </a:rPr>
            <a:t>e la </a:t>
          </a:r>
          <a:r>
            <a:rPr lang="it-IT" sz="1200" b="1" kern="1200" dirty="0">
              <a:solidFill>
                <a:srgbClr val="000000">
                  <a:hueOff val="0"/>
                  <a:satOff val="0"/>
                  <a:lumOff val="0"/>
                  <a:alphaOff val="0"/>
                </a:srgbClr>
              </a:solidFill>
              <a:latin typeface="Corbel" panose="020B0503020204020204"/>
              <a:ea typeface="+mn-ea"/>
              <a:cs typeface="+mn-cs"/>
            </a:rPr>
            <a:t>gestione delle risorse</a:t>
          </a:r>
          <a:r>
            <a:rPr lang="it-IT" sz="1200" b="0" kern="1200" dirty="0">
              <a:solidFill>
                <a:srgbClr val="000000">
                  <a:hueOff val="0"/>
                  <a:satOff val="0"/>
                  <a:lumOff val="0"/>
                  <a:alphaOff val="0"/>
                </a:srgbClr>
              </a:solidFill>
              <a:latin typeface="Corbel" panose="020B0503020204020204"/>
              <a:ea typeface="+mn-ea"/>
              <a:cs typeface="+mn-cs"/>
            </a:rPr>
            <a:t> in una specifica sezione di compendio. Di particolare importanza sono la sezione relativa alle strategie condivise di gestione delle emergenze e le attività di inclusione e raccordo con la vita scolastica, ivi comprese le attività extrascolastiche “anche di tipo informale” specificando obiettivi perseguiti e raccordo con il PEI (art. 13, c. 2, lett. j).</a:t>
          </a:r>
        </a:p>
        <a:p>
          <a:pPr marL="176213" lvl="1" indent="-176213" algn="just" defTabSz="533400">
            <a:lnSpc>
              <a:spcPct val="90000"/>
            </a:lnSpc>
            <a:spcBef>
              <a:spcPct val="0"/>
            </a:spcBef>
            <a:spcAft>
              <a:spcPct val="15000"/>
            </a:spcAft>
            <a:buFont typeface="Arial" panose="020B0604020202020204" pitchFamily="34" charset="0"/>
            <a:buChar char="•"/>
            <a:tabLst/>
          </a:pPr>
          <a:r>
            <a:rPr lang="it-IT" sz="1200" b="0" kern="1200" dirty="0">
              <a:solidFill>
                <a:srgbClr val="000000">
                  <a:hueOff val="0"/>
                  <a:satOff val="0"/>
                  <a:lumOff val="0"/>
                  <a:alphaOff val="0"/>
                </a:srgbClr>
              </a:solidFill>
              <a:latin typeface="Corbel" panose="020B0503020204020204"/>
              <a:ea typeface="+mn-ea"/>
              <a:cs typeface="+mn-cs"/>
            </a:rPr>
            <a:t>Gli </a:t>
          </a:r>
          <a:r>
            <a:rPr lang="it-IT" sz="1200" b="1" kern="1200" dirty="0">
              <a:solidFill>
                <a:srgbClr val="000000">
                  <a:hueOff val="0"/>
                  <a:satOff val="0"/>
                  <a:lumOff val="0"/>
                  <a:alphaOff val="0"/>
                </a:srgbClr>
              </a:solidFill>
              <a:latin typeface="Corbel" panose="020B0503020204020204"/>
              <a:ea typeface="+mn-ea"/>
              <a:cs typeface="+mn-cs"/>
            </a:rPr>
            <a:t>articoli dal 14 al 18 </a:t>
          </a:r>
          <a:r>
            <a:rPr lang="it-IT" sz="1200" b="0" kern="1200" dirty="0">
              <a:solidFill>
                <a:srgbClr val="000000">
                  <a:hueOff val="0"/>
                  <a:satOff val="0"/>
                  <a:lumOff val="0"/>
                  <a:alphaOff val="0"/>
                </a:srgbClr>
              </a:solidFill>
              <a:latin typeface="Corbel" panose="020B0503020204020204"/>
              <a:ea typeface="+mn-ea"/>
              <a:cs typeface="+mn-cs"/>
            </a:rPr>
            <a:t>descrivono le sezioni per gli </a:t>
          </a:r>
          <a:r>
            <a:rPr lang="it-IT" sz="1200" b="1" kern="1200" dirty="0">
              <a:solidFill>
                <a:srgbClr val="000000">
                  <a:hueOff val="0"/>
                  <a:satOff val="0"/>
                  <a:lumOff val="0"/>
                  <a:alphaOff val="0"/>
                </a:srgbClr>
              </a:solidFill>
              <a:latin typeface="Corbel" panose="020B0503020204020204"/>
              <a:ea typeface="+mn-ea"/>
              <a:cs typeface="+mn-cs"/>
            </a:rPr>
            <a:t>adempimenti conclusivi </a:t>
          </a:r>
          <a:r>
            <a:rPr lang="it-IT" sz="1200" b="0" kern="1200" dirty="0">
              <a:solidFill>
                <a:srgbClr val="000000">
                  <a:hueOff val="0"/>
                  <a:satOff val="0"/>
                  <a:lumOff val="0"/>
                  <a:alphaOff val="0"/>
                </a:srgbClr>
              </a:solidFill>
              <a:latin typeface="Corbel" panose="020B0503020204020204"/>
              <a:ea typeface="+mn-ea"/>
              <a:cs typeface="+mn-cs"/>
            </a:rPr>
            <a:t>di anno scolastico o ciclo di istruzione, cioè </a:t>
          </a:r>
          <a:r>
            <a:rPr lang="it-IT" sz="1200" b="1" kern="1200" dirty="0">
              <a:solidFill>
                <a:srgbClr val="000000">
                  <a:hueOff val="0"/>
                  <a:satOff val="0"/>
                  <a:lumOff val="0"/>
                  <a:alphaOff val="0"/>
                </a:srgbClr>
              </a:solidFill>
              <a:latin typeface="Corbel" panose="020B0503020204020204"/>
              <a:ea typeface="+mn-ea"/>
              <a:cs typeface="+mn-cs"/>
            </a:rPr>
            <a:t>certificazione delle competenze (art. 14)</a:t>
          </a:r>
          <a:r>
            <a:rPr lang="it-IT" sz="1200" b="0" kern="1200" dirty="0">
              <a:solidFill>
                <a:srgbClr val="000000">
                  <a:hueOff val="0"/>
                  <a:satOff val="0"/>
                  <a:lumOff val="0"/>
                  <a:alphaOff val="0"/>
                </a:srgbClr>
              </a:solidFill>
              <a:latin typeface="Corbel" panose="020B0503020204020204"/>
              <a:ea typeface="+mn-ea"/>
              <a:cs typeface="+mn-cs"/>
            </a:rPr>
            <a:t>, verifica finale e redazione del </a:t>
          </a:r>
          <a:r>
            <a:rPr lang="it-IT" sz="1200" b="1" kern="1200" dirty="0">
              <a:solidFill>
                <a:srgbClr val="000000">
                  <a:hueOff val="0"/>
                  <a:satOff val="0"/>
                  <a:lumOff val="0"/>
                  <a:alphaOff val="0"/>
                </a:srgbClr>
              </a:solidFill>
              <a:latin typeface="Corbel" panose="020B0503020204020204"/>
              <a:ea typeface="+mn-ea"/>
              <a:cs typeface="+mn-cs"/>
            </a:rPr>
            <a:t>PEI provvisorio e proposta di assegnazione delle risorse per l’anno successivo (artt. 15-16). </a:t>
          </a:r>
          <a:r>
            <a:rPr lang="it-IT" sz="1200" b="0" kern="1200" dirty="0">
              <a:solidFill>
                <a:srgbClr val="000000">
                  <a:hueOff val="0"/>
                  <a:satOff val="0"/>
                  <a:lumOff val="0"/>
                  <a:alphaOff val="0"/>
                </a:srgbClr>
              </a:solidFill>
              <a:latin typeface="Corbel" panose="020B0503020204020204"/>
              <a:ea typeface="+mn-ea"/>
              <a:cs typeface="+mn-cs"/>
            </a:rPr>
            <a:t>Risulta di particolare rilievo </a:t>
          </a:r>
          <a:r>
            <a:rPr lang="it-IT" sz="1200" b="1" kern="1200" dirty="0">
              <a:solidFill>
                <a:srgbClr val="000000">
                  <a:hueOff val="0"/>
                  <a:satOff val="0"/>
                  <a:lumOff val="0"/>
                  <a:alphaOff val="0"/>
                </a:srgbClr>
              </a:solidFill>
              <a:latin typeface="Corbel" panose="020B0503020204020204"/>
              <a:ea typeface="+mn-ea"/>
              <a:cs typeface="+mn-cs"/>
            </a:rPr>
            <a:t>l’art. 17 </a:t>
          </a:r>
          <a:r>
            <a:rPr lang="it-IT" sz="1200" b="0" kern="1200" dirty="0">
              <a:solidFill>
                <a:srgbClr val="000000">
                  <a:hueOff val="0"/>
                  <a:satOff val="0"/>
                  <a:lumOff val="0"/>
                  <a:alphaOff val="0"/>
                </a:srgbClr>
              </a:solidFill>
              <a:latin typeface="Corbel" panose="020B0503020204020204"/>
              <a:ea typeface="+mn-ea"/>
              <a:cs typeface="+mn-cs"/>
            </a:rPr>
            <a:t>relativo </a:t>
          </a:r>
          <a:r>
            <a:rPr lang="it-IT" sz="1200" b="1" kern="1200" dirty="0">
              <a:solidFill>
                <a:srgbClr val="000000">
                  <a:hueOff val="0"/>
                  <a:satOff val="0"/>
                  <a:lumOff val="0"/>
                  <a:alphaOff val="0"/>
                </a:srgbClr>
              </a:solidFill>
              <a:latin typeface="Corbel" panose="020B0503020204020204"/>
              <a:ea typeface="+mn-ea"/>
              <a:cs typeface="+mn-cs"/>
            </a:rPr>
            <a:t>all’esame della documentazione e risoluzione delle controversie in merito. </a:t>
          </a:r>
          <a:r>
            <a:rPr lang="it-IT" sz="1200" b="0" kern="1200" dirty="0">
              <a:solidFill>
                <a:srgbClr val="000000">
                  <a:hueOff val="0"/>
                  <a:satOff val="0"/>
                  <a:lumOff val="0"/>
                  <a:alphaOff val="0"/>
                </a:srgbClr>
              </a:solidFill>
              <a:latin typeface="Corbel" panose="020B0503020204020204"/>
              <a:ea typeface="+mn-ea"/>
              <a:cs typeface="+mn-cs"/>
            </a:rPr>
            <a:t>Si specifica che, qualora sorgano controversie, è ammessa la richiesta, da parte del Dirigente Scolastico, di interpretazione da parte del rappresentante dell’ASL di quanto contenuto nella certificazione </a:t>
          </a:r>
          <a:r>
            <a:rPr lang="it-IT" sz="1200" b="1" kern="1200" dirty="0">
              <a:solidFill>
                <a:srgbClr val="000000">
                  <a:hueOff val="0"/>
                  <a:satOff val="0"/>
                  <a:lumOff val="0"/>
                  <a:alphaOff val="0"/>
                </a:srgbClr>
              </a:solidFill>
              <a:latin typeface="Corbel" panose="020B0503020204020204"/>
              <a:ea typeface="+mn-ea"/>
              <a:cs typeface="+mn-cs"/>
            </a:rPr>
            <a:t>(c. 1). </a:t>
          </a:r>
          <a:r>
            <a:rPr lang="it-IT" sz="1200" b="0" kern="1200" dirty="0">
              <a:solidFill>
                <a:srgbClr val="000000">
                  <a:hueOff val="0"/>
                  <a:satOff val="0"/>
                  <a:lumOff val="0"/>
                  <a:alphaOff val="0"/>
                </a:srgbClr>
              </a:solidFill>
              <a:latin typeface="Corbel" panose="020B0503020204020204"/>
              <a:ea typeface="+mn-ea"/>
              <a:cs typeface="+mn-cs"/>
            </a:rPr>
            <a:t>Qualora, invece, si ravvisino, a vario titolo, incongruenze nella certificazione, è necessario che chi presiede la riunione riferisca al Dirigente Scolastico il quale avrà cura di mettersi in contatto con il competente ufficio INPS </a:t>
          </a:r>
          <a:r>
            <a:rPr lang="it-IT" sz="1200" b="1" kern="1200" dirty="0">
              <a:solidFill>
                <a:srgbClr val="000000">
                  <a:hueOff val="0"/>
                  <a:satOff val="0"/>
                  <a:lumOff val="0"/>
                  <a:alphaOff val="0"/>
                </a:srgbClr>
              </a:solidFill>
              <a:latin typeface="Corbel" panose="020B0503020204020204"/>
              <a:ea typeface="+mn-ea"/>
              <a:cs typeface="+mn-cs"/>
            </a:rPr>
            <a:t>(commi 2-3).</a:t>
          </a:r>
          <a:endParaRPr lang="it-IT" sz="1200" b="0" kern="1200" dirty="0">
            <a:solidFill>
              <a:srgbClr val="000000">
                <a:hueOff val="0"/>
                <a:satOff val="0"/>
                <a:lumOff val="0"/>
                <a:alphaOff val="0"/>
              </a:srgbClr>
            </a:solidFill>
            <a:latin typeface="Corbel" panose="020B0503020204020204"/>
            <a:ea typeface="+mn-ea"/>
            <a:cs typeface="+mn-cs"/>
          </a:endParaRPr>
        </a:p>
        <a:p>
          <a:pPr marL="0" lvl="1" indent="0" algn="just" defTabSz="533400">
            <a:lnSpc>
              <a:spcPct val="90000"/>
            </a:lnSpc>
            <a:spcBef>
              <a:spcPct val="0"/>
            </a:spcBef>
            <a:spcAft>
              <a:spcPct val="15000"/>
            </a:spcAft>
            <a:buNone/>
          </a:pPr>
          <a:endParaRPr lang="it-IT" sz="1200" kern="1200" dirty="0"/>
        </a:p>
      </dsp:txBody>
      <dsp:txXfrm rot="-5400000">
        <a:off x="2222089" y="189154"/>
        <a:ext cx="3685679" cy="5264855"/>
      </dsp:txXfrm>
    </dsp:sp>
    <dsp:sp modelId="{0FEE142B-166A-48F9-9695-3C58AD3503E4}">
      <dsp:nvSpPr>
        <dsp:cNvPr id="0" name=""/>
        <dsp:cNvSpPr/>
      </dsp:nvSpPr>
      <dsp:spPr>
        <a:xfrm>
          <a:off x="13598" y="466400"/>
          <a:ext cx="2194892" cy="1178292"/>
        </a:xfrm>
        <a:prstGeom prst="roundRect">
          <a:avLst/>
        </a:prstGeom>
        <a:solidFill>
          <a:srgbClr val="7030A0">
            <a:alpha val="89804"/>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176213" lvl="0" indent="-176213" algn="just" defTabSz="711200">
            <a:lnSpc>
              <a:spcPct val="90000"/>
            </a:lnSpc>
            <a:spcBef>
              <a:spcPct val="0"/>
            </a:spcBef>
            <a:spcAft>
              <a:spcPct val="35000"/>
            </a:spcAft>
            <a:buNone/>
          </a:pPr>
          <a:r>
            <a:rPr lang="it-IT" sz="1600" b="0" i="0" kern="1200" dirty="0"/>
            <a:t>artt.7 e 18 </a:t>
          </a:r>
        </a:p>
        <a:p>
          <a:pPr marL="176213" lvl="0" indent="-176213" algn="just" defTabSz="711200">
            <a:lnSpc>
              <a:spcPct val="90000"/>
            </a:lnSpc>
            <a:spcBef>
              <a:spcPct val="0"/>
            </a:spcBef>
            <a:spcAft>
              <a:spcPct val="35000"/>
            </a:spcAft>
            <a:buNone/>
          </a:pPr>
          <a:r>
            <a:rPr lang="it-IT" sz="1600" b="0" i="0" kern="1200" dirty="0"/>
            <a:t>D.I. n. 182/2020</a:t>
          </a:r>
          <a:endParaRPr lang="it-IT" sz="1600" kern="1200" dirty="0"/>
        </a:p>
      </dsp:txBody>
      <dsp:txXfrm>
        <a:off x="71117" y="523919"/>
        <a:ext cx="2079854" cy="106325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D8F44-15C6-46F1-866D-7B4978C8A17E}">
      <dsp:nvSpPr>
        <dsp:cNvPr id="0" name=""/>
        <dsp:cNvSpPr/>
      </dsp:nvSpPr>
      <dsp:spPr>
        <a:xfrm rot="5400000">
          <a:off x="1790980" y="554310"/>
          <a:ext cx="4784567" cy="3675947"/>
        </a:xfrm>
        <a:prstGeom prst="round2SameRect">
          <a:avLst/>
        </a:prstGeom>
        <a:solidFill>
          <a:srgbClr val="BFABF7">
            <a:alpha val="90000"/>
          </a:srgb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6213" lvl="1" indent="-176213" algn="just" defTabSz="711200">
            <a:lnSpc>
              <a:spcPct val="90000"/>
            </a:lnSpc>
            <a:spcBef>
              <a:spcPct val="0"/>
            </a:spcBef>
            <a:spcAft>
              <a:spcPct val="15000"/>
            </a:spcAft>
            <a:buFont typeface="Arial" panose="020B0604020202020204" pitchFamily="34" charset="0"/>
            <a:buChar char="•"/>
            <a:tabLst/>
          </a:pPr>
          <a:r>
            <a:rPr lang="it-IT" sz="1600" b="0" kern="1200" dirty="0">
              <a:solidFill>
                <a:srgbClr val="000000">
                  <a:hueOff val="0"/>
                  <a:satOff val="0"/>
                  <a:lumOff val="0"/>
                  <a:alphaOff val="0"/>
                </a:srgbClr>
              </a:solidFill>
              <a:latin typeface="Corbel" panose="020B0503020204020204"/>
              <a:ea typeface="+mn-ea"/>
              <a:cs typeface="+mn-cs"/>
            </a:rPr>
            <a:t>Infine, </a:t>
          </a:r>
          <a:r>
            <a:rPr lang="it-IT" sz="1600" b="1" kern="1200" dirty="0">
              <a:solidFill>
                <a:srgbClr val="000000">
                  <a:hueOff val="0"/>
                  <a:satOff val="0"/>
                  <a:lumOff val="0"/>
                  <a:alphaOff val="0"/>
                </a:srgbClr>
              </a:solidFill>
              <a:latin typeface="Corbel" panose="020B0503020204020204"/>
              <a:ea typeface="+mn-ea"/>
              <a:cs typeface="+mn-cs"/>
            </a:rPr>
            <a:t>l’art. 18 </a:t>
          </a:r>
          <a:r>
            <a:rPr lang="it-IT" sz="1600" b="0" kern="1200" dirty="0">
              <a:solidFill>
                <a:srgbClr val="000000">
                  <a:hueOff val="0"/>
                  <a:satOff val="0"/>
                  <a:lumOff val="0"/>
                  <a:alphaOff val="0"/>
                </a:srgbClr>
              </a:solidFill>
              <a:latin typeface="Corbel" panose="020B0503020204020204"/>
              <a:ea typeface="+mn-ea"/>
              <a:cs typeface="+mn-cs"/>
            </a:rPr>
            <a:t>tratta di una delle novità di maggior rilievo: la presentazione di una tabella relativa al cosiddetto “</a:t>
          </a:r>
          <a:r>
            <a:rPr lang="it-IT" sz="1600" b="1" kern="1200" dirty="0">
              <a:solidFill>
                <a:srgbClr val="000000">
                  <a:hueOff val="0"/>
                  <a:satOff val="0"/>
                  <a:lumOff val="0"/>
                  <a:alphaOff val="0"/>
                </a:srgbClr>
              </a:solidFill>
              <a:latin typeface="Corbel" panose="020B0503020204020204"/>
              <a:ea typeface="+mn-ea"/>
              <a:cs typeface="+mn-cs"/>
            </a:rPr>
            <a:t>debito di funzionamento</a:t>
          </a:r>
          <a:r>
            <a:rPr lang="it-IT" sz="1600" b="0" kern="1200" dirty="0">
              <a:solidFill>
                <a:srgbClr val="000000">
                  <a:hueOff val="0"/>
                  <a:satOff val="0"/>
                  <a:lumOff val="0"/>
                  <a:alphaOff val="0"/>
                </a:srgbClr>
              </a:solidFill>
              <a:latin typeface="Corbel" panose="020B0503020204020204"/>
              <a:ea typeface="+mn-ea"/>
              <a:cs typeface="+mn-cs"/>
            </a:rPr>
            <a:t>”, che riporta l’entità delle persistenti difficoltà in ciascuna delle aree funzionali individuate nella stesura del PEI, da compilare in maniera sintetica sotto forma di checklist.</a:t>
          </a:r>
        </a:p>
        <a:p>
          <a:pPr marL="176213" lvl="1" indent="-176213" algn="just" defTabSz="711200">
            <a:lnSpc>
              <a:spcPct val="90000"/>
            </a:lnSpc>
            <a:spcBef>
              <a:spcPct val="0"/>
            </a:spcBef>
            <a:spcAft>
              <a:spcPct val="15000"/>
            </a:spcAft>
            <a:buFont typeface="Arial" panose="020B0604020202020204" pitchFamily="34" charset="0"/>
            <a:buChar char="•"/>
            <a:tabLst/>
          </a:pPr>
          <a:r>
            <a:rPr lang="it-IT" sz="1600" b="0" kern="1200" dirty="0">
              <a:solidFill>
                <a:srgbClr val="000000">
                  <a:hueOff val="0"/>
                  <a:satOff val="0"/>
                  <a:lumOff val="0"/>
                  <a:alphaOff val="0"/>
                </a:srgbClr>
              </a:solidFill>
              <a:latin typeface="Corbel" panose="020B0503020204020204"/>
              <a:ea typeface="+mn-ea"/>
              <a:cs typeface="+mn-cs"/>
            </a:rPr>
            <a:t>Si tratta di una risorsa importante dal punto di vista concettuale, in grado di fornire supporto alla disposizione di un piano educativo coerente e alla continuità di intenti negli interventi educativi e didattici.</a:t>
          </a:r>
        </a:p>
        <a:p>
          <a:pPr marL="0" lvl="1" indent="0" algn="just" defTabSz="533400">
            <a:lnSpc>
              <a:spcPct val="90000"/>
            </a:lnSpc>
            <a:spcBef>
              <a:spcPct val="0"/>
            </a:spcBef>
            <a:spcAft>
              <a:spcPct val="15000"/>
            </a:spcAft>
            <a:buNone/>
          </a:pPr>
          <a:endParaRPr lang="it-IT" sz="1200" kern="1200" dirty="0"/>
        </a:p>
      </dsp:txBody>
      <dsp:txXfrm rot="-5400000">
        <a:off x="2345290" y="179446"/>
        <a:ext cx="3496502" cy="4425677"/>
      </dsp:txXfrm>
    </dsp:sp>
    <dsp:sp modelId="{0FEE142B-166A-48F9-9695-3C58AD3503E4}">
      <dsp:nvSpPr>
        <dsp:cNvPr id="0" name=""/>
        <dsp:cNvSpPr/>
      </dsp:nvSpPr>
      <dsp:spPr>
        <a:xfrm>
          <a:off x="113041" y="464095"/>
          <a:ext cx="2194892" cy="1179444"/>
        </a:xfrm>
        <a:prstGeom prst="roundRect">
          <a:avLst/>
        </a:prstGeom>
        <a:solidFill>
          <a:srgbClr val="7030A0">
            <a:alpha val="89804"/>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176213" lvl="0" indent="-176213" algn="just" defTabSz="711200">
            <a:lnSpc>
              <a:spcPct val="90000"/>
            </a:lnSpc>
            <a:spcBef>
              <a:spcPct val="0"/>
            </a:spcBef>
            <a:spcAft>
              <a:spcPct val="35000"/>
            </a:spcAft>
            <a:buNone/>
          </a:pPr>
          <a:r>
            <a:rPr lang="it-IT" sz="1600" b="0" i="0" kern="1200" dirty="0"/>
            <a:t>artt.7 e 18 </a:t>
          </a:r>
        </a:p>
        <a:p>
          <a:pPr marL="176213" lvl="0" indent="-176213" algn="just" defTabSz="711200">
            <a:lnSpc>
              <a:spcPct val="90000"/>
            </a:lnSpc>
            <a:spcBef>
              <a:spcPct val="0"/>
            </a:spcBef>
            <a:spcAft>
              <a:spcPct val="35000"/>
            </a:spcAft>
            <a:buNone/>
          </a:pPr>
          <a:r>
            <a:rPr lang="it-IT" sz="1600" b="0" i="0" kern="1200" dirty="0"/>
            <a:t>D.I. n. 182/2020</a:t>
          </a:r>
          <a:endParaRPr lang="it-IT" sz="1600" kern="1200" dirty="0"/>
        </a:p>
      </dsp:txBody>
      <dsp:txXfrm>
        <a:off x="170617" y="521671"/>
        <a:ext cx="2079740" cy="106429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DE181-2CD5-4680-A308-BA891B4AD648}">
      <dsp:nvSpPr>
        <dsp:cNvPr id="0" name=""/>
        <dsp:cNvSpPr/>
      </dsp:nvSpPr>
      <dsp:spPr>
        <a:xfrm rot="5400000">
          <a:off x="-193814" y="566181"/>
          <a:ext cx="1292094" cy="904465"/>
        </a:xfrm>
        <a:prstGeom prst="chevron">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it-IT" sz="2500" kern="1200" dirty="0"/>
            <a:t>UVM</a:t>
          </a:r>
        </a:p>
      </dsp:txBody>
      <dsp:txXfrm rot="-5400000">
        <a:off x="1" y="824600"/>
        <a:ext cx="904465" cy="387629"/>
      </dsp:txXfrm>
    </dsp:sp>
    <dsp:sp modelId="{5482C7F6-A70A-4EAF-9877-F8281C6D93FC}">
      <dsp:nvSpPr>
        <dsp:cNvPr id="0" name=""/>
        <dsp:cNvSpPr/>
      </dsp:nvSpPr>
      <dsp:spPr>
        <a:xfrm rot="5400000">
          <a:off x="2835978" y="-1795006"/>
          <a:ext cx="1209173" cy="5072198"/>
        </a:xfrm>
        <a:prstGeom prst="round2SameRect">
          <a:avLst/>
        </a:prstGeom>
        <a:solidFill>
          <a:schemeClr val="lt1">
            <a:alpha val="90000"/>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it-IT" sz="1600" b="1" kern="1200" dirty="0"/>
            <a:t>L’Unità di valutazione Multidisciplinare dell'ASL di residenza dell'alunno o dell'ASL nel cui distretto si trova la scuola </a:t>
          </a:r>
          <a:r>
            <a:rPr lang="it-IT" sz="1600" kern="1200" dirty="0"/>
            <a:t>redige il Profilo di funzionamento (PF), partecipa al GLO per redigere il PEI, partecipa con l’ENTE Locale per redigere il PI</a:t>
          </a:r>
        </a:p>
      </dsp:txBody>
      <dsp:txXfrm rot="-5400000">
        <a:off x="904466" y="195533"/>
        <a:ext cx="5013171" cy="1091119"/>
      </dsp:txXfrm>
    </dsp:sp>
    <dsp:sp modelId="{B103EC44-4C5F-499E-B47A-C0F314C53A0C}">
      <dsp:nvSpPr>
        <dsp:cNvPr id="0" name=""/>
        <dsp:cNvSpPr/>
      </dsp:nvSpPr>
      <dsp:spPr>
        <a:xfrm rot="5400000">
          <a:off x="-193814" y="1834427"/>
          <a:ext cx="1292094" cy="904465"/>
        </a:xfrm>
        <a:prstGeom prst="chevron">
          <a:avLst/>
        </a:prstGeom>
        <a:solidFill>
          <a:srgbClr val="8D21E7"/>
        </a:solidFill>
        <a:ln w="10795" cap="flat" cmpd="sng" algn="ctr">
          <a:solidFill>
            <a:schemeClr val="accent5">
              <a:hueOff val="3726106"/>
              <a:satOff val="-3211"/>
              <a:lumOff val="424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it-IT" sz="2500" kern="1200" dirty="0"/>
            <a:t>PF</a:t>
          </a:r>
        </a:p>
      </dsp:txBody>
      <dsp:txXfrm rot="-5400000">
        <a:off x="1" y="2092846"/>
        <a:ext cx="904465" cy="387629"/>
      </dsp:txXfrm>
    </dsp:sp>
    <dsp:sp modelId="{80E40E64-48E5-4405-AB49-2A82FA3199ED}">
      <dsp:nvSpPr>
        <dsp:cNvPr id="0" name=""/>
        <dsp:cNvSpPr/>
      </dsp:nvSpPr>
      <dsp:spPr>
        <a:xfrm rot="5400000">
          <a:off x="2782941" y="-270959"/>
          <a:ext cx="1315247" cy="5072198"/>
        </a:xfrm>
        <a:prstGeom prst="round2SameRect">
          <a:avLst/>
        </a:prstGeom>
        <a:solidFill>
          <a:schemeClr val="lt1">
            <a:alpha val="90000"/>
            <a:hueOff val="0"/>
            <a:satOff val="0"/>
            <a:lumOff val="0"/>
            <a:alphaOff val="0"/>
          </a:schemeClr>
        </a:solidFill>
        <a:ln w="10795" cap="flat" cmpd="sng" algn="ctr">
          <a:solidFill>
            <a:srgbClr val="8D21E7"/>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it-IT" sz="1600" b="1" kern="1200" dirty="0"/>
            <a:t>Il Profilo di Funzionamento  </a:t>
          </a:r>
          <a:r>
            <a:rPr lang="it-IT" sz="1600" kern="1200" dirty="0"/>
            <a:t>è un documento propedeutico alla predisposizione del Progetto Individuale (PI) e del Piano Educativo Individualizzato (PEI) ed è aggiornato al passaggio Piano Educativo Individualizzato </a:t>
          </a:r>
        </a:p>
      </dsp:txBody>
      <dsp:txXfrm rot="-5400000">
        <a:off x="904466" y="1671721"/>
        <a:ext cx="5007993" cy="1186837"/>
      </dsp:txXfrm>
    </dsp:sp>
    <dsp:sp modelId="{30797D82-1070-4582-9C04-F17CBB066D63}">
      <dsp:nvSpPr>
        <dsp:cNvPr id="0" name=""/>
        <dsp:cNvSpPr/>
      </dsp:nvSpPr>
      <dsp:spPr>
        <a:xfrm rot="5400000">
          <a:off x="-193814" y="3132397"/>
          <a:ext cx="1292094" cy="904465"/>
        </a:xfrm>
        <a:prstGeom prst="chevron">
          <a:avLst/>
        </a:prstGeom>
        <a:solidFill>
          <a:srgbClr val="FF0000"/>
        </a:solidFill>
        <a:ln w="10795" cap="flat" cmpd="sng" algn="ctr">
          <a:solidFill>
            <a:schemeClr val="accent5">
              <a:hueOff val="7452213"/>
              <a:satOff val="-6423"/>
              <a:lumOff val="849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it-IT" sz="2500" kern="1200" dirty="0"/>
            <a:t>PEI</a:t>
          </a:r>
        </a:p>
      </dsp:txBody>
      <dsp:txXfrm rot="-5400000">
        <a:off x="1" y="3390816"/>
        <a:ext cx="904465" cy="387629"/>
      </dsp:txXfrm>
    </dsp:sp>
    <dsp:sp modelId="{38B9F288-8BC0-456D-ADDD-559A26970D09}">
      <dsp:nvSpPr>
        <dsp:cNvPr id="0" name=""/>
        <dsp:cNvSpPr/>
      </dsp:nvSpPr>
      <dsp:spPr>
        <a:xfrm rot="5400000">
          <a:off x="2910335" y="1132446"/>
          <a:ext cx="1060459" cy="5072198"/>
        </a:xfrm>
        <a:prstGeom prst="round2SameRect">
          <a:avLst/>
        </a:prstGeom>
        <a:solidFill>
          <a:schemeClr val="lt1">
            <a:alpha val="90000"/>
            <a:hueOff val="0"/>
            <a:satOff val="0"/>
            <a:lumOff val="0"/>
            <a:alphaOff val="0"/>
          </a:schemeClr>
        </a:solidFill>
        <a:ln w="10795" cap="flat" cmpd="sng" algn="ctr">
          <a:solidFill>
            <a:srgbClr val="FF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it-IT" sz="1600" b="1" kern="1200" dirty="0"/>
            <a:t>Il Piano Educativo Individualizzato  </a:t>
          </a:r>
          <a:r>
            <a:rPr lang="it-IT" sz="1600" kern="1200" dirty="0"/>
            <a:t>è redatto dal Gruppo di Lavoro Operativo per l’inclusione (GLO) sulla base del profilo di funzionamento</a:t>
          </a:r>
        </a:p>
        <a:p>
          <a:pPr marL="171450" lvl="1" indent="-171450" algn="l" defTabSz="711200">
            <a:lnSpc>
              <a:spcPct val="90000"/>
            </a:lnSpc>
            <a:spcBef>
              <a:spcPct val="0"/>
            </a:spcBef>
            <a:spcAft>
              <a:spcPct val="15000"/>
            </a:spcAft>
            <a:buChar char="•"/>
          </a:pPr>
          <a:endParaRPr lang="it-IT" sz="1600" kern="1200" dirty="0"/>
        </a:p>
      </dsp:txBody>
      <dsp:txXfrm rot="-5400000">
        <a:off x="904466" y="3190083"/>
        <a:ext cx="5020431" cy="956925"/>
      </dsp:txXfrm>
    </dsp:sp>
    <dsp:sp modelId="{7D200E88-F6FC-4B7F-8281-71AAA702DA47}">
      <dsp:nvSpPr>
        <dsp:cNvPr id="0" name=""/>
        <dsp:cNvSpPr/>
      </dsp:nvSpPr>
      <dsp:spPr>
        <a:xfrm rot="5400000">
          <a:off x="-193814" y="4514301"/>
          <a:ext cx="1292094" cy="904465"/>
        </a:xfrm>
        <a:prstGeom prst="chevron">
          <a:avLst/>
        </a:prstGeom>
        <a:solidFill>
          <a:srgbClr val="FF00FF"/>
        </a:solidFill>
        <a:ln w="10795" cap="flat" cmpd="sng" algn="ctr">
          <a:solidFill>
            <a:schemeClr val="accent5">
              <a:hueOff val="11178319"/>
              <a:satOff val="-9634"/>
              <a:lumOff val="1274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it-IT" sz="2500" kern="1200" dirty="0"/>
            <a:t>PI</a:t>
          </a:r>
        </a:p>
      </dsp:txBody>
      <dsp:txXfrm rot="-5400000">
        <a:off x="1" y="4772720"/>
        <a:ext cx="904465" cy="387629"/>
      </dsp:txXfrm>
    </dsp:sp>
    <dsp:sp modelId="{552C9F18-5473-4CD0-BD77-43DA94458B38}">
      <dsp:nvSpPr>
        <dsp:cNvPr id="0" name=""/>
        <dsp:cNvSpPr/>
      </dsp:nvSpPr>
      <dsp:spPr>
        <a:xfrm rot="5400000">
          <a:off x="2761835" y="2463115"/>
          <a:ext cx="1357459" cy="5072198"/>
        </a:xfrm>
        <a:prstGeom prst="round2SameRect">
          <a:avLst/>
        </a:prstGeom>
        <a:solidFill>
          <a:schemeClr val="lt1">
            <a:alpha val="90000"/>
            <a:hueOff val="0"/>
            <a:satOff val="0"/>
            <a:lumOff val="0"/>
            <a:alphaOff val="0"/>
          </a:schemeClr>
        </a:solidFill>
        <a:ln w="10795" cap="flat" cmpd="sng" algn="ctr">
          <a:solidFill>
            <a:srgbClr val="FF00FF"/>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it-IT" sz="1600" b="1" kern="1200" dirty="0"/>
            <a:t>Il Progetto Individuale  </a:t>
          </a:r>
          <a:r>
            <a:rPr lang="it-IT" sz="1600" kern="1200" dirty="0"/>
            <a:t>è redatto da parte del competente Ente locale d'intesa con la competente Azienda Sanitaria Locale sulla base del Profilo di funzionamento, su richiesta e con la collaborazione dei genitori della persona con disabilità o di chi ne esercita la responsabilità.</a:t>
          </a:r>
        </a:p>
      </dsp:txBody>
      <dsp:txXfrm rot="-5400000">
        <a:off x="904466" y="4386750"/>
        <a:ext cx="5005932" cy="122492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6D720-273B-461B-ACC5-D1EF59E5A76C}">
      <dsp:nvSpPr>
        <dsp:cNvPr id="0" name=""/>
        <dsp:cNvSpPr/>
      </dsp:nvSpPr>
      <dsp:spPr>
        <a:xfrm>
          <a:off x="1405902" y="2393"/>
          <a:ext cx="2351443" cy="1479156"/>
        </a:xfrm>
        <a:prstGeom prst="ellips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it-IT" sz="2000" kern="1200" dirty="0"/>
            <a:t>DF    </a:t>
          </a:r>
          <a:r>
            <a:rPr lang="it-IT" sz="1400" kern="1200" dirty="0"/>
            <a:t>                 Descrizione analitica della compromissione Funzionale dello stato psicofisico dell'alunno</a:t>
          </a:r>
        </a:p>
      </dsp:txBody>
      <dsp:txXfrm>
        <a:off x="1750263" y="219010"/>
        <a:ext cx="1662721" cy="1045922"/>
      </dsp:txXfrm>
    </dsp:sp>
    <dsp:sp modelId="{E21C2860-BE41-4285-ACAA-1312C32CB1E1}">
      <dsp:nvSpPr>
        <dsp:cNvPr id="0" name=""/>
        <dsp:cNvSpPr/>
      </dsp:nvSpPr>
      <dsp:spPr>
        <a:xfrm>
          <a:off x="2396641" y="1533344"/>
          <a:ext cx="369964" cy="369964"/>
        </a:xfrm>
        <a:prstGeom prst="mathPlus">
          <a:avLst/>
        </a:prstGeom>
        <a:solidFill>
          <a:srgbClr val="841BE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2445680" y="1674818"/>
        <a:ext cx="271886" cy="87016"/>
      </dsp:txXfrm>
    </dsp:sp>
    <dsp:sp modelId="{5D75B626-0236-4E1C-8B40-1A6210C0C890}">
      <dsp:nvSpPr>
        <dsp:cNvPr id="0" name=""/>
        <dsp:cNvSpPr/>
      </dsp:nvSpPr>
      <dsp:spPr>
        <a:xfrm>
          <a:off x="579937" y="1955104"/>
          <a:ext cx="4003373" cy="2383139"/>
        </a:xfrm>
        <a:prstGeom prst="ellips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it-IT" sz="2000" kern="1200" dirty="0"/>
            <a:t>PDF</a:t>
          </a:r>
        </a:p>
        <a:p>
          <a:pPr marL="0" lvl="0" indent="0" algn="ctr" defTabSz="889000">
            <a:lnSpc>
              <a:spcPct val="90000"/>
            </a:lnSpc>
            <a:spcBef>
              <a:spcPct val="0"/>
            </a:spcBef>
            <a:spcAft>
              <a:spcPct val="35000"/>
            </a:spcAft>
            <a:buNone/>
          </a:pPr>
          <a:r>
            <a:rPr lang="it-IT" sz="1400" kern="1200" dirty="0"/>
            <a:t>atto successivo alla diagnosi funzionale che indica, dopo un primo periodo di inserimento scolastico, il prevedibile livello di sviluppo che l'alunno dimostra di possedere nei tempi brevi (sei mesi) e nei tempi medi (due anni)</a:t>
          </a:r>
        </a:p>
      </dsp:txBody>
      <dsp:txXfrm>
        <a:off x="1166217" y="2304107"/>
        <a:ext cx="2830813" cy="1685133"/>
      </dsp:txXfrm>
    </dsp:sp>
    <dsp:sp modelId="{ED0ADD8E-77A8-4EAE-B165-916608C8490D}">
      <dsp:nvSpPr>
        <dsp:cNvPr id="0" name=""/>
        <dsp:cNvSpPr/>
      </dsp:nvSpPr>
      <dsp:spPr>
        <a:xfrm>
          <a:off x="2396641" y="4390038"/>
          <a:ext cx="369964" cy="369964"/>
        </a:xfrm>
        <a:prstGeom prst="mathPlus">
          <a:avLst/>
        </a:prstGeom>
        <a:solidFill>
          <a:srgbClr val="841BE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2445680" y="4531512"/>
        <a:ext cx="271886" cy="87016"/>
      </dsp:txXfrm>
    </dsp:sp>
    <dsp:sp modelId="{CE44DF1C-82D9-44FB-991F-9FB748599424}">
      <dsp:nvSpPr>
        <dsp:cNvPr id="0" name=""/>
        <dsp:cNvSpPr/>
      </dsp:nvSpPr>
      <dsp:spPr>
        <a:xfrm>
          <a:off x="1847196" y="4811797"/>
          <a:ext cx="1468854" cy="747073"/>
        </a:xfrm>
        <a:prstGeom prst="ellips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AMBIENTE</a:t>
          </a:r>
        </a:p>
      </dsp:txBody>
      <dsp:txXfrm>
        <a:off x="2062305" y="4921203"/>
        <a:ext cx="1038636" cy="528261"/>
      </dsp:txXfrm>
    </dsp:sp>
    <dsp:sp modelId="{5F89DF90-185A-4525-9725-9F4205ED91AB}">
      <dsp:nvSpPr>
        <dsp:cNvPr id="0" name=""/>
        <dsp:cNvSpPr/>
      </dsp:nvSpPr>
      <dsp:spPr>
        <a:xfrm>
          <a:off x="4678991" y="2661988"/>
          <a:ext cx="202842" cy="237287"/>
        </a:xfrm>
        <a:prstGeom prst="rightArrow">
          <a:avLst>
            <a:gd name="adj1" fmla="val 60000"/>
            <a:gd name="adj2" fmla="val 50000"/>
          </a:avLst>
        </a:prstGeom>
        <a:solidFill>
          <a:srgbClr val="841BE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it-IT" sz="1000" kern="1200"/>
        </a:p>
      </dsp:txBody>
      <dsp:txXfrm>
        <a:off x="4678991" y="2709445"/>
        <a:ext cx="141989" cy="142373"/>
      </dsp:txXfrm>
    </dsp:sp>
    <dsp:sp modelId="{CAA9439B-A100-4825-AB43-53B759D05D85}">
      <dsp:nvSpPr>
        <dsp:cNvPr id="0" name=""/>
        <dsp:cNvSpPr/>
      </dsp:nvSpPr>
      <dsp:spPr>
        <a:xfrm>
          <a:off x="4966032" y="2142762"/>
          <a:ext cx="1275739" cy="1275739"/>
        </a:xfrm>
        <a:prstGeom prst="ellipse">
          <a:avLst/>
        </a:prstGeom>
        <a:solidFill>
          <a:srgbClr val="841BED"/>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it-IT" sz="5400" kern="1200" dirty="0"/>
            <a:t>PF</a:t>
          </a:r>
        </a:p>
      </dsp:txBody>
      <dsp:txXfrm>
        <a:off x="5152860" y="2329590"/>
        <a:ext cx="902083" cy="902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C307C-0A6E-4415-9641-46EECC159434}">
      <dsp:nvSpPr>
        <dsp:cNvPr id="0" name=""/>
        <dsp:cNvSpPr/>
      </dsp:nvSpPr>
      <dsp:spPr>
        <a:xfrm rot="5400000">
          <a:off x="3516582" y="-1321690"/>
          <a:ext cx="1258650" cy="3902030"/>
        </a:xfrm>
        <a:prstGeom prst="round2SameRect">
          <a:avLst/>
        </a:prstGeom>
        <a:solidFill>
          <a:schemeClr val="accent1">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533400">
            <a:lnSpc>
              <a:spcPct val="90000"/>
            </a:lnSpc>
            <a:spcBef>
              <a:spcPct val="0"/>
            </a:spcBef>
            <a:spcAft>
              <a:spcPct val="15000"/>
            </a:spcAft>
            <a:buNone/>
          </a:pPr>
          <a:r>
            <a:rPr lang="it-IT" sz="1200" b="0" i="0" kern="1200" dirty="0">
              <a:solidFill>
                <a:srgbClr val="0C0C0F"/>
              </a:solidFill>
              <a:effectLst/>
              <a:latin typeface="+mn-lt"/>
            </a:rPr>
            <a:t>Si intende per </a:t>
          </a:r>
          <a:r>
            <a:rPr lang="it-IT" sz="1200" b="1" i="0" kern="1200" dirty="0">
              <a:solidFill>
                <a:srgbClr val="0C0C0F"/>
              </a:solidFill>
              <a:effectLst/>
              <a:latin typeface="+mn-lt"/>
            </a:rPr>
            <a:t>persona handicappata:</a:t>
          </a:r>
          <a:endParaRPr lang="it-IT" sz="1200" kern="1200" dirty="0">
            <a:latin typeface="+mn-lt"/>
          </a:endParaRPr>
        </a:p>
        <a:p>
          <a:pPr marL="0" lvl="1" indent="0" algn="l" defTabSz="533400">
            <a:lnSpc>
              <a:spcPct val="90000"/>
            </a:lnSpc>
            <a:spcBef>
              <a:spcPct val="0"/>
            </a:spcBef>
            <a:spcAft>
              <a:spcPct val="15000"/>
            </a:spcAft>
            <a:buNone/>
          </a:pPr>
          <a:r>
            <a:rPr lang="it-IT" sz="1200" b="0" i="0" kern="1200" dirty="0">
              <a:solidFill>
                <a:srgbClr val="0C0C0F"/>
              </a:solidFill>
              <a:effectLst/>
              <a:latin typeface="+mn-lt"/>
            </a:rPr>
            <a:t>“</a:t>
          </a:r>
          <a:r>
            <a:rPr lang="it-IT" sz="1200" b="0" i="1" kern="1200" dirty="0">
              <a:solidFill>
                <a:srgbClr val="0C0C0F"/>
              </a:solidFill>
              <a:effectLst/>
              <a:latin typeface="+mn-lt"/>
            </a:rPr>
            <a:t>colui o colei che presenta minorazione fisica, psichica o sensoriale, stabilizzata o progressiva, che è causa di difficoltà di apprendimento, di relazione o di integrazione lavorativa e tale da determinare un processo di svantaggio sociale o emarginazione</a:t>
          </a:r>
          <a:r>
            <a:rPr lang="it-IT" sz="1200" b="0" i="0" kern="1200" dirty="0">
              <a:solidFill>
                <a:srgbClr val="0C0C0F"/>
              </a:solidFill>
              <a:effectLst/>
              <a:latin typeface="+mn-lt"/>
            </a:rPr>
            <a:t>”.</a:t>
          </a:r>
          <a:endParaRPr lang="it-IT" sz="1200" kern="1200" dirty="0">
            <a:latin typeface="+mn-lt"/>
          </a:endParaRPr>
        </a:p>
      </dsp:txBody>
      <dsp:txXfrm rot="-5400000">
        <a:off x="2194892" y="61442"/>
        <a:ext cx="3840588" cy="1135766"/>
      </dsp:txXfrm>
    </dsp:sp>
    <dsp:sp modelId="{411F346C-F5AB-4979-BD13-D2C7F1FA847E}">
      <dsp:nvSpPr>
        <dsp:cNvPr id="0" name=""/>
        <dsp:cNvSpPr/>
      </dsp:nvSpPr>
      <dsp:spPr>
        <a:xfrm>
          <a:off x="0" y="0"/>
          <a:ext cx="2194892" cy="998174"/>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it-IT" sz="1600" kern="1200" dirty="0"/>
            <a:t>art. 3 </a:t>
          </a:r>
        </a:p>
        <a:p>
          <a:pPr marL="0" lvl="0" indent="0" algn="l" defTabSz="711200">
            <a:lnSpc>
              <a:spcPct val="90000"/>
            </a:lnSpc>
            <a:spcBef>
              <a:spcPct val="0"/>
            </a:spcBef>
            <a:spcAft>
              <a:spcPct val="35000"/>
            </a:spcAft>
            <a:buNone/>
          </a:pPr>
          <a:r>
            <a:rPr lang="it-IT" sz="1600" kern="1200" dirty="0"/>
            <a:t>L. 104/1992</a:t>
          </a:r>
        </a:p>
      </dsp:txBody>
      <dsp:txXfrm>
        <a:off x="48727" y="48727"/>
        <a:ext cx="2097438" cy="900720"/>
      </dsp:txXfrm>
    </dsp:sp>
    <dsp:sp modelId="{EE34EBCE-2530-42F7-93A3-EB3A608A7FA6}">
      <dsp:nvSpPr>
        <dsp:cNvPr id="0" name=""/>
        <dsp:cNvSpPr/>
      </dsp:nvSpPr>
      <dsp:spPr>
        <a:xfrm rot="5400000">
          <a:off x="3155924" y="353568"/>
          <a:ext cx="1979966" cy="3902030"/>
        </a:xfrm>
        <a:prstGeom prst="round2SameRect">
          <a:avLst/>
        </a:prstGeom>
        <a:solidFill>
          <a:schemeClr val="accent1">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533400">
            <a:lnSpc>
              <a:spcPct val="90000"/>
            </a:lnSpc>
            <a:spcBef>
              <a:spcPct val="0"/>
            </a:spcBef>
            <a:spcAft>
              <a:spcPct val="15000"/>
            </a:spcAft>
            <a:buNone/>
          </a:pPr>
          <a:r>
            <a:rPr lang="it-IT" sz="1200" kern="1200" dirty="0"/>
            <a:t>Per poter godere delle misure di sostegno che la normativa prevede, il requisito cardine è rappresentato</a:t>
          </a:r>
          <a:r>
            <a:rPr lang="it-IT" sz="1200" b="0" kern="1200" dirty="0"/>
            <a:t> dal </a:t>
          </a:r>
          <a:r>
            <a:rPr lang="it-IT" sz="1200" b="1" kern="1200" dirty="0"/>
            <a:t>riconoscimento di un handicap </a:t>
          </a:r>
          <a:r>
            <a:rPr lang="it-IT" sz="1200" kern="1200" dirty="0"/>
            <a:t>così come inquadrato al comma 1 dell’art. 3 della Legge, dunque, non esclusivamente come patologia in sé, ma contestualizzato alle oggettive difficoltà socio-lavorative e relazionali cui dà vita; in virtù della varietà delle misure previste poi, ogni agevolazione può richiedere ulteriori condizioni specifiche oltre al riconoscimento dell’handicap.</a:t>
          </a:r>
        </a:p>
      </dsp:txBody>
      <dsp:txXfrm rot="-5400000">
        <a:off x="2194892" y="1411254"/>
        <a:ext cx="3805376" cy="1786658"/>
      </dsp:txXfrm>
    </dsp:sp>
    <dsp:sp modelId="{23F6D14C-7FD7-4815-B758-CA9EF584ADB1}">
      <dsp:nvSpPr>
        <dsp:cNvPr id="0" name=""/>
        <dsp:cNvSpPr/>
      </dsp:nvSpPr>
      <dsp:spPr>
        <a:xfrm>
          <a:off x="0" y="1829425"/>
          <a:ext cx="2194892" cy="1013775"/>
        </a:xfrm>
        <a:prstGeom prst="roundRect">
          <a:avLst/>
        </a:prstGeom>
        <a:solidFill>
          <a:srgbClr val="0070C0">
            <a:alpha val="90000"/>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it-IT" sz="1600" kern="1200" dirty="0"/>
            <a:t>art. 3 comma 1                          L. 104/1992</a:t>
          </a:r>
        </a:p>
      </dsp:txBody>
      <dsp:txXfrm>
        <a:off x="49488" y="1878913"/>
        <a:ext cx="2095916" cy="914799"/>
      </dsp:txXfrm>
    </dsp:sp>
    <dsp:sp modelId="{981111FD-AA00-4ADE-90B5-A3CA9B8E7208}">
      <dsp:nvSpPr>
        <dsp:cNvPr id="0" name=""/>
        <dsp:cNvSpPr/>
      </dsp:nvSpPr>
      <dsp:spPr>
        <a:xfrm rot="5400000">
          <a:off x="3066437" y="2561976"/>
          <a:ext cx="2089624" cy="3902030"/>
        </a:xfrm>
        <a:prstGeom prst="round2SameRect">
          <a:avLst/>
        </a:prstGeom>
        <a:solidFill>
          <a:schemeClr val="accent1">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533400">
            <a:lnSpc>
              <a:spcPct val="90000"/>
            </a:lnSpc>
            <a:spcBef>
              <a:spcPct val="0"/>
            </a:spcBef>
            <a:spcAft>
              <a:spcPct val="15000"/>
            </a:spcAft>
            <a:buNone/>
          </a:pPr>
          <a:r>
            <a:rPr lang="it-IT" sz="1200" b="1" kern="1200" dirty="0"/>
            <a:t>Situazione di gravità </a:t>
          </a:r>
          <a:r>
            <a:rPr lang="it-IT" sz="1200" kern="1200" dirty="0"/>
            <a:t>prevista dal comma 3 dell’art.3, il quale recita:</a:t>
          </a:r>
        </a:p>
        <a:p>
          <a:pPr marL="0" lvl="1" indent="0" algn="l" defTabSz="533400">
            <a:lnSpc>
              <a:spcPct val="90000"/>
            </a:lnSpc>
            <a:spcBef>
              <a:spcPct val="0"/>
            </a:spcBef>
            <a:spcAft>
              <a:spcPct val="15000"/>
            </a:spcAft>
            <a:buNone/>
          </a:pPr>
          <a:r>
            <a:rPr lang="it-IT" sz="1200" kern="1200" dirty="0"/>
            <a:t>“qualora la minorazione, singola o plurima, </a:t>
          </a:r>
          <a:r>
            <a:rPr lang="it-IT" sz="1200" i="1" kern="1200" dirty="0"/>
            <a:t>abbia ridotto l'autonomia personale, correlata all’età, in modo da rendere necessario un intervento assistenziale permanente, continuativo e globale nella sfera individuale o in quella di relazione, la situazione assume connotazione di gravità. Le situazioni riconosciute di gravità determinano priorità nei programmi e negli interventi dei servizi pubblic</a:t>
          </a:r>
          <a:r>
            <a:rPr lang="it-IT" sz="1200" kern="1200" dirty="0"/>
            <a:t>i”;</a:t>
          </a:r>
        </a:p>
      </dsp:txBody>
      <dsp:txXfrm rot="-5400000">
        <a:off x="2160235" y="3570186"/>
        <a:ext cx="3800023" cy="1885610"/>
      </dsp:txXfrm>
    </dsp:sp>
    <dsp:sp modelId="{9A047F47-9C45-4DE2-93D0-459862F10668}">
      <dsp:nvSpPr>
        <dsp:cNvPr id="0" name=""/>
        <dsp:cNvSpPr/>
      </dsp:nvSpPr>
      <dsp:spPr>
        <a:xfrm>
          <a:off x="0" y="4161528"/>
          <a:ext cx="2194892" cy="881977"/>
        </a:xfrm>
        <a:prstGeom prst="roundRect">
          <a:avLst/>
        </a:prstGeom>
        <a:solidFill>
          <a:srgbClr val="0070C0">
            <a:alpha val="90000"/>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it-IT" sz="1600" kern="1200" dirty="0"/>
            <a:t>art. 3 comma 3                        </a:t>
          </a:r>
        </a:p>
        <a:p>
          <a:pPr marL="0" lvl="0" indent="0" algn="l" defTabSz="711200">
            <a:lnSpc>
              <a:spcPct val="90000"/>
            </a:lnSpc>
            <a:spcBef>
              <a:spcPct val="0"/>
            </a:spcBef>
            <a:spcAft>
              <a:spcPct val="35000"/>
            </a:spcAft>
            <a:buNone/>
          </a:pPr>
          <a:r>
            <a:rPr lang="it-IT" sz="1600" kern="1200" dirty="0"/>
            <a:t>L. 104/1992</a:t>
          </a:r>
        </a:p>
      </dsp:txBody>
      <dsp:txXfrm>
        <a:off x="43055" y="4204583"/>
        <a:ext cx="2108782" cy="79586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82299-90DC-4779-A91B-BABE7AF42E44}">
      <dsp:nvSpPr>
        <dsp:cNvPr id="0" name=""/>
        <dsp:cNvSpPr/>
      </dsp:nvSpPr>
      <dsp:spPr>
        <a:xfrm>
          <a:off x="1516850" y="1263698"/>
          <a:ext cx="3221442" cy="3221442"/>
        </a:xfrm>
        <a:prstGeom prst="ellipse">
          <a:avLst/>
        </a:prstGeom>
        <a:solidFill>
          <a:srgbClr val="FF00FF">
            <a:alpha val="49804"/>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it-IT" sz="6500" kern="1200" dirty="0">
              <a:solidFill>
                <a:schemeClr val="bg1"/>
              </a:solidFill>
            </a:rPr>
            <a:t>PI</a:t>
          </a:r>
        </a:p>
      </dsp:txBody>
      <dsp:txXfrm>
        <a:off x="1988619" y="1735467"/>
        <a:ext cx="2277904" cy="2277904"/>
      </dsp:txXfrm>
    </dsp:sp>
    <dsp:sp modelId="{9A397B42-0C19-4954-BC8F-322F3798C29F}">
      <dsp:nvSpPr>
        <dsp:cNvPr id="0" name=""/>
        <dsp:cNvSpPr/>
      </dsp:nvSpPr>
      <dsp:spPr>
        <a:xfrm>
          <a:off x="2245051" y="360035"/>
          <a:ext cx="1700212" cy="1032585"/>
        </a:xfrm>
        <a:prstGeom prst="ellipse">
          <a:avLst/>
        </a:prstGeom>
        <a:solidFill>
          <a:srgbClr val="FF0000">
            <a:alpha val="50000"/>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it-IT" sz="4000" kern="1200" dirty="0">
              <a:solidFill>
                <a:schemeClr val="bg1"/>
              </a:solidFill>
            </a:rPr>
            <a:t>PEI</a:t>
          </a:r>
        </a:p>
      </dsp:txBody>
      <dsp:txXfrm>
        <a:off x="2494041" y="511254"/>
        <a:ext cx="1202232" cy="730147"/>
      </dsp:txXfrm>
    </dsp:sp>
    <dsp:sp modelId="{84004F77-2641-4B71-BA1B-40664144060B}">
      <dsp:nvSpPr>
        <dsp:cNvPr id="0" name=""/>
        <dsp:cNvSpPr/>
      </dsp:nvSpPr>
      <dsp:spPr>
        <a:xfrm>
          <a:off x="3604129" y="504055"/>
          <a:ext cx="2817393" cy="2521841"/>
        </a:xfrm>
        <a:prstGeom prst="ellipse">
          <a:avLst/>
        </a:prstGeom>
        <a:solidFill>
          <a:schemeClr val="bg1">
            <a:alpha val="50000"/>
          </a:schemeClr>
        </a:solidFill>
        <a:ln w="10795" cap="flat" cmpd="sng" algn="ctr">
          <a:solidFill>
            <a:srgbClr val="FF00FF"/>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tx1"/>
              </a:solidFill>
            </a:rPr>
            <a:t>Le prestazioni di cura e di riabilitazione a carico del Servizio sanitario nazionale</a:t>
          </a:r>
        </a:p>
      </dsp:txBody>
      <dsp:txXfrm>
        <a:off x="4016727" y="873370"/>
        <a:ext cx="1992197" cy="1783211"/>
      </dsp:txXfrm>
    </dsp:sp>
    <dsp:sp modelId="{8A277574-5967-47A1-9D0F-53A5E598A87C}">
      <dsp:nvSpPr>
        <dsp:cNvPr id="0" name=""/>
        <dsp:cNvSpPr/>
      </dsp:nvSpPr>
      <dsp:spPr>
        <a:xfrm>
          <a:off x="3973245" y="3096344"/>
          <a:ext cx="2441966" cy="2232056"/>
        </a:xfrm>
        <a:prstGeom prst="ellipse">
          <a:avLst/>
        </a:prstGeom>
        <a:solidFill>
          <a:schemeClr val="bg1">
            <a:alpha val="50000"/>
          </a:schemeClr>
        </a:solidFill>
        <a:ln w="10795" cap="flat" cmpd="sng" algn="ctr">
          <a:solidFill>
            <a:srgbClr val="FF00FF"/>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kern="1200" dirty="0">
              <a:solidFill>
                <a:schemeClr val="tx1"/>
              </a:solidFill>
            </a:rPr>
            <a:t>I servizi alla persona cui provvede il Comune in forma diretta o accreditata, con particolare riferimento al recupero e all’integrazione sociale</a:t>
          </a:r>
        </a:p>
      </dsp:txBody>
      <dsp:txXfrm>
        <a:off x="4330863" y="3423221"/>
        <a:ext cx="1726730" cy="1578302"/>
      </dsp:txXfrm>
    </dsp:sp>
    <dsp:sp modelId="{9AFBC0CF-FB6A-4496-AF81-7D925A093E78}">
      <dsp:nvSpPr>
        <dsp:cNvPr id="0" name=""/>
        <dsp:cNvSpPr/>
      </dsp:nvSpPr>
      <dsp:spPr>
        <a:xfrm>
          <a:off x="2389079" y="4320479"/>
          <a:ext cx="1700212" cy="1150248"/>
        </a:xfrm>
        <a:prstGeom prst="ellipse">
          <a:avLst/>
        </a:prstGeom>
        <a:solidFill>
          <a:srgbClr val="841BED">
            <a:alpha val="50000"/>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it-IT" sz="4000" kern="1200" dirty="0">
              <a:solidFill>
                <a:schemeClr val="bg1"/>
              </a:solidFill>
            </a:rPr>
            <a:t>PF</a:t>
          </a:r>
        </a:p>
      </dsp:txBody>
      <dsp:txXfrm>
        <a:off x="2638069" y="4488929"/>
        <a:ext cx="1202232" cy="813348"/>
      </dsp:txXfrm>
    </dsp:sp>
    <dsp:sp modelId="{2324506B-0D98-4305-9661-F08BA8B5E15A}">
      <dsp:nvSpPr>
        <dsp:cNvPr id="0" name=""/>
        <dsp:cNvSpPr/>
      </dsp:nvSpPr>
      <dsp:spPr>
        <a:xfrm>
          <a:off x="99674" y="3007916"/>
          <a:ext cx="2306810" cy="2240609"/>
        </a:xfrm>
        <a:prstGeom prst="ellipse">
          <a:avLst/>
        </a:prstGeom>
        <a:solidFill>
          <a:schemeClr val="bg1">
            <a:alpha val="50000"/>
          </a:schemeClr>
        </a:solidFill>
        <a:ln w="10795" cap="flat" cmpd="sng" algn="ctr">
          <a:solidFill>
            <a:srgbClr val="FF00FF"/>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kern="1200" dirty="0">
              <a:solidFill>
                <a:schemeClr val="tx1"/>
              </a:solidFill>
            </a:rPr>
            <a:t>Le misure economiche necessarie per il superamento di condizioni di povertà, emarginazione ed esclusione sociale</a:t>
          </a:r>
        </a:p>
      </dsp:txBody>
      <dsp:txXfrm>
        <a:off x="437499" y="3336046"/>
        <a:ext cx="1631160" cy="1584349"/>
      </dsp:txXfrm>
    </dsp:sp>
    <dsp:sp modelId="{DFBE2625-9D9B-4F24-A34D-D62E3F7ECFD3}">
      <dsp:nvSpPr>
        <dsp:cNvPr id="0" name=""/>
        <dsp:cNvSpPr/>
      </dsp:nvSpPr>
      <dsp:spPr>
        <a:xfrm>
          <a:off x="0" y="563200"/>
          <a:ext cx="2484634" cy="2347014"/>
        </a:xfrm>
        <a:prstGeom prst="ellipse">
          <a:avLst/>
        </a:prstGeom>
        <a:solidFill>
          <a:schemeClr val="bg1">
            <a:alpha val="50000"/>
          </a:schemeClr>
        </a:solidFill>
        <a:ln w="10795" cap="flat" cmpd="sng" algn="ctr">
          <a:solidFill>
            <a:srgbClr val="FF00FF"/>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tx1"/>
              </a:solidFill>
            </a:rPr>
            <a:t>Le potenzialità e gli eventuali sostegni per il nucleo familiare.</a:t>
          </a:r>
        </a:p>
      </dsp:txBody>
      <dsp:txXfrm>
        <a:off x="363866" y="906912"/>
        <a:ext cx="1756902" cy="165959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6F769-CB0E-4242-AAF5-5A43BB90252B}">
      <dsp:nvSpPr>
        <dsp:cNvPr id="0" name=""/>
        <dsp:cNvSpPr/>
      </dsp:nvSpPr>
      <dsp:spPr>
        <a:xfrm rot="16200000">
          <a:off x="342038" y="-342038"/>
          <a:ext cx="2088232" cy="2772308"/>
        </a:xfrm>
        <a:prstGeom prst="round1Rect">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accent1">
                  <a:lumMod val="50000"/>
                </a:schemeClr>
              </a:solidFill>
            </a:rPr>
            <a:t>4</a:t>
          </a:r>
        </a:p>
        <a:p>
          <a:pPr marL="0" lvl="0" indent="0" algn="ctr" defTabSz="711200">
            <a:lnSpc>
              <a:spcPct val="90000"/>
            </a:lnSpc>
            <a:spcBef>
              <a:spcPct val="0"/>
            </a:spcBef>
            <a:spcAft>
              <a:spcPct val="35000"/>
            </a:spcAft>
            <a:buNone/>
          </a:pPr>
          <a:r>
            <a:rPr lang="it-IT" sz="1600" kern="1200" dirty="0">
              <a:solidFill>
                <a:schemeClr val="accent1">
                  <a:lumMod val="50000"/>
                </a:schemeClr>
              </a:solidFill>
            </a:rPr>
            <a:t>Si stila un percorso di inserimento educativo</a:t>
          </a:r>
        </a:p>
      </dsp:txBody>
      <dsp:txXfrm rot="5400000">
        <a:off x="-1" y="1"/>
        <a:ext cx="2772308" cy="1566174"/>
      </dsp:txXfrm>
    </dsp:sp>
    <dsp:sp modelId="{5C2B1783-F185-47F7-891C-0BFD5018FF44}">
      <dsp:nvSpPr>
        <dsp:cNvPr id="0" name=""/>
        <dsp:cNvSpPr/>
      </dsp:nvSpPr>
      <dsp:spPr>
        <a:xfrm>
          <a:off x="2772308" y="0"/>
          <a:ext cx="2772308" cy="2088232"/>
        </a:xfrm>
        <a:prstGeom prst="round1Rect">
          <a:avLst/>
        </a:prstGeom>
        <a:solidFill>
          <a:schemeClr val="accent2">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it-IT" sz="1700" kern="1200" dirty="0">
              <a:solidFill>
                <a:schemeClr val="accent1">
                  <a:lumMod val="50000"/>
                </a:schemeClr>
              </a:solidFill>
            </a:rPr>
            <a:t>1</a:t>
          </a:r>
          <a:br>
            <a:rPr lang="it-IT" sz="1700" kern="1200" dirty="0">
              <a:solidFill>
                <a:schemeClr val="accent1">
                  <a:lumMod val="50000"/>
                </a:schemeClr>
              </a:solidFill>
            </a:rPr>
          </a:br>
          <a:r>
            <a:rPr lang="it-IT" sz="1700" kern="1200" dirty="0">
              <a:solidFill>
                <a:schemeClr val="accent1">
                  <a:lumMod val="50000"/>
                </a:schemeClr>
              </a:solidFill>
            </a:rPr>
            <a:t>Si rilevano in entrata i fattori BIOSPICOSOCIALI</a:t>
          </a:r>
        </a:p>
        <a:p>
          <a:pPr marL="0" lvl="0" indent="0" algn="ctr" defTabSz="755650">
            <a:lnSpc>
              <a:spcPct val="90000"/>
            </a:lnSpc>
            <a:spcBef>
              <a:spcPct val="0"/>
            </a:spcBef>
            <a:spcAft>
              <a:spcPct val="35000"/>
            </a:spcAft>
            <a:buNone/>
          </a:pPr>
          <a:r>
            <a:rPr lang="it-IT" sz="1400" kern="1200" dirty="0">
              <a:solidFill>
                <a:schemeClr val="accent1">
                  <a:lumMod val="50000"/>
                </a:schemeClr>
              </a:solidFill>
            </a:rPr>
            <a:t>(con un colloquio strutturato)</a:t>
          </a:r>
        </a:p>
      </dsp:txBody>
      <dsp:txXfrm>
        <a:off x="2772308" y="0"/>
        <a:ext cx="2772308" cy="1566174"/>
      </dsp:txXfrm>
    </dsp:sp>
    <dsp:sp modelId="{253DC286-F040-4628-8D9C-568FFC329456}">
      <dsp:nvSpPr>
        <dsp:cNvPr id="0" name=""/>
        <dsp:cNvSpPr/>
      </dsp:nvSpPr>
      <dsp:spPr>
        <a:xfrm rot="10800000">
          <a:off x="0" y="2088232"/>
          <a:ext cx="2772308" cy="2088232"/>
        </a:xfrm>
        <a:prstGeom prst="round1Rect">
          <a:avLst/>
        </a:prstGeom>
        <a:solidFill>
          <a:schemeClr val="accent2">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accent1">
                  <a:lumMod val="50000"/>
                </a:schemeClr>
              </a:solidFill>
            </a:rPr>
            <a:t>3</a:t>
          </a:r>
        </a:p>
        <a:p>
          <a:pPr marL="0" lvl="0" indent="0" algn="ctr" defTabSz="711200">
            <a:lnSpc>
              <a:spcPct val="90000"/>
            </a:lnSpc>
            <a:spcBef>
              <a:spcPct val="0"/>
            </a:spcBef>
            <a:spcAft>
              <a:spcPct val="35000"/>
            </a:spcAft>
            <a:buNone/>
          </a:pPr>
          <a:r>
            <a:rPr lang="it-IT" sz="1600" kern="1200" dirty="0">
              <a:solidFill>
                <a:schemeClr val="accent1">
                  <a:lumMod val="50000"/>
                </a:schemeClr>
              </a:solidFill>
            </a:rPr>
            <a:t>Si valuta la relazione tra i fattori BIOSPICOSOCIALI</a:t>
          </a:r>
        </a:p>
        <a:p>
          <a:pPr marL="0" lvl="0" indent="0" algn="ctr" defTabSz="711200">
            <a:lnSpc>
              <a:spcPct val="90000"/>
            </a:lnSpc>
            <a:spcBef>
              <a:spcPct val="0"/>
            </a:spcBef>
            <a:spcAft>
              <a:spcPct val="35000"/>
            </a:spcAft>
            <a:buNone/>
          </a:pPr>
          <a:r>
            <a:rPr lang="it-IT" sz="1600" kern="1200" dirty="0"/>
            <a:t> </a:t>
          </a:r>
        </a:p>
        <a:p>
          <a:pPr marL="0" lvl="0" indent="0" algn="ctr" defTabSz="711200">
            <a:lnSpc>
              <a:spcPct val="90000"/>
            </a:lnSpc>
            <a:spcBef>
              <a:spcPct val="0"/>
            </a:spcBef>
            <a:spcAft>
              <a:spcPct val="35000"/>
            </a:spcAft>
            <a:buNone/>
          </a:pPr>
          <a:endParaRPr lang="it-IT" sz="1400" kern="1200" dirty="0"/>
        </a:p>
      </dsp:txBody>
      <dsp:txXfrm rot="10800000">
        <a:off x="0" y="2610290"/>
        <a:ext cx="2772308" cy="1566174"/>
      </dsp:txXfrm>
    </dsp:sp>
    <dsp:sp modelId="{93B9DD92-F426-426D-ABE4-76A9068D9852}">
      <dsp:nvSpPr>
        <dsp:cNvPr id="0" name=""/>
        <dsp:cNvSpPr/>
      </dsp:nvSpPr>
      <dsp:spPr>
        <a:xfrm rot="5400000">
          <a:off x="3090282" y="1693988"/>
          <a:ext cx="2088232" cy="2772308"/>
        </a:xfrm>
        <a:prstGeom prst="round1Rect">
          <a:avLst/>
        </a:prstGeom>
        <a:solidFill>
          <a:schemeClr val="accent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it-IT" sz="1600" kern="1200" dirty="0">
              <a:solidFill>
                <a:schemeClr val="accent1">
                  <a:lumMod val="50000"/>
                </a:schemeClr>
              </a:solidFill>
            </a:rPr>
            <a:t>2 </a:t>
          </a:r>
        </a:p>
        <a:p>
          <a:pPr marL="0" lvl="0" indent="0" algn="ctr" defTabSz="711200">
            <a:lnSpc>
              <a:spcPct val="90000"/>
            </a:lnSpc>
            <a:spcBef>
              <a:spcPct val="0"/>
            </a:spcBef>
            <a:spcAft>
              <a:spcPct val="35000"/>
            </a:spcAft>
            <a:buNone/>
          </a:pPr>
          <a:r>
            <a:rPr lang="it-IT" sz="1600" kern="1200" dirty="0">
              <a:solidFill>
                <a:schemeClr val="accent1">
                  <a:lumMod val="50000"/>
                </a:schemeClr>
              </a:solidFill>
            </a:rPr>
            <a:t>Si evidenziano I PUNTI DI FORZA E DI DEBOLEZZA tra i fattori BIOSPICOSOCIALI</a:t>
          </a:r>
        </a:p>
        <a:p>
          <a:pPr marL="0" lvl="0" indent="0" algn="ctr" defTabSz="711200">
            <a:lnSpc>
              <a:spcPct val="90000"/>
            </a:lnSpc>
            <a:spcBef>
              <a:spcPct val="0"/>
            </a:spcBef>
            <a:spcAft>
              <a:spcPct val="35000"/>
            </a:spcAft>
            <a:buNone/>
          </a:pPr>
          <a:endParaRPr lang="it-IT" sz="1400" kern="1200" dirty="0"/>
        </a:p>
      </dsp:txBody>
      <dsp:txXfrm rot="-5400000">
        <a:off x="2748244" y="2558084"/>
        <a:ext cx="2772308" cy="1566174"/>
      </dsp:txXfrm>
    </dsp:sp>
    <dsp:sp modelId="{9259C5F3-65EA-4A56-8B26-553D4DE2C115}">
      <dsp:nvSpPr>
        <dsp:cNvPr id="0" name=""/>
        <dsp:cNvSpPr/>
      </dsp:nvSpPr>
      <dsp:spPr>
        <a:xfrm>
          <a:off x="1940615" y="1566174"/>
          <a:ext cx="1663384" cy="1044116"/>
        </a:xfrm>
        <a:prstGeom prst="roundRect">
          <a:avLst/>
        </a:prstGeom>
        <a:solidFill>
          <a:schemeClr val="accent2">
            <a:lumMod val="5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solidFill>
                <a:schemeClr val="bg1"/>
              </a:solidFill>
            </a:rPr>
            <a:t>Scuola BIOPSICOSOCIALE</a:t>
          </a:r>
        </a:p>
      </dsp:txBody>
      <dsp:txXfrm>
        <a:off x="1991585" y="1617144"/>
        <a:ext cx="1561444" cy="94217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35B4B-9ADC-4284-B624-F5A5D239DD24}">
      <dsp:nvSpPr>
        <dsp:cNvPr id="0" name=""/>
        <dsp:cNvSpPr/>
      </dsp:nvSpPr>
      <dsp:spPr>
        <a:xfrm>
          <a:off x="2611939" y="2514885"/>
          <a:ext cx="828468" cy="618762"/>
        </a:xfrm>
        <a:prstGeom prst="ellipse">
          <a:avLst/>
        </a:prstGeom>
        <a:solidFill>
          <a:srgbClr val="C000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it-IT" sz="2600" kern="1200" dirty="0">
              <a:solidFill>
                <a:schemeClr val="bg1"/>
              </a:solidFill>
            </a:rPr>
            <a:t>ICF</a:t>
          </a:r>
        </a:p>
      </dsp:txBody>
      <dsp:txXfrm>
        <a:off x="2733265" y="2605501"/>
        <a:ext cx="585816" cy="437530"/>
      </dsp:txXfrm>
    </dsp:sp>
    <dsp:sp modelId="{0746D597-A5B9-4B29-AD5B-098DC983F020}">
      <dsp:nvSpPr>
        <dsp:cNvPr id="0" name=""/>
        <dsp:cNvSpPr/>
      </dsp:nvSpPr>
      <dsp:spPr>
        <a:xfrm rot="16230374">
          <a:off x="2816708" y="1879019"/>
          <a:ext cx="454703" cy="5536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kern="1200"/>
        </a:p>
      </dsp:txBody>
      <dsp:txXfrm>
        <a:off x="2884311" y="2057954"/>
        <a:ext cx="318292" cy="332194"/>
      </dsp:txXfrm>
    </dsp:sp>
    <dsp:sp modelId="{488DE66F-F619-4CE6-9E4D-7A5BEF93F4DC}">
      <dsp:nvSpPr>
        <dsp:cNvPr id="0" name=""/>
        <dsp:cNvSpPr/>
      </dsp:nvSpPr>
      <dsp:spPr>
        <a:xfrm>
          <a:off x="1439655" y="0"/>
          <a:ext cx="3208304" cy="1657002"/>
        </a:xfrm>
        <a:prstGeom prst="ellipse">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rgbClr val="FFFF00"/>
              </a:solidFill>
            </a:rPr>
            <a:t>SUPERA IL METODO DI VALUTAZIONE   </a:t>
          </a:r>
          <a:r>
            <a:rPr lang="it-IT" sz="1600" kern="1200" dirty="0">
              <a:solidFill>
                <a:srgbClr val="FF0000"/>
              </a:solidFill>
            </a:rPr>
            <a:t>(ICDH) </a:t>
          </a:r>
          <a:r>
            <a:rPr lang="it-IT" sz="1600" kern="1200" dirty="0">
              <a:solidFill>
                <a:schemeClr val="bg1"/>
              </a:solidFill>
            </a:rPr>
            <a:t>incentrato sulle malattie, patologie e incapacità dell’individuo</a:t>
          </a:r>
          <a:endParaRPr lang="it-IT" sz="1600" kern="1200" dirty="0"/>
        </a:p>
      </dsp:txBody>
      <dsp:txXfrm>
        <a:off x="1909500" y="242662"/>
        <a:ext cx="2268614" cy="1171678"/>
      </dsp:txXfrm>
    </dsp:sp>
    <dsp:sp modelId="{6DBF8135-F56B-494C-9B7C-73AF3E2AB238}">
      <dsp:nvSpPr>
        <dsp:cNvPr id="0" name=""/>
        <dsp:cNvSpPr/>
      </dsp:nvSpPr>
      <dsp:spPr>
        <a:xfrm rot="21236773">
          <a:off x="3494387" y="2490267"/>
          <a:ext cx="141695" cy="5536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kern="1200"/>
        </a:p>
      </dsp:txBody>
      <dsp:txXfrm>
        <a:off x="3494506" y="2603240"/>
        <a:ext cx="99187" cy="332194"/>
      </dsp:txXfrm>
    </dsp:sp>
    <dsp:sp modelId="{A25D7A16-CB19-4F14-BD9C-E8884D0A9658}">
      <dsp:nvSpPr>
        <dsp:cNvPr id="0" name=""/>
        <dsp:cNvSpPr/>
      </dsp:nvSpPr>
      <dsp:spPr>
        <a:xfrm>
          <a:off x="3696699" y="1224252"/>
          <a:ext cx="2479738" cy="2794819"/>
        </a:xfrm>
        <a:prstGeom prst="ellipse">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kern="1200" dirty="0">
              <a:solidFill>
                <a:schemeClr val="bg1"/>
              </a:solidFill>
            </a:rPr>
            <a:t>Sostiene un metodo di misurazione della salute, delle capacità e delle potenzialità e di </a:t>
          </a:r>
          <a:r>
            <a:rPr lang="it-IT" sz="1400" kern="1200" dirty="0">
              <a:solidFill>
                <a:srgbClr val="FFFF00"/>
              </a:solidFill>
            </a:rPr>
            <a:t>QUANTO LA PERSONA È IN GRADO DI “FARE” </a:t>
          </a:r>
          <a:r>
            <a:rPr lang="it-IT" sz="1400" kern="1200" dirty="0">
              <a:solidFill>
                <a:schemeClr val="bg1"/>
              </a:solidFill>
            </a:rPr>
            <a:t>per poter raggiungere il massimo della propria autorealizzazione</a:t>
          </a:r>
          <a:r>
            <a:rPr lang="it-IT" sz="1600" kern="1200" dirty="0">
              <a:solidFill>
                <a:schemeClr val="bg1"/>
              </a:solidFill>
            </a:rPr>
            <a:t>.</a:t>
          </a:r>
        </a:p>
      </dsp:txBody>
      <dsp:txXfrm>
        <a:off x="4059848" y="1633544"/>
        <a:ext cx="1753440" cy="1976235"/>
      </dsp:txXfrm>
    </dsp:sp>
    <dsp:sp modelId="{1908B137-D354-4FEF-A9D8-C01A195F18AC}">
      <dsp:nvSpPr>
        <dsp:cNvPr id="0" name=""/>
        <dsp:cNvSpPr/>
      </dsp:nvSpPr>
      <dsp:spPr>
        <a:xfrm rot="3556951">
          <a:off x="3174145" y="3314627"/>
          <a:ext cx="615738" cy="5536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kern="1200"/>
        </a:p>
      </dsp:txBody>
      <dsp:txXfrm>
        <a:off x="3214772" y="3353962"/>
        <a:ext cx="449641" cy="332194"/>
      </dsp:txXfrm>
    </dsp:sp>
    <dsp:sp modelId="{BB632833-282B-4A3F-B5D8-45EA9E48EBFF}">
      <dsp:nvSpPr>
        <dsp:cNvPr id="0" name=""/>
        <dsp:cNvSpPr/>
      </dsp:nvSpPr>
      <dsp:spPr>
        <a:xfrm>
          <a:off x="2975667" y="3993285"/>
          <a:ext cx="2856470" cy="2299457"/>
        </a:xfrm>
        <a:prstGeom prst="ellipse">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Utilizza una terminologia più neutrale </a:t>
          </a:r>
          <a:r>
            <a:rPr lang="it-IT" sz="1600" kern="1200" dirty="0">
              <a:solidFill>
                <a:srgbClr val="FFFF00"/>
              </a:solidFill>
            </a:rPr>
            <a:t>FUNZIONI, STRUTTURE CORPOREE e ATTIVITA</a:t>
          </a:r>
          <a:r>
            <a:rPr lang="it-IT" sz="1600" kern="1200" dirty="0"/>
            <a:t>’ invece di MENOMAZIONE, DISABILITA’, HANDICAP.</a:t>
          </a:r>
        </a:p>
      </dsp:txBody>
      <dsp:txXfrm>
        <a:off x="3393987" y="4330033"/>
        <a:ext cx="2019830" cy="1625961"/>
      </dsp:txXfrm>
    </dsp:sp>
    <dsp:sp modelId="{BF631E6D-5390-4640-A93C-8927DCC12891}">
      <dsp:nvSpPr>
        <dsp:cNvPr id="0" name=""/>
        <dsp:cNvSpPr/>
      </dsp:nvSpPr>
      <dsp:spPr>
        <a:xfrm rot="7209595">
          <a:off x="2258587" y="3328081"/>
          <a:ext cx="627943" cy="5536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kern="1200"/>
        </a:p>
      </dsp:txBody>
      <dsp:txXfrm rot="10800000">
        <a:off x="2383360" y="3367007"/>
        <a:ext cx="461846" cy="332194"/>
      </dsp:txXfrm>
    </dsp:sp>
    <dsp:sp modelId="{2DC62C02-D0CA-413A-B59A-1B6951611A14}">
      <dsp:nvSpPr>
        <dsp:cNvPr id="0" name=""/>
        <dsp:cNvSpPr/>
      </dsp:nvSpPr>
      <dsp:spPr>
        <a:xfrm>
          <a:off x="271794" y="4004368"/>
          <a:ext cx="2749468" cy="2388368"/>
        </a:xfrm>
        <a:prstGeom prst="ellipse">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rgbClr val="FFFF00"/>
              </a:solidFill>
            </a:rPr>
            <a:t>NON CONTIENE RIFERIMENTI ALLA MALATTIA</a:t>
          </a:r>
          <a:r>
            <a:rPr lang="it-IT" sz="1600" kern="1200" dirty="0"/>
            <a:t>, ma si riferisce al solo funzionamento residuo o potenziale della persona. </a:t>
          </a:r>
        </a:p>
      </dsp:txBody>
      <dsp:txXfrm>
        <a:off x="674444" y="4354136"/>
        <a:ext cx="1944168" cy="1688832"/>
      </dsp:txXfrm>
    </dsp:sp>
    <dsp:sp modelId="{C0EBD06D-7517-439E-89C1-F55D5906D7FF}">
      <dsp:nvSpPr>
        <dsp:cNvPr id="0" name=""/>
        <dsp:cNvSpPr/>
      </dsp:nvSpPr>
      <dsp:spPr>
        <a:xfrm rot="11071921">
          <a:off x="2377580" y="2502668"/>
          <a:ext cx="167586" cy="5536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kern="1200"/>
        </a:p>
      </dsp:txBody>
      <dsp:txXfrm rot="10800000">
        <a:off x="2427777" y="2615386"/>
        <a:ext cx="117310" cy="332194"/>
      </dsp:txXfrm>
    </dsp:sp>
    <dsp:sp modelId="{AB73AC3E-533C-4775-8633-983197E231BC}">
      <dsp:nvSpPr>
        <dsp:cNvPr id="0" name=""/>
        <dsp:cNvSpPr/>
      </dsp:nvSpPr>
      <dsp:spPr>
        <a:xfrm>
          <a:off x="-144008" y="1420264"/>
          <a:ext cx="2446714" cy="2499377"/>
        </a:xfrm>
        <a:prstGeom prst="ellipse">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Non si focalizza  più solo  sull’individuo, ma </a:t>
          </a:r>
          <a:r>
            <a:rPr lang="it-IT" sz="1600" kern="1200" dirty="0">
              <a:solidFill>
                <a:srgbClr val="FFFF00"/>
              </a:solidFill>
            </a:rPr>
            <a:t>SULL’INTERAZIONE TRA INDIVIDUO E AMBIENTE.</a:t>
          </a:r>
        </a:p>
      </dsp:txBody>
      <dsp:txXfrm>
        <a:off x="214305" y="1786289"/>
        <a:ext cx="1730088" cy="176732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F7EEC-032F-4534-A258-AA59D74C9043}">
      <dsp:nvSpPr>
        <dsp:cNvPr id="0" name=""/>
        <dsp:cNvSpPr/>
      </dsp:nvSpPr>
      <dsp:spPr>
        <a:xfrm>
          <a:off x="974259" y="0"/>
          <a:ext cx="3970845" cy="1216290"/>
        </a:xfrm>
        <a:prstGeom prst="roundRect">
          <a:avLst>
            <a:gd name="adj" fmla="val 10000"/>
          </a:avLst>
        </a:prstGeom>
        <a:solidFill>
          <a:srgbClr val="FFFF00">
            <a:alpha val="90000"/>
          </a:srgb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accent2">
                  <a:lumMod val="50000"/>
                </a:schemeClr>
              </a:solidFill>
            </a:rPr>
            <a:t>SALUTE / BENESSERE </a:t>
          </a:r>
        </a:p>
        <a:p>
          <a:pPr marL="0" lvl="0" indent="0" algn="ctr" defTabSz="889000">
            <a:lnSpc>
              <a:spcPct val="90000"/>
            </a:lnSpc>
            <a:spcBef>
              <a:spcPct val="0"/>
            </a:spcBef>
            <a:spcAft>
              <a:spcPct val="35000"/>
            </a:spcAft>
            <a:buNone/>
          </a:pPr>
          <a:r>
            <a:rPr lang="it-IT" sz="2000" kern="1200" dirty="0">
              <a:solidFill>
                <a:schemeClr val="accent2">
                  <a:lumMod val="50000"/>
                </a:schemeClr>
              </a:solidFill>
            </a:rPr>
            <a:t>O</a:t>
          </a:r>
        </a:p>
        <a:p>
          <a:pPr marL="0" lvl="0" indent="0" algn="ctr" defTabSz="889000">
            <a:lnSpc>
              <a:spcPct val="90000"/>
            </a:lnSpc>
            <a:spcBef>
              <a:spcPct val="0"/>
            </a:spcBef>
            <a:spcAft>
              <a:spcPct val="35000"/>
            </a:spcAft>
            <a:buNone/>
          </a:pPr>
          <a:r>
            <a:rPr lang="it-IT" sz="2000" kern="1200" dirty="0">
              <a:solidFill>
                <a:schemeClr val="accent2">
                  <a:lumMod val="50000"/>
                </a:schemeClr>
              </a:solidFill>
            </a:rPr>
            <a:t>DISORDINI/MALATTIE </a:t>
          </a:r>
        </a:p>
      </dsp:txBody>
      <dsp:txXfrm>
        <a:off x="1009883" y="35624"/>
        <a:ext cx="3899597" cy="1145042"/>
      </dsp:txXfrm>
    </dsp:sp>
    <dsp:sp modelId="{A12B2841-A54C-42D0-9FDA-5BDB6669488F}">
      <dsp:nvSpPr>
        <dsp:cNvPr id="0" name=""/>
        <dsp:cNvSpPr/>
      </dsp:nvSpPr>
      <dsp:spPr>
        <a:xfrm flipH="1">
          <a:off x="4196627" y="130487"/>
          <a:ext cx="534532" cy="827239"/>
        </a:xfrm>
        <a:prstGeom prst="roundRect">
          <a:avLst>
            <a:gd name="adj" fmla="val 10000"/>
          </a:avLst>
        </a:prstGeom>
        <a:solidFill>
          <a:srgbClr val="FFFF00">
            <a:alpha val="90000"/>
          </a:srgbClr>
        </a:solidFill>
        <a:ln w="10795" cap="flat" cmpd="sng" algn="ctr">
          <a:solidFill>
            <a:srgbClr val="FFFF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it-IT" sz="1200" kern="1200" dirty="0"/>
        </a:p>
      </dsp:txBody>
      <dsp:txXfrm>
        <a:off x="4212283" y="146143"/>
        <a:ext cx="503220" cy="795927"/>
      </dsp:txXfrm>
    </dsp:sp>
    <dsp:sp modelId="{FA797376-7D40-4DED-A4A2-E4A7568A26C8}">
      <dsp:nvSpPr>
        <dsp:cNvPr id="0" name=""/>
        <dsp:cNvSpPr/>
      </dsp:nvSpPr>
      <dsp:spPr>
        <a:xfrm>
          <a:off x="2837449" y="3918485"/>
          <a:ext cx="620429" cy="620429"/>
        </a:xfrm>
        <a:prstGeom prst="triangle">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435444-929B-4AE0-BFDA-C4A8D5294A81}">
      <dsp:nvSpPr>
        <dsp:cNvPr id="0" name=""/>
        <dsp:cNvSpPr/>
      </dsp:nvSpPr>
      <dsp:spPr>
        <a:xfrm>
          <a:off x="1286374" y="3658732"/>
          <a:ext cx="3722579" cy="25148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DA1B9-0BE7-40FE-8D2C-8C82393A82D5}">
      <dsp:nvSpPr>
        <dsp:cNvPr id="0" name=""/>
        <dsp:cNvSpPr/>
      </dsp:nvSpPr>
      <dsp:spPr>
        <a:xfrm>
          <a:off x="1138599" y="1324565"/>
          <a:ext cx="1867305" cy="2391769"/>
        </a:xfrm>
        <a:prstGeom prst="roundRect">
          <a:avLst/>
        </a:prstGeom>
        <a:solidFill>
          <a:srgbClr val="2E20E8"/>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it-IT" sz="2100" kern="1200" dirty="0"/>
            <a:t>Menomazioni delle strutture e </a:t>
          </a:r>
        </a:p>
        <a:p>
          <a:pPr marL="0" lvl="0" indent="0" algn="ctr" defTabSz="933450">
            <a:lnSpc>
              <a:spcPct val="90000"/>
            </a:lnSpc>
            <a:spcBef>
              <a:spcPct val="0"/>
            </a:spcBef>
            <a:spcAft>
              <a:spcPct val="35000"/>
            </a:spcAft>
            <a:buNone/>
          </a:pPr>
          <a:r>
            <a:rPr lang="it-IT" sz="2100" kern="1200" dirty="0"/>
            <a:t>delle funzioni</a:t>
          </a:r>
        </a:p>
      </dsp:txBody>
      <dsp:txXfrm>
        <a:off x="1229753" y="1415719"/>
        <a:ext cx="1684997" cy="2209461"/>
      </dsp:txXfrm>
    </dsp:sp>
    <dsp:sp modelId="{00A138EF-1177-4D0E-81A6-5370098E0A3B}">
      <dsp:nvSpPr>
        <dsp:cNvPr id="0" name=""/>
        <dsp:cNvSpPr/>
      </dsp:nvSpPr>
      <dsp:spPr>
        <a:xfrm>
          <a:off x="3252719" y="1324565"/>
          <a:ext cx="1940714" cy="2391769"/>
        </a:xfrm>
        <a:prstGeom prst="roundRect">
          <a:avLst/>
        </a:prstGeom>
        <a:solidFill>
          <a:srgbClr val="00A249"/>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it-IT" sz="2100" kern="1200" dirty="0"/>
            <a:t>Fattori personali </a:t>
          </a:r>
        </a:p>
        <a:p>
          <a:pPr marL="0" lvl="0" indent="0" algn="ctr" defTabSz="933450">
            <a:lnSpc>
              <a:spcPct val="90000"/>
            </a:lnSpc>
            <a:spcBef>
              <a:spcPct val="0"/>
            </a:spcBef>
            <a:spcAft>
              <a:spcPct val="35000"/>
            </a:spcAft>
            <a:buNone/>
          </a:pPr>
          <a:r>
            <a:rPr lang="it-IT" sz="2100" kern="1200" dirty="0"/>
            <a:t>e </a:t>
          </a:r>
        </a:p>
        <a:p>
          <a:pPr marL="0" lvl="0" indent="0" algn="ctr" defTabSz="933450">
            <a:lnSpc>
              <a:spcPct val="90000"/>
            </a:lnSpc>
            <a:spcBef>
              <a:spcPct val="0"/>
            </a:spcBef>
            <a:spcAft>
              <a:spcPct val="35000"/>
            </a:spcAft>
            <a:buNone/>
          </a:pPr>
          <a:r>
            <a:rPr lang="it-IT" sz="2100" kern="1200" dirty="0"/>
            <a:t>ambientali</a:t>
          </a:r>
        </a:p>
      </dsp:txBody>
      <dsp:txXfrm>
        <a:off x="3347457" y="1419303"/>
        <a:ext cx="1751238" cy="220229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8E38BC-B2E7-4E88-9D78-F9D46C6A3064}">
      <dsp:nvSpPr>
        <dsp:cNvPr id="0" name=""/>
        <dsp:cNvSpPr/>
      </dsp:nvSpPr>
      <dsp:spPr>
        <a:xfrm>
          <a:off x="2314850" y="1711937"/>
          <a:ext cx="1863682" cy="1863682"/>
        </a:xfrm>
        <a:prstGeom prst="gear9">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rgbClr val="FFFF00"/>
              </a:solidFill>
            </a:rPr>
            <a:t>CONTESTO IN CUI VIVE</a:t>
          </a:r>
        </a:p>
      </dsp:txBody>
      <dsp:txXfrm>
        <a:off x="2689533" y="2148496"/>
        <a:ext cx="1114316" cy="957971"/>
      </dsp:txXfrm>
    </dsp:sp>
    <dsp:sp modelId="{1CA8C7CC-7525-40A9-B64D-5480BAAA5C29}">
      <dsp:nvSpPr>
        <dsp:cNvPr id="0" name=""/>
        <dsp:cNvSpPr/>
      </dsp:nvSpPr>
      <dsp:spPr>
        <a:xfrm>
          <a:off x="432043" y="1199479"/>
          <a:ext cx="2193045" cy="1966028"/>
        </a:xfrm>
        <a:prstGeom prst="gear6">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rgbClr val="FFFF00"/>
              </a:solidFill>
            </a:rPr>
            <a:t>FATTPORI PERSONALI</a:t>
          </a:r>
        </a:p>
      </dsp:txBody>
      <dsp:txXfrm>
        <a:off x="959996" y="1697424"/>
        <a:ext cx="1137139" cy="970138"/>
      </dsp:txXfrm>
    </dsp:sp>
    <dsp:sp modelId="{6408E838-2BCC-45F1-9665-C4E1E0305D01}">
      <dsp:nvSpPr>
        <dsp:cNvPr id="0" name=""/>
        <dsp:cNvSpPr/>
      </dsp:nvSpPr>
      <dsp:spPr>
        <a:xfrm rot="20700000">
          <a:off x="1704637" y="25305"/>
          <a:ext cx="1898128" cy="1950089"/>
        </a:xfrm>
        <a:prstGeom prst="gear6">
          <a:avLst/>
        </a:prstGeom>
        <a:solidFill>
          <a:schemeClr val="accent6">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solidFill>
                <a:srgbClr val="FFFF00"/>
              </a:solidFill>
            </a:rPr>
            <a:t>CORPO</a:t>
          </a:r>
        </a:p>
      </dsp:txBody>
      <dsp:txXfrm rot="-20700000">
        <a:off x="2117870" y="456098"/>
        <a:ext cx="1071661" cy="1088502"/>
      </dsp:txXfrm>
    </dsp:sp>
    <dsp:sp modelId="{3A9253E1-49E4-4244-B085-4EFF466EAF16}">
      <dsp:nvSpPr>
        <dsp:cNvPr id="0" name=""/>
        <dsp:cNvSpPr/>
      </dsp:nvSpPr>
      <dsp:spPr>
        <a:xfrm>
          <a:off x="2162900" y="1435594"/>
          <a:ext cx="2385513" cy="2385513"/>
        </a:xfrm>
        <a:prstGeom prst="circularArrow">
          <a:avLst>
            <a:gd name="adj1" fmla="val 4688"/>
            <a:gd name="adj2" fmla="val 299029"/>
            <a:gd name="adj3" fmla="val 2493393"/>
            <a:gd name="adj4" fmla="val 1591123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659E58-D2F9-4CC4-806E-D9AEF2DFB576}">
      <dsp:nvSpPr>
        <dsp:cNvPr id="0" name=""/>
        <dsp:cNvSpPr/>
      </dsp:nvSpPr>
      <dsp:spPr>
        <a:xfrm>
          <a:off x="357530" y="1063071"/>
          <a:ext cx="1733224" cy="173322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5E41D2-9847-423D-AD3A-DBC2F772BACB}">
      <dsp:nvSpPr>
        <dsp:cNvPr id="0" name=""/>
        <dsp:cNvSpPr/>
      </dsp:nvSpPr>
      <dsp:spPr>
        <a:xfrm>
          <a:off x="1369880" y="5"/>
          <a:ext cx="1868764" cy="186876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CC043-1198-4790-AAB1-C81D7816426A}">
      <dsp:nvSpPr>
        <dsp:cNvPr id="0" name=""/>
        <dsp:cNvSpPr/>
      </dsp:nvSpPr>
      <dsp:spPr>
        <a:xfrm>
          <a:off x="2709020" y="900100"/>
          <a:ext cx="1948746" cy="878262"/>
        </a:xfrm>
        <a:custGeom>
          <a:avLst/>
          <a:gdLst/>
          <a:ahLst/>
          <a:cxnLst/>
          <a:rect l="0" t="0" r="0" b="0"/>
          <a:pathLst>
            <a:path>
              <a:moveTo>
                <a:pt x="0" y="0"/>
              </a:moveTo>
              <a:lnTo>
                <a:pt x="0" y="703569"/>
              </a:lnTo>
              <a:lnTo>
                <a:pt x="1948746" y="703569"/>
              </a:lnTo>
              <a:lnTo>
                <a:pt x="1948746" y="87826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A7D407-2253-4584-B37C-A8C2869AC73E}">
      <dsp:nvSpPr>
        <dsp:cNvPr id="0" name=""/>
        <dsp:cNvSpPr/>
      </dsp:nvSpPr>
      <dsp:spPr>
        <a:xfrm>
          <a:off x="2663300" y="900100"/>
          <a:ext cx="91440" cy="878262"/>
        </a:xfrm>
        <a:custGeom>
          <a:avLst/>
          <a:gdLst/>
          <a:ahLst/>
          <a:cxnLst/>
          <a:rect l="0" t="0" r="0" b="0"/>
          <a:pathLst>
            <a:path>
              <a:moveTo>
                <a:pt x="45720" y="0"/>
              </a:moveTo>
              <a:lnTo>
                <a:pt x="45720" y="703569"/>
              </a:lnTo>
              <a:lnTo>
                <a:pt x="54453" y="703569"/>
              </a:lnTo>
              <a:lnTo>
                <a:pt x="54453" y="87826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65F3D2-84C7-485E-9CA8-303CA33A1697}">
      <dsp:nvSpPr>
        <dsp:cNvPr id="0" name=""/>
        <dsp:cNvSpPr/>
      </dsp:nvSpPr>
      <dsp:spPr>
        <a:xfrm>
          <a:off x="777742" y="900100"/>
          <a:ext cx="1931278" cy="878262"/>
        </a:xfrm>
        <a:custGeom>
          <a:avLst/>
          <a:gdLst/>
          <a:ahLst/>
          <a:cxnLst/>
          <a:rect l="0" t="0" r="0" b="0"/>
          <a:pathLst>
            <a:path>
              <a:moveTo>
                <a:pt x="1931278" y="0"/>
              </a:moveTo>
              <a:lnTo>
                <a:pt x="1931278" y="703569"/>
              </a:lnTo>
              <a:lnTo>
                <a:pt x="0" y="703569"/>
              </a:lnTo>
              <a:lnTo>
                <a:pt x="0" y="87826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BF3725-6B22-4E36-8EFB-D347D53F8128}">
      <dsp:nvSpPr>
        <dsp:cNvPr id="0" name=""/>
        <dsp:cNvSpPr/>
      </dsp:nvSpPr>
      <dsp:spPr>
        <a:xfrm>
          <a:off x="1986009" y="151413"/>
          <a:ext cx="1446022" cy="748686"/>
        </a:xfrm>
        <a:prstGeom prst="rect">
          <a:avLst/>
        </a:prstGeom>
        <a:solidFill>
          <a:srgbClr val="FFFF00"/>
        </a:solidFill>
        <a:ln w="10795" cap="flat" cmpd="sng" algn="ctr">
          <a:solidFill>
            <a:schemeClr val="bg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5648" numCol="1" spcCol="1270" anchor="ctr" anchorCtr="0">
          <a:noAutofit/>
        </a:bodyPr>
        <a:lstStyle/>
        <a:p>
          <a:pPr marL="0" lvl="0" indent="0" algn="ctr" defTabSz="711200">
            <a:lnSpc>
              <a:spcPct val="90000"/>
            </a:lnSpc>
            <a:spcBef>
              <a:spcPct val="0"/>
            </a:spcBef>
            <a:spcAft>
              <a:spcPct val="35000"/>
            </a:spcAft>
            <a:buNone/>
          </a:pPr>
          <a:r>
            <a:rPr lang="it-IT" sz="1600" kern="1200" dirty="0">
              <a:solidFill>
                <a:schemeClr val="tx1"/>
              </a:solidFill>
            </a:rPr>
            <a:t>SATATO DI SALUTE</a:t>
          </a:r>
        </a:p>
      </dsp:txBody>
      <dsp:txXfrm>
        <a:off x="1986009" y="151413"/>
        <a:ext cx="1446022" cy="748686"/>
      </dsp:txXfrm>
    </dsp:sp>
    <dsp:sp modelId="{C4D4F55E-2400-4170-9BF4-F06853F7B12E}">
      <dsp:nvSpPr>
        <dsp:cNvPr id="0" name=""/>
        <dsp:cNvSpPr/>
      </dsp:nvSpPr>
      <dsp:spPr>
        <a:xfrm>
          <a:off x="746480" y="996342"/>
          <a:ext cx="3969033" cy="327535"/>
        </a:xfrm>
        <a:prstGeom prst="rect">
          <a:avLst/>
        </a:prstGeom>
        <a:solidFill>
          <a:schemeClr val="lt1">
            <a:alpha val="90000"/>
            <a:hueOff val="0"/>
            <a:satOff val="0"/>
            <a:lumOff val="0"/>
            <a:alphaOff val="0"/>
          </a:schemeClr>
        </a:solidFill>
        <a:ln w="10795"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marL="0" lvl="0" indent="0" algn="ctr" defTabSz="755650">
            <a:lnSpc>
              <a:spcPct val="90000"/>
            </a:lnSpc>
            <a:spcBef>
              <a:spcPct val="0"/>
            </a:spcBef>
            <a:spcAft>
              <a:spcPct val="35000"/>
            </a:spcAft>
            <a:buNone/>
          </a:pPr>
          <a:r>
            <a:rPr lang="it-IT" sz="1700" kern="1200" dirty="0"/>
            <a:t>Ottimale o manifestare malattie o disordini</a:t>
          </a:r>
        </a:p>
      </dsp:txBody>
      <dsp:txXfrm>
        <a:off x="746480" y="996342"/>
        <a:ext cx="3969033" cy="327535"/>
      </dsp:txXfrm>
    </dsp:sp>
    <dsp:sp modelId="{5B9069C8-D174-4DCC-98C9-66B4F833D1A1}">
      <dsp:nvSpPr>
        <dsp:cNvPr id="0" name=""/>
        <dsp:cNvSpPr/>
      </dsp:nvSpPr>
      <dsp:spPr>
        <a:xfrm>
          <a:off x="54731" y="1778362"/>
          <a:ext cx="1446022" cy="748686"/>
        </a:xfrm>
        <a:prstGeom prst="rect">
          <a:avLst/>
        </a:prstGeom>
        <a:solidFill>
          <a:srgbClr val="2E20E8"/>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05648" numCol="1" spcCol="1270" anchor="ctr" anchorCtr="0">
          <a:noAutofit/>
        </a:bodyPr>
        <a:lstStyle/>
        <a:p>
          <a:pPr marL="0" lvl="0" indent="0" algn="ctr" defTabSz="622300">
            <a:lnSpc>
              <a:spcPct val="90000"/>
            </a:lnSpc>
            <a:spcBef>
              <a:spcPct val="0"/>
            </a:spcBef>
            <a:spcAft>
              <a:spcPct val="35000"/>
            </a:spcAft>
            <a:buNone/>
          </a:pPr>
          <a:r>
            <a:rPr lang="it-IT" sz="1400" kern="1200" dirty="0"/>
            <a:t>FUNZIONI E STRUTTURE CORPOREE</a:t>
          </a:r>
        </a:p>
      </dsp:txBody>
      <dsp:txXfrm>
        <a:off x="54731" y="1778362"/>
        <a:ext cx="1446022" cy="748686"/>
      </dsp:txXfrm>
    </dsp:sp>
    <dsp:sp modelId="{8D31DBF9-5D32-43E2-A8CF-590D5318E7BE}">
      <dsp:nvSpPr>
        <dsp:cNvPr id="0" name=""/>
        <dsp:cNvSpPr/>
      </dsp:nvSpPr>
      <dsp:spPr>
        <a:xfrm>
          <a:off x="343935" y="2360674"/>
          <a:ext cx="1301420" cy="249562"/>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l" defTabSz="400050">
            <a:lnSpc>
              <a:spcPct val="90000"/>
            </a:lnSpc>
            <a:spcBef>
              <a:spcPct val="0"/>
            </a:spcBef>
            <a:spcAft>
              <a:spcPct val="35000"/>
            </a:spcAft>
            <a:buNone/>
          </a:pPr>
          <a:r>
            <a:rPr lang="it-IT" sz="900" kern="1200" dirty="0"/>
            <a:t>Integrità o menomazioni</a:t>
          </a:r>
        </a:p>
      </dsp:txBody>
      <dsp:txXfrm>
        <a:off x="343935" y="2360674"/>
        <a:ext cx="1301420" cy="249562"/>
      </dsp:txXfrm>
    </dsp:sp>
    <dsp:sp modelId="{2A290181-C864-40BA-A679-A794058F1656}">
      <dsp:nvSpPr>
        <dsp:cNvPr id="0" name=""/>
        <dsp:cNvSpPr/>
      </dsp:nvSpPr>
      <dsp:spPr>
        <a:xfrm>
          <a:off x="1994743" y="1778362"/>
          <a:ext cx="1446022" cy="748686"/>
        </a:xfrm>
        <a:prstGeom prst="rect">
          <a:avLst/>
        </a:prstGeom>
        <a:solidFill>
          <a:srgbClr val="2E20E8"/>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05648" numCol="1" spcCol="1270" anchor="ctr" anchorCtr="0">
          <a:noAutofit/>
        </a:bodyPr>
        <a:lstStyle/>
        <a:p>
          <a:pPr marL="0" lvl="0" indent="0" algn="ctr" defTabSz="622300">
            <a:lnSpc>
              <a:spcPct val="90000"/>
            </a:lnSpc>
            <a:spcBef>
              <a:spcPct val="0"/>
            </a:spcBef>
            <a:spcAft>
              <a:spcPct val="35000"/>
            </a:spcAft>
            <a:buNone/>
          </a:pPr>
          <a:r>
            <a:rPr lang="it-IT" sz="1400" kern="1200" dirty="0"/>
            <a:t>ATTIVITA’</a:t>
          </a:r>
        </a:p>
      </dsp:txBody>
      <dsp:txXfrm>
        <a:off x="1994743" y="1778362"/>
        <a:ext cx="1446022" cy="748686"/>
      </dsp:txXfrm>
    </dsp:sp>
    <dsp:sp modelId="{2E27CA7E-CE8D-427B-950D-793DF6DE3F7F}">
      <dsp:nvSpPr>
        <dsp:cNvPr id="0" name=""/>
        <dsp:cNvSpPr/>
      </dsp:nvSpPr>
      <dsp:spPr>
        <a:xfrm>
          <a:off x="2283947" y="2360674"/>
          <a:ext cx="1301420" cy="249562"/>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l" defTabSz="488950">
            <a:lnSpc>
              <a:spcPct val="90000"/>
            </a:lnSpc>
            <a:spcBef>
              <a:spcPct val="0"/>
            </a:spcBef>
            <a:spcAft>
              <a:spcPct val="35000"/>
            </a:spcAft>
            <a:buNone/>
          </a:pPr>
          <a:r>
            <a:rPr lang="it-IT" sz="1100" kern="1200" dirty="0"/>
            <a:t>capacità o limitazioni</a:t>
          </a:r>
        </a:p>
      </dsp:txBody>
      <dsp:txXfrm>
        <a:off x="2283947" y="2360674"/>
        <a:ext cx="1301420" cy="249562"/>
      </dsp:txXfrm>
    </dsp:sp>
    <dsp:sp modelId="{6CF121FC-5C03-48F7-A737-C64FAC596FC6}">
      <dsp:nvSpPr>
        <dsp:cNvPr id="0" name=""/>
        <dsp:cNvSpPr/>
      </dsp:nvSpPr>
      <dsp:spPr>
        <a:xfrm>
          <a:off x="3934755" y="1778362"/>
          <a:ext cx="1446022" cy="748686"/>
        </a:xfrm>
        <a:prstGeom prst="rect">
          <a:avLst/>
        </a:prstGeom>
        <a:solidFill>
          <a:srgbClr val="2E20E8"/>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05648" numCol="1" spcCol="1270" anchor="ctr" anchorCtr="0">
          <a:noAutofit/>
        </a:bodyPr>
        <a:lstStyle/>
        <a:p>
          <a:pPr marL="0" lvl="0" indent="0" algn="ctr" defTabSz="622300">
            <a:lnSpc>
              <a:spcPct val="90000"/>
            </a:lnSpc>
            <a:spcBef>
              <a:spcPct val="0"/>
            </a:spcBef>
            <a:spcAft>
              <a:spcPct val="35000"/>
            </a:spcAft>
            <a:buNone/>
          </a:pPr>
          <a:r>
            <a:rPr lang="it-IT" sz="1400" kern="1200" dirty="0"/>
            <a:t>PARTECIPAZIONE</a:t>
          </a:r>
        </a:p>
      </dsp:txBody>
      <dsp:txXfrm>
        <a:off x="3934755" y="1778362"/>
        <a:ext cx="1446022" cy="748686"/>
      </dsp:txXfrm>
    </dsp:sp>
    <dsp:sp modelId="{FE352E47-3446-406F-A656-4716D9B2B586}">
      <dsp:nvSpPr>
        <dsp:cNvPr id="0" name=""/>
        <dsp:cNvSpPr/>
      </dsp:nvSpPr>
      <dsp:spPr>
        <a:xfrm>
          <a:off x="4067074" y="2369988"/>
          <a:ext cx="1301420" cy="249562"/>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25400" bIns="6350" numCol="1" spcCol="1270" anchor="ctr" anchorCtr="0">
          <a:noAutofit/>
        </a:bodyPr>
        <a:lstStyle/>
        <a:p>
          <a:pPr marL="0" lvl="0" indent="0" algn="l" defTabSz="444500">
            <a:lnSpc>
              <a:spcPct val="90000"/>
            </a:lnSpc>
            <a:spcBef>
              <a:spcPct val="0"/>
            </a:spcBef>
            <a:spcAft>
              <a:spcPct val="35000"/>
            </a:spcAft>
            <a:buNone/>
          </a:pPr>
          <a:r>
            <a:rPr lang="it-IT" sz="1000" kern="1200" dirty="0"/>
            <a:t>possibilità o restrizione</a:t>
          </a:r>
        </a:p>
      </dsp:txBody>
      <dsp:txXfrm>
        <a:off x="4067074" y="2369988"/>
        <a:ext cx="1301420" cy="24956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CF459-A381-48D0-8FC0-A8E940F13166}">
      <dsp:nvSpPr>
        <dsp:cNvPr id="0" name=""/>
        <dsp:cNvSpPr/>
      </dsp:nvSpPr>
      <dsp:spPr>
        <a:xfrm>
          <a:off x="2223848" y="813202"/>
          <a:ext cx="1130633" cy="459450"/>
        </a:xfrm>
        <a:custGeom>
          <a:avLst/>
          <a:gdLst/>
          <a:ahLst/>
          <a:cxnLst/>
          <a:rect l="0" t="0" r="0" b="0"/>
          <a:pathLst>
            <a:path>
              <a:moveTo>
                <a:pt x="0" y="0"/>
              </a:moveTo>
              <a:lnTo>
                <a:pt x="0" y="271476"/>
              </a:lnTo>
              <a:lnTo>
                <a:pt x="1130633" y="271476"/>
              </a:lnTo>
              <a:lnTo>
                <a:pt x="1130633" y="45945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FB8936-A81C-4C1A-AB37-BE45F46D16E5}">
      <dsp:nvSpPr>
        <dsp:cNvPr id="0" name=""/>
        <dsp:cNvSpPr/>
      </dsp:nvSpPr>
      <dsp:spPr>
        <a:xfrm>
          <a:off x="1266983" y="813202"/>
          <a:ext cx="956864" cy="459450"/>
        </a:xfrm>
        <a:custGeom>
          <a:avLst/>
          <a:gdLst/>
          <a:ahLst/>
          <a:cxnLst/>
          <a:rect l="0" t="0" r="0" b="0"/>
          <a:pathLst>
            <a:path>
              <a:moveTo>
                <a:pt x="956864" y="0"/>
              </a:moveTo>
              <a:lnTo>
                <a:pt x="956864" y="271476"/>
              </a:lnTo>
              <a:lnTo>
                <a:pt x="0" y="271476"/>
              </a:lnTo>
              <a:lnTo>
                <a:pt x="0" y="459450"/>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622600-CF85-49B5-A6A6-91C390D4E4E5}">
      <dsp:nvSpPr>
        <dsp:cNvPr id="0" name=""/>
        <dsp:cNvSpPr/>
      </dsp:nvSpPr>
      <dsp:spPr>
        <a:xfrm>
          <a:off x="1445871" y="7598"/>
          <a:ext cx="1555954" cy="805604"/>
        </a:xfrm>
        <a:prstGeom prst="rect">
          <a:avLst/>
        </a:prstGeom>
        <a:solidFill>
          <a:srgbClr val="00A249"/>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13680" numCol="1" spcCol="1270" anchor="ctr" anchorCtr="0">
          <a:noAutofit/>
        </a:bodyPr>
        <a:lstStyle/>
        <a:p>
          <a:pPr marL="0" lvl="0" indent="0" algn="ctr" defTabSz="622300">
            <a:lnSpc>
              <a:spcPct val="90000"/>
            </a:lnSpc>
            <a:spcBef>
              <a:spcPct val="0"/>
            </a:spcBef>
            <a:spcAft>
              <a:spcPct val="35000"/>
            </a:spcAft>
            <a:buNone/>
          </a:pPr>
          <a:r>
            <a:rPr lang="it-IT" sz="1400" kern="1200" dirty="0"/>
            <a:t>FATTORI CONTESTUALI</a:t>
          </a:r>
        </a:p>
      </dsp:txBody>
      <dsp:txXfrm>
        <a:off x="1445871" y="7598"/>
        <a:ext cx="1555954" cy="805604"/>
      </dsp:txXfrm>
    </dsp:sp>
    <dsp:sp modelId="{306C34F5-2969-4545-972B-06CC467B9272}">
      <dsp:nvSpPr>
        <dsp:cNvPr id="0" name=""/>
        <dsp:cNvSpPr/>
      </dsp:nvSpPr>
      <dsp:spPr>
        <a:xfrm>
          <a:off x="1843946" y="628169"/>
          <a:ext cx="1400358" cy="268534"/>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l" defTabSz="533400">
            <a:lnSpc>
              <a:spcPct val="90000"/>
            </a:lnSpc>
            <a:spcBef>
              <a:spcPct val="0"/>
            </a:spcBef>
            <a:spcAft>
              <a:spcPct val="35000"/>
            </a:spcAft>
            <a:buNone/>
          </a:pPr>
          <a:r>
            <a:rPr lang="it-IT" sz="1200" kern="1200" dirty="0"/>
            <a:t>facilitatori - barriere</a:t>
          </a:r>
        </a:p>
      </dsp:txBody>
      <dsp:txXfrm>
        <a:off x="1843946" y="628169"/>
        <a:ext cx="1400358" cy="268534"/>
      </dsp:txXfrm>
    </dsp:sp>
    <dsp:sp modelId="{BE1BC517-9B0F-4E7C-9F2F-E596240AAA0A}">
      <dsp:nvSpPr>
        <dsp:cNvPr id="0" name=""/>
        <dsp:cNvSpPr/>
      </dsp:nvSpPr>
      <dsp:spPr>
        <a:xfrm>
          <a:off x="489006" y="1272652"/>
          <a:ext cx="1555954" cy="805604"/>
        </a:xfrm>
        <a:prstGeom prst="rect">
          <a:avLst/>
        </a:prstGeom>
        <a:solidFill>
          <a:srgbClr val="00A249"/>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13680" numCol="1" spcCol="1270" anchor="ctr" anchorCtr="0">
          <a:noAutofit/>
        </a:bodyPr>
        <a:lstStyle/>
        <a:p>
          <a:pPr marL="0" lvl="0" indent="0" algn="ctr" defTabSz="622300">
            <a:lnSpc>
              <a:spcPct val="90000"/>
            </a:lnSpc>
            <a:spcBef>
              <a:spcPct val="0"/>
            </a:spcBef>
            <a:spcAft>
              <a:spcPct val="35000"/>
            </a:spcAft>
            <a:buNone/>
          </a:pPr>
          <a:r>
            <a:rPr lang="it-IT" sz="1400" kern="1200" dirty="0"/>
            <a:t>FATTORI AMBIENTALI</a:t>
          </a:r>
        </a:p>
      </dsp:txBody>
      <dsp:txXfrm>
        <a:off x="489006" y="1272652"/>
        <a:ext cx="1555954" cy="805604"/>
      </dsp:txXfrm>
    </dsp:sp>
    <dsp:sp modelId="{60E34732-E8BD-4106-BC04-7E9DE8F1E10E}">
      <dsp:nvSpPr>
        <dsp:cNvPr id="0" name=""/>
        <dsp:cNvSpPr/>
      </dsp:nvSpPr>
      <dsp:spPr>
        <a:xfrm>
          <a:off x="800197" y="1899233"/>
          <a:ext cx="1400358" cy="268534"/>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marL="0" lvl="0" indent="0" algn="l" defTabSz="755650">
            <a:lnSpc>
              <a:spcPct val="90000"/>
            </a:lnSpc>
            <a:spcBef>
              <a:spcPct val="0"/>
            </a:spcBef>
            <a:spcAft>
              <a:spcPct val="35000"/>
            </a:spcAft>
            <a:buNone/>
          </a:pPr>
          <a:r>
            <a:rPr lang="it-IT" sz="1700" kern="1200" dirty="0"/>
            <a:t>esterni</a:t>
          </a:r>
        </a:p>
      </dsp:txBody>
      <dsp:txXfrm>
        <a:off x="800197" y="1899233"/>
        <a:ext cx="1400358" cy="268534"/>
      </dsp:txXfrm>
    </dsp:sp>
    <dsp:sp modelId="{C4ACB811-4A14-4303-95E0-0AF2AD157F69}">
      <dsp:nvSpPr>
        <dsp:cNvPr id="0" name=""/>
        <dsp:cNvSpPr/>
      </dsp:nvSpPr>
      <dsp:spPr>
        <a:xfrm>
          <a:off x="2576504" y="1272652"/>
          <a:ext cx="1555954" cy="805604"/>
        </a:xfrm>
        <a:prstGeom prst="rect">
          <a:avLst/>
        </a:prstGeom>
        <a:solidFill>
          <a:srgbClr val="00A249"/>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13680" numCol="1" spcCol="1270" anchor="ctr" anchorCtr="0">
          <a:noAutofit/>
        </a:bodyPr>
        <a:lstStyle/>
        <a:p>
          <a:pPr marL="0" lvl="0" indent="0" algn="ctr" defTabSz="622300">
            <a:lnSpc>
              <a:spcPct val="90000"/>
            </a:lnSpc>
            <a:spcBef>
              <a:spcPct val="0"/>
            </a:spcBef>
            <a:spcAft>
              <a:spcPct val="35000"/>
            </a:spcAft>
            <a:buNone/>
          </a:pPr>
          <a:r>
            <a:rPr lang="it-IT" sz="1400" kern="1200" dirty="0"/>
            <a:t>FATTORI PERSONALI</a:t>
          </a:r>
        </a:p>
      </dsp:txBody>
      <dsp:txXfrm>
        <a:off x="2576504" y="1272652"/>
        <a:ext cx="1555954" cy="805604"/>
      </dsp:txXfrm>
    </dsp:sp>
    <dsp:sp modelId="{555802FE-869D-4CCE-97C6-DE9EDD497EDF}">
      <dsp:nvSpPr>
        <dsp:cNvPr id="0" name=""/>
        <dsp:cNvSpPr/>
      </dsp:nvSpPr>
      <dsp:spPr>
        <a:xfrm>
          <a:off x="2887695" y="1899233"/>
          <a:ext cx="1400358" cy="268534"/>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marL="0" lvl="0" indent="0" algn="l" defTabSz="755650">
            <a:lnSpc>
              <a:spcPct val="90000"/>
            </a:lnSpc>
            <a:spcBef>
              <a:spcPct val="0"/>
            </a:spcBef>
            <a:spcAft>
              <a:spcPct val="35000"/>
            </a:spcAft>
            <a:buNone/>
          </a:pPr>
          <a:r>
            <a:rPr lang="it-IT" sz="1700" kern="1200" dirty="0"/>
            <a:t>interni</a:t>
          </a:r>
        </a:p>
      </dsp:txBody>
      <dsp:txXfrm>
        <a:off x="2887695" y="1899233"/>
        <a:ext cx="1400358" cy="26853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BB8A2-EDD5-4055-B1BA-3BF62E1CDD5D}">
      <dsp:nvSpPr>
        <dsp:cNvPr id="0" name=""/>
        <dsp:cNvSpPr/>
      </dsp:nvSpPr>
      <dsp:spPr>
        <a:xfrm>
          <a:off x="4007771" y="4354020"/>
          <a:ext cx="191736" cy="863245"/>
        </a:xfrm>
        <a:custGeom>
          <a:avLst/>
          <a:gdLst/>
          <a:ahLst/>
          <a:cxnLst/>
          <a:rect l="0" t="0" r="0" b="0"/>
          <a:pathLst>
            <a:path>
              <a:moveTo>
                <a:pt x="0" y="0"/>
              </a:moveTo>
              <a:lnTo>
                <a:pt x="95868" y="0"/>
              </a:lnTo>
              <a:lnTo>
                <a:pt x="95868" y="863245"/>
              </a:lnTo>
              <a:lnTo>
                <a:pt x="191736" y="863245"/>
              </a:lnTo>
            </a:path>
          </a:pathLst>
        </a:cu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4081532" y="4763536"/>
        <a:ext cx="44214" cy="44214"/>
      </dsp:txXfrm>
    </dsp:sp>
    <dsp:sp modelId="{C6F4103D-02C3-4C40-B248-7B1DE142BA7A}">
      <dsp:nvSpPr>
        <dsp:cNvPr id="0" name=""/>
        <dsp:cNvSpPr/>
      </dsp:nvSpPr>
      <dsp:spPr>
        <a:xfrm>
          <a:off x="4007771" y="4235909"/>
          <a:ext cx="191736" cy="91440"/>
        </a:xfrm>
        <a:custGeom>
          <a:avLst/>
          <a:gdLst/>
          <a:ahLst/>
          <a:cxnLst/>
          <a:rect l="0" t="0" r="0" b="0"/>
          <a:pathLst>
            <a:path>
              <a:moveTo>
                <a:pt x="0" y="118110"/>
              </a:moveTo>
              <a:lnTo>
                <a:pt x="95868" y="118110"/>
              </a:lnTo>
              <a:lnTo>
                <a:pt x="95868" y="45720"/>
              </a:lnTo>
              <a:lnTo>
                <a:pt x="191736" y="45720"/>
              </a:lnTo>
            </a:path>
          </a:pathLst>
        </a:cu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4098516" y="4276505"/>
        <a:ext cx="10247" cy="10247"/>
      </dsp:txXfrm>
    </dsp:sp>
    <dsp:sp modelId="{53D8C3B1-B482-4877-86DB-B2563494D2CF}">
      <dsp:nvSpPr>
        <dsp:cNvPr id="0" name=""/>
        <dsp:cNvSpPr/>
      </dsp:nvSpPr>
      <dsp:spPr>
        <a:xfrm>
          <a:off x="4007771" y="3418383"/>
          <a:ext cx="191736" cy="935636"/>
        </a:xfrm>
        <a:custGeom>
          <a:avLst/>
          <a:gdLst/>
          <a:ahLst/>
          <a:cxnLst/>
          <a:rect l="0" t="0" r="0" b="0"/>
          <a:pathLst>
            <a:path>
              <a:moveTo>
                <a:pt x="0" y="935636"/>
              </a:moveTo>
              <a:lnTo>
                <a:pt x="95868" y="935636"/>
              </a:lnTo>
              <a:lnTo>
                <a:pt x="95868" y="0"/>
              </a:lnTo>
              <a:lnTo>
                <a:pt x="191736" y="0"/>
              </a:lnTo>
            </a:path>
          </a:pathLst>
        </a:cu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4079762" y="3862325"/>
        <a:ext cx="47754" cy="47754"/>
      </dsp:txXfrm>
    </dsp:sp>
    <dsp:sp modelId="{3EF2AD18-CA6B-4202-AE00-693EB3106F37}">
      <dsp:nvSpPr>
        <dsp:cNvPr id="0" name=""/>
        <dsp:cNvSpPr/>
      </dsp:nvSpPr>
      <dsp:spPr>
        <a:xfrm>
          <a:off x="2557907" y="4308300"/>
          <a:ext cx="191736" cy="91440"/>
        </a:xfrm>
        <a:custGeom>
          <a:avLst/>
          <a:gdLst/>
          <a:ahLst/>
          <a:cxnLst/>
          <a:rect l="0" t="0" r="0" b="0"/>
          <a:pathLst>
            <a:path>
              <a:moveTo>
                <a:pt x="0" y="45720"/>
              </a:moveTo>
              <a:lnTo>
                <a:pt x="191736" y="45720"/>
              </a:lnTo>
            </a:path>
          </a:pathLst>
        </a:custGeom>
        <a:noFill/>
        <a:ln w="1079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2648982" y="4349226"/>
        <a:ext cx="9586" cy="9586"/>
      </dsp:txXfrm>
    </dsp:sp>
    <dsp:sp modelId="{54753FBC-A282-49D1-BF2C-19E27EF6480E}">
      <dsp:nvSpPr>
        <dsp:cNvPr id="0" name=""/>
        <dsp:cNvSpPr/>
      </dsp:nvSpPr>
      <dsp:spPr>
        <a:xfrm>
          <a:off x="916555" y="2986939"/>
          <a:ext cx="191736" cy="1367081"/>
        </a:xfrm>
        <a:custGeom>
          <a:avLst/>
          <a:gdLst/>
          <a:ahLst/>
          <a:cxnLst/>
          <a:rect l="0" t="0" r="0" b="0"/>
          <a:pathLst>
            <a:path>
              <a:moveTo>
                <a:pt x="0" y="0"/>
              </a:moveTo>
              <a:lnTo>
                <a:pt x="95868" y="0"/>
              </a:lnTo>
              <a:lnTo>
                <a:pt x="95868" y="1367081"/>
              </a:lnTo>
              <a:lnTo>
                <a:pt x="191736" y="1367081"/>
              </a:lnTo>
            </a:path>
          </a:pathLst>
        </a:custGeom>
        <a:noFill/>
        <a:ln w="1079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977912" y="3635968"/>
        <a:ext cx="69023" cy="69023"/>
      </dsp:txXfrm>
    </dsp:sp>
    <dsp:sp modelId="{052AF157-E8BF-4D8C-9123-2D0CD91CCE96}">
      <dsp:nvSpPr>
        <dsp:cNvPr id="0" name=""/>
        <dsp:cNvSpPr/>
      </dsp:nvSpPr>
      <dsp:spPr>
        <a:xfrm>
          <a:off x="4124002" y="1532686"/>
          <a:ext cx="191736" cy="1008484"/>
        </a:xfrm>
        <a:custGeom>
          <a:avLst/>
          <a:gdLst/>
          <a:ahLst/>
          <a:cxnLst/>
          <a:rect l="0" t="0" r="0" b="0"/>
          <a:pathLst>
            <a:path>
              <a:moveTo>
                <a:pt x="0" y="0"/>
              </a:moveTo>
              <a:lnTo>
                <a:pt x="95868" y="0"/>
              </a:lnTo>
              <a:lnTo>
                <a:pt x="95868" y="1008484"/>
              </a:lnTo>
              <a:lnTo>
                <a:pt x="191736" y="1008484"/>
              </a:lnTo>
            </a:path>
          </a:pathLst>
        </a:cu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4194206" y="2011265"/>
        <a:ext cx="51327" cy="51327"/>
      </dsp:txXfrm>
    </dsp:sp>
    <dsp:sp modelId="{4B83F8EF-389F-44C2-80B3-3B828EB05BC2}">
      <dsp:nvSpPr>
        <dsp:cNvPr id="0" name=""/>
        <dsp:cNvSpPr/>
      </dsp:nvSpPr>
      <dsp:spPr>
        <a:xfrm>
          <a:off x="4124002" y="1532686"/>
          <a:ext cx="191736" cy="113630"/>
        </a:xfrm>
        <a:custGeom>
          <a:avLst/>
          <a:gdLst/>
          <a:ahLst/>
          <a:cxnLst/>
          <a:rect l="0" t="0" r="0" b="0"/>
          <a:pathLst>
            <a:path>
              <a:moveTo>
                <a:pt x="0" y="0"/>
              </a:moveTo>
              <a:lnTo>
                <a:pt x="95868" y="0"/>
              </a:lnTo>
              <a:lnTo>
                <a:pt x="95868" y="113630"/>
              </a:lnTo>
              <a:lnTo>
                <a:pt x="191736" y="113630"/>
              </a:lnTo>
            </a:path>
          </a:pathLst>
        </a:cu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4214298" y="1583929"/>
        <a:ext cx="11143" cy="11143"/>
      </dsp:txXfrm>
    </dsp:sp>
    <dsp:sp modelId="{31D9DE5D-1207-46E4-BFCA-3721BB316D6E}">
      <dsp:nvSpPr>
        <dsp:cNvPr id="0" name=""/>
        <dsp:cNvSpPr/>
      </dsp:nvSpPr>
      <dsp:spPr>
        <a:xfrm>
          <a:off x="4124002" y="637831"/>
          <a:ext cx="191736" cy="894854"/>
        </a:xfrm>
        <a:custGeom>
          <a:avLst/>
          <a:gdLst/>
          <a:ahLst/>
          <a:cxnLst/>
          <a:rect l="0" t="0" r="0" b="0"/>
          <a:pathLst>
            <a:path>
              <a:moveTo>
                <a:pt x="0" y="894854"/>
              </a:moveTo>
              <a:lnTo>
                <a:pt x="95868" y="894854"/>
              </a:lnTo>
              <a:lnTo>
                <a:pt x="95868" y="0"/>
              </a:lnTo>
              <a:lnTo>
                <a:pt x="191736" y="0"/>
              </a:lnTo>
            </a:path>
          </a:pathLst>
        </a:cu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4196991" y="1062380"/>
        <a:ext cx="45758" cy="45758"/>
      </dsp:txXfrm>
    </dsp:sp>
    <dsp:sp modelId="{7A294D05-BE61-4D31-A82E-1B8A9A6F6B91}">
      <dsp:nvSpPr>
        <dsp:cNvPr id="0" name=""/>
        <dsp:cNvSpPr/>
      </dsp:nvSpPr>
      <dsp:spPr>
        <a:xfrm>
          <a:off x="2397519" y="1486966"/>
          <a:ext cx="191736" cy="91440"/>
        </a:xfrm>
        <a:custGeom>
          <a:avLst/>
          <a:gdLst/>
          <a:ahLst/>
          <a:cxnLst/>
          <a:rect l="0" t="0" r="0" b="0"/>
          <a:pathLst>
            <a:path>
              <a:moveTo>
                <a:pt x="0" y="45720"/>
              </a:moveTo>
              <a:lnTo>
                <a:pt x="191736" y="45720"/>
              </a:lnTo>
            </a:path>
          </a:pathLst>
        </a:custGeom>
        <a:noFill/>
        <a:ln w="1079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2488594" y="1527893"/>
        <a:ext cx="9586" cy="9586"/>
      </dsp:txXfrm>
    </dsp:sp>
    <dsp:sp modelId="{65249D92-2D04-4B99-B559-ABFDA873684C}">
      <dsp:nvSpPr>
        <dsp:cNvPr id="0" name=""/>
        <dsp:cNvSpPr/>
      </dsp:nvSpPr>
      <dsp:spPr>
        <a:xfrm>
          <a:off x="916555" y="1532686"/>
          <a:ext cx="191736" cy="1454252"/>
        </a:xfrm>
        <a:custGeom>
          <a:avLst/>
          <a:gdLst/>
          <a:ahLst/>
          <a:cxnLst/>
          <a:rect l="0" t="0" r="0" b="0"/>
          <a:pathLst>
            <a:path>
              <a:moveTo>
                <a:pt x="0" y="1454252"/>
              </a:moveTo>
              <a:lnTo>
                <a:pt x="95868" y="1454252"/>
              </a:lnTo>
              <a:lnTo>
                <a:pt x="95868" y="0"/>
              </a:lnTo>
              <a:lnTo>
                <a:pt x="191736" y="0"/>
              </a:lnTo>
            </a:path>
          </a:pathLst>
        </a:custGeom>
        <a:noFill/>
        <a:ln w="1079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975753" y="2223141"/>
        <a:ext cx="73341" cy="73341"/>
      </dsp:txXfrm>
    </dsp:sp>
    <dsp:sp modelId="{7A886A93-6F61-4B17-B7C9-A8BBBD1224FA}">
      <dsp:nvSpPr>
        <dsp:cNvPr id="0" name=""/>
        <dsp:cNvSpPr/>
      </dsp:nvSpPr>
      <dsp:spPr>
        <a:xfrm rot="16200000">
          <a:off x="-308493" y="2531051"/>
          <a:ext cx="1538323" cy="91177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Per ogni elemento</a:t>
          </a:r>
        </a:p>
      </dsp:txBody>
      <dsp:txXfrm>
        <a:off x="-308493" y="2531051"/>
        <a:ext cx="1538323" cy="911774"/>
      </dsp:txXfrm>
    </dsp:sp>
    <dsp:sp modelId="{CC98738D-17EB-47B7-8BFA-65AE444A5013}">
      <dsp:nvSpPr>
        <dsp:cNvPr id="0" name=""/>
        <dsp:cNvSpPr/>
      </dsp:nvSpPr>
      <dsp:spPr>
        <a:xfrm>
          <a:off x="1108292" y="1026649"/>
          <a:ext cx="1289227" cy="1012073"/>
        </a:xfrm>
        <a:prstGeom prst="rect">
          <a:avLst/>
        </a:prstGeom>
        <a:solidFill>
          <a:srgbClr val="FF00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ASPETTO </a:t>
          </a:r>
        </a:p>
        <a:p>
          <a:pPr marL="0" lvl="0" indent="0" algn="ctr" defTabSz="889000">
            <a:lnSpc>
              <a:spcPct val="90000"/>
            </a:lnSpc>
            <a:spcBef>
              <a:spcPct val="0"/>
            </a:spcBef>
            <a:spcAft>
              <a:spcPct val="35000"/>
            </a:spcAft>
            <a:buNone/>
          </a:pPr>
          <a:r>
            <a:rPr lang="it-IT" sz="4000" kern="1200" dirty="0"/>
            <a:t>+</a:t>
          </a:r>
        </a:p>
      </dsp:txBody>
      <dsp:txXfrm>
        <a:off x="1108292" y="1026649"/>
        <a:ext cx="1289227" cy="1012073"/>
      </dsp:txXfrm>
    </dsp:sp>
    <dsp:sp modelId="{FE34FCF0-4032-4978-93AB-98921C7A3530}">
      <dsp:nvSpPr>
        <dsp:cNvPr id="0" name=""/>
        <dsp:cNvSpPr/>
      </dsp:nvSpPr>
      <dsp:spPr>
        <a:xfrm>
          <a:off x="2589256" y="1175382"/>
          <a:ext cx="1534745" cy="714607"/>
        </a:xfrm>
        <a:prstGeom prst="rect">
          <a:avLst/>
        </a:prstGeom>
        <a:solidFill>
          <a:srgbClr val="FF00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it-IT" sz="1300" kern="1200" dirty="0"/>
            <a:t>FUNZIONAMENTO</a:t>
          </a:r>
        </a:p>
      </dsp:txBody>
      <dsp:txXfrm>
        <a:off x="2589256" y="1175382"/>
        <a:ext cx="1534745" cy="714607"/>
      </dsp:txXfrm>
    </dsp:sp>
    <dsp:sp modelId="{63FF43C4-49D6-48F6-944A-77733A0884AB}">
      <dsp:nvSpPr>
        <dsp:cNvPr id="0" name=""/>
        <dsp:cNvSpPr/>
      </dsp:nvSpPr>
      <dsp:spPr>
        <a:xfrm>
          <a:off x="4315738" y="119036"/>
          <a:ext cx="1661838" cy="1037590"/>
        </a:xfrm>
        <a:prstGeom prst="rect">
          <a:avLst/>
        </a:prstGeom>
        <a:solidFill>
          <a:srgbClr val="FF00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185738" lvl="0" indent="0" algn="l" defTabSz="711200">
            <a:lnSpc>
              <a:spcPct val="90000"/>
            </a:lnSpc>
            <a:spcBef>
              <a:spcPct val="0"/>
            </a:spcBef>
            <a:spcAft>
              <a:spcPct val="35000"/>
            </a:spcAft>
            <a:buNone/>
          </a:pPr>
          <a:r>
            <a:rPr lang="it-IT" sz="1600" kern="1200" dirty="0"/>
            <a:t>L'integrità delle funzioni e strutture corporee</a:t>
          </a:r>
        </a:p>
      </dsp:txBody>
      <dsp:txXfrm>
        <a:off x="4315738" y="119036"/>
        <a:ext cx="1661838" cy="1037590"/>
      </dsp:txXfrm>
    </dsp:sp>
    <dsp:sp modelId="{310087AA-C282-4612-9E58-23394F6118AB}">
      <dsp:nvSpPr>
        <dsp:cNvPr id="0" name=""/>
        <dsp:cNvSpPr/>
      </dsp:nvSpPr>
      <dsp:spPr>
        <a:xfrm>
          <a:off x="4315738" y="1229697"/>
          <a:ext cx="1626424" cy="833238"/>
        </a:xfrm>
        <a:prstGeom prst="rect">
          <a:avLst/>
        </a:prstGeom>
        <a:solidFill>
          <a:srgbClr val="FF00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185738" lvl="0" indent="0" algn="l" defTabSz="711200">
            <a:lnSpc>
              <a:spcPct val="90000"/>
            </a:lnSpc>
            <a:spcBef>
              <a:spcPct val="0"/>
            </a:spcBef>
            <a:spcAft>
              <a:spcPct val="35000"/>
            </a:spcAft>
            <a:buNone/>
          </a:pPr>
          <a:r>
            <a:rPr lang="it-IT" sz="1600" kern="1200" dirty="0"/>
            <a:t>La capacità di svolgere attività</a:t>
          </a:r>
        </a:p>
      </dsp:txBody>
      <dsp:txXfrm>
        <a:off x="4315738" y="1229697"/>
        <a:ext cx="1626424" cy="833238"/>
      </dsp:txXfrm>
    </dsp:sp>
    <dsp:sp modelId="{372468C8-8E0C-4EE5-AD3A-A815D3E8A4A3}">
      <dsp:nvSpPr>
        <dsp:cNvPr id="0" name=""/>
        <dsp:cNvSpPr/>
      </dsp:nvSpPr>
      <dsp:spPr>
        <a:xfrm>
          <a:off x="4315738" y="2136006"/>
          <a:ext cx="1636682" cy="810329"/>
        </a:xfrm>
        <a:prstGeom prst="rect">
          <a:avLst/>
        </a:prstGeom>
        <a:solidFill>
          <a:srgbClr val="FF000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185738" lvl="0" indent="0" algn="l" defTabSz="444500">
            <a:lnSpc>
              <a:spcPct val="90000"/>
            </a:lnSpc>
            <a:spcBef>
              <a:spcPct val="0"/>
            </a:spcBef>
            <a:spcAft>
              <a:spcPct val="35000"/>
            </a:spcAft>
            <a:buNone/>
          </a:pPr>
          <a:r>
            <a:rPr lang="it-IT" sz="1000" kern="1200" dirty="0"/>
            <a:t> </a:t>
          </a:r>
          <a:r>
            <a:rPr lang="it-IT" sz="1600" kern="1200" dirty="0"/>
            <a:t>La possibilità di partecipare alla vita sociale</a:t>
          </a:r>
          <a:r>
            <a:rPr lang="it-IT" sz="1400" kern="1200" dirty="0"/>
            <a:t>.</a:t>
          </a:r>
        </a:p>
      </dsp:txBody>
      <dsp:txXfrm>
        <a:off x="4315738" y="2136006"/>
        <a:ext cx="1636682" cy="810329"/>
      </dsp:txXfrm>
    </dsp:sp>
    <dsp:sp modelId="{0009838B-E738-4259-9693-132498AE7CF9}">
      <dsp:nvSpPr>
        <dsp:cNvPr id="0" name=""/>
        <dsp:cNvSpPr/>
      </dsp:nvSpPr>
      <dsp:spPr>
        <a:xfrm>
          <a:off x="1108292" y="3760811"/>
          <a:ext cx="1449614" cy="1186416"/>
        </a:xfrm>
        <a:prstGeom prst="rect">
          <a:avLst/>
        </a:prstGeom>
        <a:solidFill>
          <a:srgbClr val="2E20E8"/>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ASPETTO</a:t>
          </a:r>
        </a:p>
        <a:p>
          <a:pPr marL="0" lvl="0" indent="0" algn="ctr" defTabSz="889000">
            <a:lnSpc>
              <a:spcPct val="90000"/>
            </a:lnSpc>
            <a:spcBef>
              <a:spcPct val="0"/>
            </a:spcBef>
            <a:spcAft>
              <a:spcPct val="35000"/>
            </a:spcAft>
            <a:buNone/>
          </a:pPr>
          <a:r>
            <a:rPr lang="it-IT" sz="2000" kern="1200" dirty="0"/>
            <a:t>  </a:t>
          </a:r>
          <a:r>
            <a:rPr lang="it-IT" sz="4000" kern="1200" dirty="0"/>
            <a:t>-</a:t>
          </a:r>
        </a:p>
      </dsp:txBody>
      <dsp:txXfrm>
        <a:off x="1108292" y="3760811"/>
        <a:ext cx="1449614" cy="1186416"/>
      </dsp:txXfrm>
    </dsp:sp>
    <dsp:sp modelId="{B8394A82-6B0A-4417-8570-10D01699C444}">
      <dsp:nvSpPr>
        <dsp:cNvPr id="0" name=""/>
        <dsp:cNvSpPr/>
      </dsp:nvSpPr>
      <dsp:spPr>
        <a:xfrm>
          <a:off x="2749643" y="3972110"/>
          <a:ext cx="1258127" cy="763818"/>
        </a:xfrm>
        <a:prstGeom prst="rect">
          <a:avLst/>
        </a:prstGeom>
        <a:solidFill>
          <a:srgbClr val="2E20E8"/>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DISABILITA’</a:t>
          </a:r>
        </a:p>
      </dsp:txBody>
      <dsp:txXfrm>
        <a:off x="2749643" y="3972110"/>
        <a:ext cx="1258127" cy="763818"/>
      </dsp:txXfrm>
    </dsp:sp>
    <dsp:sp modelId="{6C126901-9F28-40F6-AC15-6F7587E8130A}">
      <dsp:nvSpPr>
        <dsp:cNvPr id="0" name=""/>
        <dsp:cNvSpPr/>
      </dsp:nvSpPr>
      <dsp:spPr>
        <a:xfrm>
          <a:off x="4199508" y="3019406"/>
          <a:ext cx="2050229" cy="797954"/>
        </a:xfrm>
        <a:prstGeom prst="rect">
          <a:avLst/>
        </a:prstGeom>
        <a:solidFill>
          <a:srgbClr val="2E20E8"/>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185738" lvl="0" indent="0" algn="l" defTabSz="711200">
            <a:lnSpc>
              <a:spcPct val="90000"/>
            </a:lnSpc>
            <a:spcBef>
              <a:spcPct val="0"/>
            </a:spcBef>
            <a:spcAft>
              <a:spcPct val="35000"/>
            </a:spcAft>
            <a:buNone/>
          </a:pPr>
          <a:r>
            <a:rPr lang="it-IT" sz="1600" kern="1200" dirty="0"/>
            <a:t>Menomazioni delle funzioni  e strutture</a:t>
          </a:r>
        </a:p>
      </dsp:txBody>
      <dsp:txXfrm>
        <a:off x="4199508" y="3019406"/>
        <a:ext cx="2050229" cy="797954"/>
      </dsp:txXfrm>
    </dsp:sp>
    <dsp:sp modelId="{7B85FE89-7AED-41F6-B85B-787CF05F3907}">
      <dsp:nvSpPr>
        <dsp:cNvPr id="0" name=""/>
        <dsp:cNvSpPr/>
      </dsp:nvSpPr>
      <dsp:spPr>
        <a:xfrm>
          <a:off x="4199508" y="3890431"/>
          <a:ext cx="1993801" cy="782396"/>
        </a:xfrm>
        <a:prstGeom prst="rect">
          <a:avLst/>
        </a:prstGeom>
        <a:solidFill>
          <a:srgbClr val="2E20E8"/>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185738" lvl="0" indent="0" algn="l" defTabSz="711200">
            <a:lnSpc>
              <a:spcPct val="90000"/>
            </a:lnSpc>
            <a:spcBef>
              <a:spcPct val="0"/>
            </a:spcBef>
            <a:spcAft>
              <a:spcPct val="35000"/>
            </a:spcAft>
            <a:buNone/>
          </a:pPr>
          <a:r>
            <a:rPr lang="it-IT" sz="1600" kern="1200" dirty="0"/>
            <a:t>Limitazioni delle attività </a:t>
          </a:r>
        </a:p>
      </dsp:txBody>
      <dsp:txXfrm>
        <a:off x="4199508" y="3890431"/>
        <a:ext cx="1993801" cy="782396"/>
      </dsp:txXfrm>
    </dsp:sp>
    <dsp:sp modelId="{0FA39DF6-67FD-4455-8A26-1ED7B3852735}">
      <dsp:nvSpPr>
        <dsp:cNvPr id="0" name=""/>
        <dsp:cNvSpPr/>
      </dsp:nvSpPr>
      <dsp:spPr>
        <a:xfrm>
          <a:off x="4199508" y="4745898"/>
          <a:ext cx="2047171" cy="942736"/>
        </a:xfrm>
        <a:prstGeom prst="rect">
          <a:avLst/>
        </a:prstGeom>
        <a:solidFill>
          <a:srgbClr val="2E20E8"/>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185738" lvl="0" indent="0" algn="l" defTabSz="711200">
            <a:lnSpc>
              <a:spcPct val="90000"/>
            </a:lnSpc>
            <a:spcBef>
              <a:spcPct val="0"/>
            </a:spcBef>
            <a:spcAft>
              <a:spcPct val="35000"/>
            </a:spcAft>
            <a:buNone/>
          </a:pPr>
          <a:r>
            <a:rPr lang="it-IT" sz="1600" kern="1200" dirty="0"/>
            <a:t>Restrizioni alla partecipazione alla vita sociale</a:t>
          </a:r>
        </a:p>
      </dsp:txBody>
      <dsp:txXfrm>
        <a:off x="4199508" y="4745898"/>
        <a:ext cx="2047171" cy="9427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C307C-0A6E-4415-9641-46EECC159434}">
      <dsp:nvSpPr>
        <dsp:cNvPr id="0" name=""/>
        <dsp:cNvSpPr/>
      </dsp:nvSpPr>
      <dsp:spPr>
        <a:xfrm rot="5400000">
          <a:off x="1982576" y="212315"/>
          <a:ext cx="4326662" cy="3902030"/>
        </a:xfrm>
        <a:prstGeom prst="round2SameRect">
          <a:avLst/>
        </a:prstGeom>
        <a:solidFill>
          <a:schemeClr val="accent1">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622300">
            <a:lnSpc>
              <a:spcPct val="90000"/>
            </a:lnSpc>
            <a:spcBef>
              <a:spcPct val="0"/>
            </a:spcBef>
            <a:spcAft>
              <a:spcPct val="15000"/>
            </a:spcAft>
            <a:buNone/>
          </a:pPr>
          <a:r>
            <a:rPr lang="it-IT" sz="1400" b="0" i="0" kern="1200" dirty="0">
              <a:solidFill>
                <a:srgbClr val="0C0C0F"/>
              </a:solidFill>
              <a:effectLst/>
              <a:latin typeface="+mn-lt"/>
            </a:rPr>
            <a:t>Devono essere garantiti alle persone con disabilità </a:t>
          </a:r>
          <a:r>
            <a:rPr lang="it-IT" sz="1400" b="1" i="0" kern="1200" dirty="0">
              <a:solidFill>
                <a:srgbClr val="0C0C0F"/>
              </a:solidFill>
              <a:effectLst/>
              <a:latin typeface="+mn-lt"/>
            </a:rPr>
            <a:t>adeguati livelli di cura e riabilitazione oltre a favorire l’inserimento e l’integrazione sociale.</a:t>
          </a:r>
          <a:r>
            <a:rPr lang="it-IT" sz="1400" b="0" i="0" kern="1200" dirty="0">
              <a:solidFill>
                <a:srgbClr val="0C0C0F"/>
              </a:solidFill>
              <a:effectLst/>
              <a:latin typeface="+mn-lt"/>
            </a:rPr>
            <a:t> Questo deve avvenire integrando programmi di prestazioni di assistenza sanitaria e sociale che valorizzino le abilità delle persone con handicap coinvolgendo la famiglia e la comunità nella quale vive.</a:t>
          </a:r>
          <a:endParaRPr lang="it-IT" sz="1400" kern="1200" dirty="0">
            <a:latin typeface="+mn-lt"/>
          </a:endParaRPr>
        </a:p>
        <a:p>
          <a:pPr marL="0" lvl="1" indent="0" algn="l" defTabSz="622300">
            <a:lnSpc>
              <a:spcPct val="90000"/>
            </a:lnSpc>
            <a:spcBef>
              <a:spcPct val="0"/>
            </a:spcBef>
            <a:spcAft>
              <a:spcPct val="15000"/>
            </a:spcAft>
            <a:buNone/>
          </a:pPr>
          <a:r>
            <a:rPr lang="it-IT" sz="1400" b="0" i="0" kern="1200" dirty="0">
              <a:solidFill>
                <a:srgbClr val="0C0C0F"/>
              </a:solidFill>
              <a:effectLst/>
              <a:latin typeface="+mn-lt"/>
            </a:rPr>
            <a:t>Per realizzare questi programmi il Servizio Sanitario Nazionale si serve di strutture proprie o convenzionate per garantire al disabile:</a:t>
          </a:r>
        </a:p>
        <a:p>
          <a:pPr marL="354013" lvl="1" indent="-177800" algn="l" defTabSz="622300">
            <a:lnSpc>
              <a:spcPct val="90000"/>
            </a:lnSpc>
            <a:spcBef>
              <a:spcPct val="0"/>
            </a:spcBef>
            <a:spcAft>
              <a:spcPct val="15000"/>
            </a:spcAft>
            <a:buFont typeface="Arial" panose="020B0604020202020204" pitchFamily="34" charset="0"/>
            <a:buChar char="•"/>
          </a:pPr>
          <a:r>
            <a:rPr lang="it-IT" sz="1400" b="0" i="0" kern="1200" dirty="0">
              <a:solidFill>
                <a:srgbClr val="0C0C0F"/>
              </a:solidFill>
              <a:effectLst/>
              <a:latin typeface="+mn-lt"/>
            </a:rPr>
            <a:t>gli interventi riabilitativi e ambulatoriali, a domicilio o nei centri socio-riabilitativi ed educativi;</a:t>
          </a:r>
        </a:p>
        <a:p>
          <a:pPr marL="354013" lvl="1" indent="-177800" algn="l" defTabSz="622300">
            <a:lnSpc>
              <a:spcPct val="90000"/>
            </a:lnSpc>
            <a:spcBef>
              <a:spcPct val="0"/>
            </a:spcBef>
            <a:spcAft>
              <a:spcPct val="15000"/>
            </a:spcAft>
            <a:buFont typeface="Arial" panose="020B0604020202020204" pitchFamily="34" charset="0"/>
            <a:buChar char="•"/>
          </a:pPr>
          <a:r>
            <a:rPr lang="it-IT" sz="1400" b="0" i="0" kern="1200" dirty="0">
              <a:solidFill>
                <a:srgbClr val="0C0C0F"/>
              </a:solidFill>
              <a:effectLst/>
              <a:latin typeface="+mn-lt"/>
            </a:rPr>
            <a:t>la fornitura e la riparazione degli strumenti necessari a trattare le menomazioni</a:t>
          </a:r>
          <a:r>
            <a:rPr lang="it-IT" sz="1200" b="0" i="0" kern="1200" dirty="0">
              <a:solidFill>
                <a:srgbClr val="0C0C0F"/>
              </a:solidFill>
              <a:effectLst/>
              <a:latin typeface="+mn-lt"/>
            </a:rPr>
            <a:t>.</a:t>
          </a:r>
        </a:p>
      </dsp:txBody>
      <dsp:txXfrm rot="-5400000">
        <a:off x="2194892" y="190481"/>
        <a:ext cx="3711549" cy="3945700"/>
      </dsp:txXfrm>
    </dsp:sp>
    <dsp:sp modelId="{411F346C-F5AB-4979-BD13-D2C7F1FA847E}">
      <dsp:nvSpPr>
        <dsp:cNvPr id="0" name=""/>
        <dsp:cNvSpPr/>
      </dsp:nvSpPr>
      <dsp:spPr>
        <a:xfrm>
          <a:off x="0" y="0"/>
          <a:ext cx="2194892" cy="1157591"/>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it-IT" sz="1600" kern="1200" dirty="0"/>
            <a:t>art. 7 </a:t>
          </a:r>
        </a:p>
        <a:p>
          <a:pPr marL="0" lvl="0" indent="0" algn="l" defTabSz="711200">
            <a:lnSpc>
              <a:spcPct val="90000"/>
            </a:lnSpc>
            <a:spcBef>
              <a:spcPct val="0"/>
            </a:spcBef>
            <a:spcAft>
              <a:spcPct val="35000"/>
            </a:spcAft>
            <a:buNone/>
          </a:pPr>
          <a:r>
            <a:rPr lang="it-IT" sz="1600" kern="1200" dirty="0"/>
            <a:t>L. 104/1992</a:t>
          </a:r>
        </a:p>
      </dsp:txBody>
      <dsp:txXfrm>
        <a:off x="56509" y="56509"/>
        <a:ext cx="2081874" cy="1044573"/>
      </dsp:txXfrm>
    </dsp:sp>
    <dsp:sp modelId="{981111FD-AA00-4ADE-90B5-A3CA9B8E7208}">
      <dsp:nvSpPr>
        <dsp:cNvPr id="0" name=""/>
        <dsp:cNvSpPr/>
      </dsp:nvSpPr>
      <dsp:spPr>
        <a:xfrm rot="5400000">
          <a:off x="3635797" y="3045952"/>
          <a:ext cx="950905" cy="3902030"/>
        </a:xfrm>
        <a:prstGeom prst="round2SameRect">
          <a:avLst/>
        </a:prstGeom>
        <a:solidFill>
          <a:schemeClr val="accent1">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622300">
            <a:lnSpc>
              <a:spcPct val="90000"/>
            </a:lnSpc>
            <a:spcBef>
              <a:spcPct val="0"/>
            </a:spcBef>
            <a:spcAft>
              <a:spcPct val="15000"/>
            </a:spcAft>
            <a:buNone/>
          </a:pPr>
          <a:r>
            <a:rPr lang="it-IT" sz="1400" b="0" kern="1200" dirty="0"/>
            <a:t>Linee guida per </a:t>
          </a:r>
          <a:r>
            <a:rPr lang="it-IT" sz="1400" b="1" kern="1200" dirty="0"/>
            <a:t>l’integrazione scolastica </a:t>
          </a:r>
          <a:r>
            <a:rPr lang="it-IT" sz="1400" b="0" kern="1200" dirty="0"/>
            <a:t>a garanzia di un’efficiente educazione e istruzione delle persone disabili</a:t>
          </a:r>
        </a:p>
      </dsp:txBody>
      <dsp:txXfrm rot="-5400000">
        <a:off x="2160235" y="4567934"/>
        <a:ext cx="3855611" cy="858067"/>
      </dsp:txXfrm>
    </dsp:sp>
    <dsp:sp modelId="{9A047F47-9C45-4DE2-93D0-459862F10668}">
      <dsp:nvSpPr>
        <dsp:cNvPr id="0" name=""/>
        <dsp:cNvSpPr/>
      </dsp:nvSpPr>
      <dsp:spPr>
        <a:xfrm>
          <a:off x="0" y="4449499"/>
          <a:ext cx="2194892" cy="1065946"/>
        </a:xfrm>
        <a:prstGeom prst="roundRect">
          <a:avLst/>
        </a:prstGeom>
        <a:solidFill>
          <a:srgbClr val="0070C0">
            <a:alpha val="90000"/>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it-IT" sz="1600" kern="1200" dirty="0"/>
            <a:t>artt. 12-17</a:t>
          </a:r>
        </a:p>
        <a:p>
          <a:pPr marL="0" lvl="0" indent="0" algn="l" defTabSz="711200">
            <a:lnSpc>
              <a:spcPct val="90000"/>
            </a:lnSpc>
            <a:spcBef>
              <a:spcPct val="0"/>
            </a:spcBef>
            <a:spcAft>
              <a:spcPct val="35000"/>
            </a:spcAft>
            <a:buNone/>
          </a:pPr>
          <a:r>
            <a:rPr lang="it-IT" sz="1600" kern="1200" dirty="0"/>
            <a:t>L. 104/1992</a:t>
          </a:r>
        </a:p>
      </dsp:txBody>
      <dsp:txXfrm>
        <a:off x="52035" y="4501534"/>
        <a:ext cx="2090822" cy="9618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C307C-0A6E-4415-9641-46EECC159434}">
      <dsp:nvSpPr>
        <dsp:cNvPr id="0" name=""/>
        <dsp:cNvSpPr/>
      </dsp:nvSpPr>
      <dsp:spPr>
        <a:xfrm rot="5400000" flipH="1">
          <a:off x="3760978" y="-1505687"/>
          <a:ext cx="998029" cy="4009405"/>
        </a:xfrm>
        <a:prstGeom prst="round2SameRect">
          <a:avLst/>
        </a:prstGeom>
        <a:solidFill>
          <a:schemeClr val="accent1">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622300">
            <a:lnSpc>
              <a:spcPct val="90000"/>
            </a:lnSpc>
            <a:spcBef>
              <a:spcPct val="0"/>
            </a:spcBef>
            <a:spcAft>
              <a:spcPct val="15000"/>
            </a:spcAft>
            <a:buNone/>
          </a:pPr>
          <a:r>
            <a:rPr lang="it-IT" sz="1400" b="0" i="0" kern="1200" dirty="0">
              <a:solidFill>
                <a:srgbClr val="0C0C0F"/>
              </a:solidFill>
              <a:effectLst/>
              <a:latin typeface="+mn-lt"/>
            </a:rPr>
            <a:t>Linee guida per favorire l’inserimento nel mondo del </a:t>
          </a:r>
          <a:r>
            <a:rPr lang="it-IT" sz="1400" b="1" i="0" kern="1200" dirty="0">
              <a:solidFill>
                <a:srgbClr val="0C0C0F"/>
              </a:solidFill>
              <a:effectLst/>
              <a:latin typeface="+mn-lt"/>
            </a:rPr>
            <a:t>lavoro </a:t>
          </a:r>
          <a:r>
            <a:rPr lang="it-IT" sz="1400" b="0" i="0" kern="1200" dirty="0">
              <a:solidFill>
                <a:srgbClr val="0C0C0F"/>
              </a:solidFill>
              <a:effectLst/>
              <a:latin typeface="+mn-lt"/>
            </a:rPr>
            <a:t>delle persone disabili.</a:t>
          </a:r>
          <a:endParaRPr lang="it-IT" sz="1400" kern="1200" dirty="0">
            <a:latin typeface="+mn-lt"/>
          </a:endParaRPr>
        </a:p>
      </dsp:txBody>
      <dsp:txXfrm rot="-5400000">
        <a:off x="2255290" y="48721"/>
        <a:ext cx="3960685" cy="900589"/>
      </dsp:txXfrm>
    </dsp:sp>
    <dsp:sp modelId="{411F346C-F5AB-4979-BD13-D2C7F1FA847E}">
      <dsp:nvSpPr>
        <dsp:cNvPr id="0" name=""/>
        <dsp:cNvSpPr/>
      </dsp:nvSpPr>
      <dsp:spPr>
        <a:xfrm>
          <a:off x="0" y="0"/>
          <a:ext cx="2255290" cy="648461"/>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it-IT" sz="1600" kern="1200" dirty="0"/>
            <a:t>artt. 18-22                            L. 104/1992</a:t>
          </a:r>
        </a:p>
      </dsp:txBody>
      <dsp:txXfrm>
        <a:off x="31655" y="31655"/>
        <a:ext cx="2191980" cy="585151"/>
      </dsp:txXfrm>
    </dsp:sp>
    <dsp:sp modelId="{981111FD-AA00-4ADE-90B5-A3CA9B8E7208}">
      <dsp:nvSpPr>
        <dsp:cNvPr id="0" name=""/>
        <dsp:cNvSpPr/>
      </dsp:nvSpPr>
      <dsp:spPr>
        <a:xfrm rot="5400000">
          <a:off x="3780876" y="-394146"/>
          <a:ext cx="958234" cy="4009405"/>
        </a:xfrm>
        <a:prstGeom prst="round2SameRect">
          <a:avLst/>
        </a:prstGeom>
        <a:solidFill>
          <a:schemeClr val="accent1">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622300">
            <a:lnSpc>
              <a:spcPct val="90000"/>
            </a:lnSpc>
            <a:spcBef>
              <a:spcPct val="0"/>
            </a:spcBef>
            <a:spcAft>
              <a:spcPct val="15000"/>
            </a:spcAft>
            <a:buNone/>
          </a:pPr>
          <a:r>
            <a:rPr lang="it-IT" sz="1400" b="0" kern="1200" dirty="0"/>
            <a:t>Linee guida per favorire la rimozione delle </a:t>
          </a:r>
          <a:r>
            <a:rPr lang="it-IT" sz="1400" b="1" kern="1200" dirty="0"/>
            <a:t>barriere architettoniche, </a:t>
          </a:r>
          <a:r>
            <a:rPr lang="it-IT" sz="1400" b="0" kern="1200" dirty="0"/>
            <a:t>per la mobilitazione e la comunicazione.</a:t>
          </a:r>
        </a:p>
      </dsp:txBody>
      <dsp:txXfrm rot="-5400000">
        <a:off x="2255291" y="1178216"/>
        <a:ext cx="3962628" cy="864680"/>
      </dsp:txXfrm>
    </dsp:sp>
    <dsp:sp modelId="{9A047F47-9C45-4DE2-93D0-459862F10668}">
      <dsp:nvSpPr>
        <dsp:cNvPr id="0" name=""/>
        <dsp:cNvSpPr/>
      </dsp:nvSpPr>
      <dsp:spPr>
        <a:xfrm>
          <a:off x="0" y="1161822"/>
          <a:ext cx="2255290" cy="808490"/>
        </a:xfrm>
        <a:prstGeom prst="roundRect">
          <a:avLst/>
        </a:prstGeom>
        <a:solidFill>
          <a:srgbClr val="0070C0">
            <a:alpha val="90000"/>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it-IT" sz="1600" kern="1200" dirty="0"/>
            <a:t>artt. 23-29</a:t>
          </a:r>
        </a:p>
        <a:p>
          <a:pPr marL="0" lvl="0" indent="0" algn="l" defTabSz="711200">
            <a:lnSpc>
              <a:spcPct val="90000"/>
            </a:lnSpc>
            <a:spcBef>
              <a:spcPct val="0"/>
            </a:spcBef>
            <a:spcAft>
              <a:spcPct val="35000"/>
            </a:spcAft>
            <a:buNone/>
          </a:pPr>
          <a:r>
            <a:rPr lang="it-IT" sz="1600" kern="1200" dirty="0"/>
            <a:t>L. 104/1992</a:t>
          </a:r>
        </a:p>
      </dsp:txBody>
      <dsp:txXfrm>
        <a:off x="39467" y="1201289"/>
        <a:ext cx="2176356" cy="729556"/>
      </dsp:txXfrm>
    </dsp:sp>
    <dsp:sp modelId="{035EBD9B-02F3-4192-AEB3-AFBAB0FB2A01}">
      <dsp:nvSpPr>
        <dsp:cNvPr id="0" name=""/>
        <dsp:cNvSpPr/>
      </dsp:nvSpPr>
      <dsp:spPr>
        <a:xfrm rot="5400000">
          <a:off x="3961805" y="500904"/>
          <a:ext cx="596376" cy="4009405"/>
        </a:xfrm>
        <a:prstGeom prst="round2SameRect">
          <a:avLst/>
        </a:prstGeom>
        <a:solidFill>
          <a:schemeClr val="accent1">
            <a:lumMod val="20000"/>
            <a:lumOff val="8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622300">
            <a:lnSpc>
              <a:spcPct val="90000"/>
            </a:lnSpc>
            <a:spcBef>
              <a:spcPct val="0"/>
            </a:spcBef>
            <a:spcAft>
              <a:spcPct val="15000"/>
            </a:spcAft>
            <a:buNone/>
          </a:pPr>
          <a:r>
            <a:rPr lang="it-IT" sz="1400" b="0" kern="1200" dirty="0"/>
            <a:t>Linee guida per facilitare </a:t>
          </a:r>
          <a:r>
            <a:rPr lang="it-IT" sz="1400" b="1" kern="1200" dirty="0"/>
            <a:t>l’assistenza al disabile.</a:t>
          </a:r>
        </a:p>
      </dsp:txBody>
      <dsp:txXfrm rot="-5400000">
        <a:off x="2255291" y="2236532"/>
        <a:ext cx="3980292" cy="538150"/>
      </dsp:txXfrm>
    </dsp:sp>
    <dsp:sp modelId="{A82AF68D-83A8-4A61-B56C-C19ACC83A010}">
      <dsp:nvSpPr>
        <dsp:cNvPr id="0" name=""/>
        <dsp:cNvSpPr/>
      </dsp:nvSpPr>
      <dsp:spPr>
        <a:xfrm>
          <a:off x="0" y="2207416"/>
          <a:ext cx="2255290" cy="621082"/>
        </a:xfrm>
        <a:prstGeom prst="roundRect">
          <a:avLst/>
        </a:prstGeom>
        <a:solidFill>
          <a:srgbClr val="0070C0">
            <a:alpha val="90000"/>
          </a:srgb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t" anchorCtr="0">
          <a:noAutofit/>
        </a:bodyPr>
        <a:lstStyle/>
        <a:p>
          <a:pPr marL="0" lvl="0" indent="0" algn="just" defTabSz="711200">
            <a:lnSpc>
              <a:spcPct val="90000"/>
            </a:lnSpc>
            <a:spcBef>
              <a:spcPct val="0"/>
            </a:spcBef>
            <a:spcAft>
              <a:spcPct val="35000"/>
            </a:spcAft>
            <a:buNone/>
          </a:pPr>
          <a:r>
            <a:rPr lang="de-DE" sz="1600" b="0" kern="1200" dirty="0" err="1"/>
            <a:t>artt</a:t>
          </a:r>
          <a:r>
            <a:rPr lang="de-DE" sz="1600" b="0" kern="1200" dirty="0"/>
            <a:t>. 23-29</a:t>
          </a:r>
        </a:p>
        <a:p>
          <a:pPr lvl="0" defTabSz="711200">
            <a:lnSpc>
              <a:spcPct val="90000"/>
            </a:lnSpc>
            <a:spcBef>
              <a:spcPct val="0"/>
            </a:spcBef>
            <a:spcAft>
              <a:spcPct val="35000"/>
            </a:spcAft>
            <a:buNone/>
          </a:pPr>
          <a:r>
            <a:rPr lang="de-DE" sz="1600" b="0" kern="1200" dirty="0"/>
            <a:t>L. 104/1992</a:t>
          </a:r>
          <a:endParaRPr lang="it-IT" sz="1600" b="0" kern="1200" dirty="0"/>
        </a:p>
      </dsp:txBody>
      <dsp:txXfrm>
        <a:off x="30319" y="2237735"/>
        <a:ext cx="2194652" cy="560444"/>
      </dsp:txXfrm>
    </dsp:sp>
    <dsp:sp modelId="{DA9B0A21-FEFE-40DF-A275-93ADC8D2485B}">
      <dsp:nvSpPr>
        <dsp:cNvPr id="0" name=""/>
        <dsp:cNvSpPr/>
      </dsp:nvSpPr>
      <dsp:spPr>
        <a:xfrm rot="5400000">
          <a:off x="2711879" y="2485505"/>
          <a:ext cx="3021081" cy="4005490"/>
        </a:xfrm>
        <a:prstGeom prst="round2SameRect">
          <a:avLst/>
        </a:prstGeom>
        <a:solidFill>
          <a:schemeClr val="accent1">
            <a:lumMod val="20000"/>
            <a:lumOff val="8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622300">
            <a:lnSpc>
              <a:spcPct val="90000"/>
            </a:lnSpc>
            <a:spcBef>
              <a:spcPct val="0"/>
            </a:spcBef>
            <a:spcAft>
              <a:spcPct val="15000"/>
            </a:spcAft>
            <a:buNone/>
          </a:pPr>
          <a:r>
            <a:rPr lang="it-IT" sz="1400" b="1" kern="1200" dirty="0"/>
            <a:t>Permessi retribuiti</a:t>
          </a:r>
          <a:r>
            <a:rPr lang="it-IT" sz="1400" b="0" kern="1200" dirty="0"/>
            <a:t> essi consistono nel permesso, retribuito sulla base della retribuzione effettivamente corrisposta e coperto anche ai fini pensionistici da contribuzione figurativa, di astenersi da lavoro. possono fruire dei permessi in prima persona coloro che disabili siano affetti da handicap in situazione di gravità per assistere un portatore di handicap:</a:t>
          </a:r>
        </a:p>
        <a:p>
          <a:pPr marL="354013" lvl="1" indent="-177800" algn="just" defTabSz="622300">
            <a:lnSpc>
              <a:spcPct val="90000"/>
            </a:lnSpc>
            <a:spcBef>
              <a:spcPct val="0"/>
            </a:spcBef>
            <a:spcAft>
              <a:spcPct val="15000"/>
            </a:spcAft>
            <a:buFont typeface="Arial" panose="020B0604020202020204" pitchFamily="34" charset="0"/>
            <a:buChar char="•"/>
          </a:pPr>
          <a:r>
            <a:rPr lang="it-IT" sz="1400" b="0" kern="1200" dirty="0"/>
            <a:t>i familiari del disabile in situazione di gravità, dunque, il coniuge o i genitori biologici o adottivi;</a:t>
          </a:r>
        </a:p>
        <a:p>
          <a:pPr marL="354013" lvl="1" indent="-177800" algn="just" defTabSz="622300">
            <a:lnSpc>
              <a:spcPct val="90000"/>
            </a:lnSpc>
            <a:spcBef>
              <a:spcPct val="0"/>
            </a:spcBef>
            <a:spcAft>
              <a:spcPct val="15000"/>
            </a:spcAft>
            <a:buFont typeface="Arial" panose="020B0604020202020204" pitchFamily="34" charset="0"/>
            <a:buChar char="•"/>
          </a:pPr>
          <a:r>
            <a:rPr lang="it-IT" sz="1400" b="0" kern="1200" dirty="0"/>
            <a:t>i parenti o affini entro il secondo grado della persona disabile in situazione di gravità.</a:t>
          </a:r>
        </a:p>
      </dsp:txBody>
      <dsp:txXfrm rot="-5400000">
        <a:off x="2219675" y="3125187"/>
        <a:ext cx="3858013" cy="2726127"/>
      </dsp:txXfrm>
    </dsp:sp>
    <dsp:sp modelId="{FEAC451A-6520-4D8C-BD16-99D6452883E3}">
      <dsp:nvSpPr>
        <dsp:cNvPr id="0" name=""/>
        <dsp:cNvSpPr/>
      </dsp:nvSpPr>
      <dsp:spPr>
        <a:xfrm>
          <a:off x="0" y="3716332"/>
          <a:ext cx="2253088" cy="867736"/>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it-IT" sz="1600" b="0" kern="1200" dirty="0"/>
            <a:t>artt.33 al comma 3                 Legge 104 </a:t>
          </a:r>
        </a:p>
      </dsp:txBody>
      <dsp:txXfrm>
        <a:off x="42359" y="3758691"/>
        <a:ext cx="2168370" cy="7830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D97B3-9489-4ACC-B070-C20D85588D81}">
      <dsp:nvSpPr>
        <dsp:cNvPr id="0" name=""/>
        <dsp:cNvSpPr/>
      </dsp:nvSpPr>
      <dsp:spPr>
        <a:xfrm>
          <a:off x="681313" y="515"/>
          <a:ext cx="789288" cy="789288"/>
        </a:xfrm>
        <a:prstGeom prst="ellipse">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it-IT" sz="2200" kern="1200" dirty="0"/>
            <a:t>DF</a:t>
          </a:r>
        </a:p>
      </dsp:txBody>
      <dsp:txXfrm>
        <a:off x="796902" y="116104"/>
        <a:ext cx="558110" cy="558110"/>
      </dsp:txXfrm>
    </dsp:sp>
    <dsp:sp modelId="{E0AF443E-B8BF-4EF3-98B1-A6AE3A32D47A}">
      <dsp:nvSpPr>
        <dsp:cNvPr id="0" name=""/>
        <dsp:cNvSpPr/>
      </dsp:nvSpPr>
      <dsp:spPr>
        <a:xfrm>
          <a:off x="847064" y="853895"/>
          <a:ext cx="457787" cy="457787"/>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it-IT" sz="700" kern="1200"/>
        </a:p>
      </dsp:txBody>
      <dsp:txXfrm>
        <a:off x="907744" y="1028953"/>
        <a:ext cx="336427" cy="107671"/>
      </dsp:txXfrm>
    </dsp:sp>
    <dsp:sp modelId="{F2974E8A-893E-4960-8410-76C718F81392}">
      <dsp:nvSpPr>
        <dsp:cNvPr id="0" name=""/>
        <dsp:cNvSpPr/>
      </dsp:nvSpPr>
      <dsp:spPr>
        <a:xfrm>
          <a:off x="681313" y="1375773"/>
          <a:ext cx="789288" cy="789288"/>
        </a:xfrm>
        <a:prstGeom prst="ellipse">
          <a:avLst/>
        </a:prstGeom>
        <a:solidFill>
          <a:schemeClr val="accent5">
            <a:hueOff val="5589159"/>
            <a:satOff val="-4817"/>
            <a:lumOff val="637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it-IT" sz="2200" kern="1200" dirty="0"/>
            <a:t>PDF</a:t>
          </a:r>
        </a:p>
      </dsp:txBody>
      <dsp:txXfrm>
        <a:off x="796902" y="1491362"/>
        <a:ext cx="558110" cy="558110"/>
      </dsp:txXfrm>
    </dsp:sp>
    <dsp:sp modelId="{B877C139-40FA-467C-A60F-BA2C1964D7CF}">
      <dsp:nvSpPr>
        <dsp:cNvPr id="0" name=""/>
        <dsp:cNvSpPr/>
      </dsp:nvSpPr>
      <dsp:spPr>
        <a:xfrm>
          <a:off x="1588995" y="935981"/>
          <a:ext cx="250993" cy="293615"/>
        </a:xfrm>
        <a:prstGeom prst="rightArrow">
          <a:avLst>
            <a:gd name="adj1" fmla="val 60000"/>
            <a:gd name="adj2" fmla="val 50000"/>
          </a:avLst>
        </a:prstGeom>
        <a:solidFill>
          <a:schemeClr val="accent5">
            <a:hueOff val="11178319"/>
            <a:satOff val="-9634"/>
            <a:lumOff val="1274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p>
      </dsp:txBody>
      <dsp:txXfrm>
        <a:off x="1588995" y="994704"/>
        <a:ext cx="175695" cy="176169"/>
      </dsp:txXfrm>
    </dsp:sp>
    <dsp:sp modelId="{EBDCB5E2-E019-4750-844A-C3C540504F70}">
      <dsp:nvSpPr>
        <dsp:cNvPr id="0" name=""/>
        <dsp:cNvSpPr/>
      </dsp:nvSpPr>
      <dsp:spPr>
        <a:xfrm>
          <a:off x="1944175" y="293500"/>
          <a:ext cx="1578577" cy="1578577"/>
        </a:xfrm>
        <a:prstGeom prst="ellipse">
          <a:avLst/>
        </a:prstGeom>
        <a:solidFill>
          <a:schemeClr val="accent5">
            <a:hueOff val="11178319"/>
            <a:satOff val="-9634"/>
            <a:lumOff val="127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r>
            <a:rPr lang="it-IT" sz="5600" kern="1200" dirty="0"/>
            <a:t>PEI</a:t>
          </a:r>
        </a:p>
      </dsp:txBody>
      <dsp:txXfrm>
        <a:off x="2175352" y="524677"/>
        <a:ext cx="1116223" cy="11162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CCAC2-9E04-490C-B46F-B6BE62626A7E}">
      <dsp:nvSpPr>
        <dsp:cNvPr id="0" name=""/>
        <dsp:cNvSpPr/>
      </dsp:nvSpPr>
      <dsp:spPr>
        <a:xfrm>
          <a:off x="1607" y="150689"/>
          <a:ext cx="1958280" cy="783312"/>
        </a:xfrm>
        <a:prstGeom prst="chevron">
          <a:avLst/>
        </a:prstGeom>
        <a:solidFill>
          <a:schemeClr val="accent2">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it-IT" sz="1800" kern="1200" dirty="0"/>
            <a:t>CAUSA</a:t>
          </a:r>
        </a:p>
      </dsp:txBody>
      <dsp:txXfrm>
        <a:off x="393263" y="150689"/>
        <a:ext cx="1174968" cy="783312"/>
      </dsp:txXfrm>
    </dsp:sp>
    <dsp:sp modelId="{DC05F4D6-7799-40A5-AD36-D151461945E1}">
      <dsp:nvSpPr>
        <dsp:cNvPr id="0" name=""/>
        <dsp:cNvSpPr/>
      </dsp:nvSpPr>
      <dsp:spPr>
        <a:xfrm>
          <a:off x="1764059" y="150689"/>
          <a:ext cx="1958280" cy="783312"/>
        </a:xfrm>
        <a:prstGeom prst="chevron">
          <a:avLst/>
        </a:prstGeom>
        <a:solidFill>
          <a:schemeClr val="accent2">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it-IT" sz="1600" kern="1200" dirty="0"/>
            <a:t>PATOLOGIA</a:t>
          </a:r>
        </a:p>
      </dsp:txBody>
      <dsp:txXfrm>
        <a:off x="2155715" y="150689"/>
        <a:ext cx="1174968" cy="783312"/>
      </dsp:txXfrm>
    </dsp:sp>
    <dsp:sp modelId="{A3EC2C2E-7335-4737-8778-9F49DB9F7FA6}">
      <dsp:nvSpPr>
        <dsp:cNvPr id="0" name=""/>
        <dsp:cNvSpPr/>
      </dsp:nvSpPr>
      <dsp:spPr>
        <a:xfrm>
          <a:off x="3526512" y="150689"/>
          <a:ext cx="1958280" cy="783312"/>
        </a:xfrm>
        <a:prstGeom prst="chevron">
          <a:avLst/>
        </a:prstGeom>
        <a:solidFill>
          <a:schemeClr val="accent2">
            <a:lumMod val="5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66725">
            <a:lnSpc>
              <a:spcPct val="90000"/>
            </a:lnSpc>
            <a:spcBef>
              <a:spcPct val="0"/>
            </a:spcBef>
            <a:spcAft>
              <a:spcPct val="35000"/>
            </a:spcAft>
            <a:buNone/>
          </a:pPr>
          <a:r>
            <a:rPr lang="it-IT" sz="1050" kern="1200" dirty="0"/>
            <a:t>MANIFESTAZIONE CLINICA</a:t>
          </a:r>
        </a:p>
      </dsp:txBody>
      <dsp:txXfrm>
        <a:off x="3918168" y="150689"/>
        <a:ext cx="1174968" cy="7833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37AA1A-F478-4C49-9886-809D063D2425}">
      <dsp:nvSpPr>
        <dsp:cNvPr id="0" name=""/>
        <dsp:cNvSpPr/>
      </dsp:nvSpPr>
      <dsp:spPr>
        <a:xfrm>
          <a:off x="0" y="0"/>
          <a:ext cx="5380831" cy="783368"/>
        </a:xfrm>
        <a:prstGeom prst="rightArrow">
          <a:avLst>
            <a:gd name="adj1" fmla="val 50000"/>
            <a:gd name="adj2" fmla="val 50000"/>
          </a:avLst>
        </a:prstGeom>
        <a:solidFill>
          <a:srgbClr val="FFFF00"/>
        </a:solidFill>
        <a:ln w="10795"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254000" bIns="124360" numCol="1" spcCol="1270" anchor="ctr" anchorCtr="0">
          <a:noAutofit/>
        </a:bodyPr>
        <a:lstStyle/>
        <a:p>
          <a:pPr marL="0" lvl="0" indent="0" algn="l" defTabSz="666750">
            <a:lnSpc>
              <a:spcPct val="90000"/>
            </a:lnSpc>
            <a:spcBef>
              <a:spcPct val="0"/>
            </a:spcBef>
            <a:spcAft>
              <a:spcPct val="35000"/>
            </a:spcAft>
            <a:buNone/>
          </a:pPr>
          <a:r>
            <a:rPr lang="it-IT" sz="1500" kern="1200" dirty="0">
              <a:solidFill>
                <a:srgbClr val="FF0000"/>
              </a:solidFill>
            </a:rPr>
            <a:t>MALATTIA</a:t>
          </a:r>
        </a:p>
      </dsp:txBody>
      <dsp:txXfrm>
        <a:off x="0" y="195842"/>
        <a:ext cx="5184989" cy="391684"/>
      </dsp:txXfrm>
    </dsp:sp>
    <dsp:sp modelId="{34637497-028C-4094-BDC5-8CD9D039FA58}">
      <dsp:nvSpPr>
        <dsp:cNvPr id="0" name=""/>
        <dsp:cNvSpPr/>
      </dsp:nvSpPr>
      <dsp:spPr>
        <a:xfrm>
          <a:off x="1240281" y="310184"/>
          <a:ext cx="4140549" cy="783368"/>
        </a:xfrm>
        <a:prstGeom prst="rightArrow">
          <a:avLst>
            <a:gd name="adj1" fmla="val 50000"/>
            <a:gd name="adj2" fmla="val 5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254000" bIns="124360" numCol="1" spcCol="1270" anchor="ctr" anchorCtr="0">
          <a:noAutofit/>
        </a:bodyPr>
        <a:lstStyle/>
        <a:p>
          <a:pPr marL="0" lvl="0" indent="0" algn="l" defTabSz="666750">
            <a:lnSpc>
              <a:spcPct val="90000"/>
            </a:lnSpc>
            <a:spcBef>
              <a:spcPct val="0"/>
            </a:spcBef>
            <a:spcAft>
              <a:spcPct val="35000"/>
            </a:spcAft>
            <a:buNone/>
          </a:pPr>
          <a:r>
            <a:rPr lang="it-IT" sz="1500" kern="1200" dirty="0">
              <a:solidFill>
                <a:srgbClr val="FF0000"/>
              </a:solidFill>
            </a:rPr>
            <a:t>MENOMAZIONE</a:t>
          </a:r>
        </a:p>
      </dsp:txBody>
      <dsp:txXfrm>
        <a:off x="1240281" y="506026"/>
        <a:ext cx="3944707" cy="391684"/>
      </dsp:txXfrm>
    </dsp:sp>
    <dsp:sp modelId="{439AC72C-10F3-4B8E-B868-A817D9759AE0}">
      <dsp:nvSpPr>
        <dsp:cNvPr id="0" name=""/>
        <dsp:cNvSpPr/>
      </dsp:nvSpPr>
      <dsp:spPr>
        <a:xfrm>
          <a:off x="1240281" y="915552"/>
          <a:ext cx="1240281" cy="1412062"/>
        </a:xfrm>
        <a:prstGeom prst="rect">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it-IT" sz="1300" kern="1200" dirty="0"/>
            <a:t>danno organico e/o funzionale</a:t>
          </a:r>
        </a:p>
      </dsp:txBody>
      <dsp:txXfrm>
        <a:off x="1240281" y="915552"/>
        <a:ext cx="1240281" cy="1412062"/>
      </dsp:txXfrm>
    </dsp:sp>
    <dsp:sp modelId="{C7EBF070-D403-4E59-900F-D414E2E5C142}">
      <dsp:nvSpPr>
        <dsp:cNvPr id="0" name=""/>
        <dsp:cNvSpPr/>
      </dsp:nvSpPr>
      <dsp:spPr>
        <a:xfrm>
          <a:off x="2480563" y="571214"/>
          <a:ext cx="2900267" cy="783368"/>
        </a:xfrm>
        <a:prstGeom prst="rightArrow">
          <a:avLst>
            <a:gd name="adj1" fmla="val 50000"/>
            <a:gd name="adj2" fmla="val 5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254000" bIns="124360" numCol="1" spcCol="1270" anchor="ctr" anchorCtr="0">
          <a:noAutofit/>
        </a:bodyPr>
        <a:lstStyle/>
        <a:p>
          <a:pPr marL="0" lvl="0" indent="0" algn="l" defTabSz="666750">
            <a:lnSpc>
              <a:spcPct val="90000"/>
            </a:lnSpc>
            <a:spcBef>
              <a:spcPct val="0"/>
            </a:spcBef>
            <a:spcAft>
              <a:spcPct val="35000"/>
            </a:spcAft>
            <a:buNone/>
          </a:pPr>
          <a:r>
            <a:rPr lang="it-IT" sz="1500" kern="1200" dirty="0">
              <a:solidFill>
                <a:srgbClr val="FF0000"/>
              </a:solidFill>
            </a:rPr>
            <a:t>DISABILITA’</a:t>
          </a:r>
        </a:p>
      </dsp:txBody>
      <dsp:txXfrm>
        <a:off x="2480563" y="767056"/>
        <a:ext cx="2704425" cy="391684"/>
      </dsp:txXfrm>
    </dsp:sp>
    <dsp:sp modelId="{2495554E-C00B-41AD-A49E-76916A52664F}">
      <dsp:nvSpPr>
        <dsp:cNvPr id="0" name=""/>
        <dsp:cNvSpPr/>
      </dsp:nvSpPr>
      <dsp:spPr>
        <a:xfrm>
          <a:off x="2480563" y="1176582"/>
          <a:ext cx="1240281" cy="1421503"/>
        </a:xfrm>
        <a:prstGeom prst="rect">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it-IT" sz="1300" kern="1200" dirty="0"/>
            <a:t>perdita di capacità operative conseguenti alla menomazione</a:t>
          </a:r>
        </a:p>
      </dsp:txBody>
      <dsp:txXfrm>
        <a:off x="2480563" y="1176582"/>
        <a:ext cx="1240281" cy="1421503"/>
      </dsp:txXfrm>
    </dsp:sp>
    <dsp:sp modelId="{4D701769-43FB-47D2-87B7-E2581AF0D38A}">
      <dsp:nvSpPr>
        <dsp:cNvPr id="0" name=""/>
        <dsp:cNvSpPr/>
      </dsp:nvSpPr>
      <dsp:spPr>
        <a:xfrm>
          <a:off x="3720844" y="832244"/>
          <a:ext cx="1659986" cy="783368"/>
        </a:xfrm>
        <a:prstGeom prst="rightArrow">
          <a:avLst>
            <a:gd name="adj1" fmla="val 50000"/>
            <a:gd name="adj2" fmla="val 5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254000" bIns="124360" numCol="1" spcCol="1270" anchor="ctr" anchorCtr="0">
          <a:noAutofit/>
        </a:bodyPr>
        <a:lstStyle/>
        <a:p>
          <a:pPr marL="0" lvl="0" indent="0" algn="l" defTabSz="666750">
            <a:lnSpc>
              <a:spcPct val="90000"/>
            </a:lnSpc>
            <a:spcBef>
              <a:spcPct val="0"/>
            </a:spcBef>
            <a:spcAft>
              <a:spcPct val="35000"/>
            </a:spcAft>
            <a:buNone/>
          </a:pPr>
          <a:r>
            <a:rPr lang="it-IT" sz="1500" kern="1200" dirty="0">
              <a:solidFill>
                <a:srgbClr val="FF0000"/>
              </a:solidFill>
            </a:rPr>
            <a:t>HANDICAP</a:t>
          </a:r>
        </a:p>
      </dsp:txBody>
      <dsp:txXfrm>
        <a:off x="3720844" y="1028086"/>
        <a:ext cx="1464144" cy="391684"/>
      </dsp:txXfrm>
    </dsp:sp>
    <dsp:sp modelId="{9458C07D-7A03-48B0-A881-9C43C5D7D885}">
      <dsp:nvSpPr>
        <dsp:cNvPr id="0" name=""/>
        <dsp:cNvSpPr/>
      </dsp:nvSpPr>
      <dsp:spPr>
        <a:xfrm>
          <a:off x="3720844" y="1437612"/>
          <a:ext cx="1251581" cy="1438165"/>
        </a:xfrm>
        <a:prstGeom prst="rect">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it-IT" sz="1300" kern="1200" dirty="0"/>
            <a:t>difficoltà che l’individuo incontra nell’ambiente circostante a causa della disabilità</a:t>
          </a:r>
        </a:p>
      </dsp:txBody>
      <dsp:txXfrm>
        <a:off x="3720844" y="1437612"/>
        <a:ext cx="1251581" cy="14381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C307C-0A6E-4415-9641-46EECC159434}">
      <dsp:nvSpPr>
        <dsp:cNvPr id="0" name=""/>
        <dsp:cNvSpPr/>
      </dsp:nvSpPr>
      <dsp:spPr>
        <a:xfrm rot="5400000">
          <a:off x="3604028" y="-1162706"/>
          <a:ext cx="1083758" cy="3902030"/>
        </a:xfrm>
        <a:prstGeom prst="round2SameRect">
          <a:avLst/>
        </a:prstGeom>
        <a:solidFill>
          <a:schemeClr val="accent2">
            <a:lumMod val="40000"/>
            <a:lumOff val="6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711200">
            <a:lnSpc>
              <a:spcPct val="90000"/>
            </a:lnSpc>
            <a:spcBef>
              <a:spcPct val="0"/>
            </a:spcBef>
            <a:spcAft>
              <a:spcPct val="15000"/>
            </a:spcAft>
            <a:buNone/>
          </a:pPr>
          <a:r>
            <a:rPr lang="it-IT" sz="1600" b="0" i="0" kern="1200" dirty="0"/>
            <a:t>Resta inalterato il </a:t>
          </a:r>
          <a:r>
            <a:rPr lang="it-IT" sz="1600" b="1" i="0" kern="1200" dirty="0"/>
            <a:t>principio di inclusione che riguarda tutti </a:t>
          </a:r>
          <a:r>
            <a:rPr lang="it-IT" sz="1600" b="0" i="0" kern="1200" dirty="0"/>
            <a:t>e si persegue intervenendo soprattutto sul contesto e sulle potenzialità di ognuno</a:t>
          </a:r>
          <a:endParaRPr lang="it-IT" sz="1600" kern="1200" dirty="0"/>
        </a:p>
      </dsp:txBody>
      <dsp:txXfrm rot="-5400000">
        <a:off x="2194893" y="299334"/>
        <a:ext cx="3849125" cy="977948"/>
      </dsp:txXfrm>
    </dsp:sp>
    <dsp:sp modelId="{411F346C-F5AB-4979-BD13-D2C7F1FA847E}">
      <dsp:nvSpPr>
        <dsp:cNvPr id="0" name=""/>
        <dsp:cNvSpPr/>
      </dsp:nvSpPr>
      <dsp:spPr>
        <a:xfrm>
          <a:off x="0" y="0"/>
          <a:ext cx="2194892" cy="846587"/>
        </a:xfrm>
        <a:prstGeom prst="roundRect">
          <a:avLst/>
        </a:prstGeom>
        <a:solidFill>
          <a:schemeClr val="accent2">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a:lnSpc>
              <a:spcPct val="90000"/>
            </a:lnSpc>
            <a:spcBef>
              <a:spcPct val="0"/>
            </a:spcBef>
            <a:spcAft>
              <a:spcPct val="35000"/>
            </a:spcAft>
            <a:buNone/>
          </a:pPr>
          <a:r>
            <a:rPr lang="it-IT" sz="1600" kern="1200" dirty="0"/>
            <a:t>art. 1 </a:t>
          </a:r>
        </a:p>
        <a:p>
          <a:pPr marL="0" lvl="0" indent="0" algn="l" defTabSz="711200">
            <a:lnSpc>
              <a:spcPct val="90000"/>
            </a:lnSpc>
            <a:spcBef>
              <a:spcPct val="0"/>
            </a:spcBef>
            <a:spcAft>
              <a:spcPct val="35000"/>
            </a:spcAft>
            <a:buNone/>
          </a:pPr>
          <a:r>
            <a:rPr lang="it-IT" sz="1600" kern="1200" dirty="0"/>
            <a:t>D.lgs. 66/2017</a:t>
          </a:r>
        </a:p>
      </dsp:txBody>
      <dsp:txXfrm>
        <a:off x="41327" y="41327"/>
        <a:ext cx="2112238" cy="763933"/>
      </dsp:txXfrm>
    </dsp:sp>
    <dsp:sp modelId="{4E12A174-5F74-435A-9507-E1476B9A0B49}">
      <dsp:nvSpPr>
        <dsp:cNvPr id="0" name=""/>
        <dsp:cNvSpPr/>
      </dsp:nvSpPr>
      <dsp:spPr>
        <a:xfrm rot="5400000">
          <a:off x="2250955" y="1567478"/>
          <a:ext cx="3789903" cy="3902030"/>
        </a:xfrm>
        <a:prstGeom prst="round2SameRect">
          <a:avLst/>
        </a:prstGeom>
        <a:solidFill>
          <a:schemeClr val="accent2">
            <a:lumMod val="40000"/>
            <a:lumOff val="60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t" anchorCtr="0">
          <a:noAutofit/>
        </a:bodyPr>
        <a:lstStyle/>
        <a:p>
          <a:pPr marL="0" lvl="1" indent="0" algn="l" defTabSz="622300">
            <a:lnSpc>
              <a:spcPct val="90000"/>
            </a:lnSpc>
            <a:spcBef>
              <a:spcPct val="0"/>
            </a:spcBef>
            <a:spcAft>
              <a:spcPct val="15000"/>
            </a:spcAft>
            <a:buNone/>
          </a:pPr>
          <a:r>
            <a:rPr lang="it-IT" sz="1400" b="0" i="0" kern="1200" dirty="0">
              <a:solidFill>
                <a:srgbClr val="000000">
                  <a:hueOff val="0"/>
                  <a:satOff val="0"/>
                  <a:lumOff val="0"/>
                  <a:alphaOff val="0"/>
                </a:srgbClr>
              </a:solidFill>
              <a:latin typeface="Corbel" panose="020B0503020204020204"/>
              <a:ea typeface="+mn-ea"/>
              <a:cs typeface="+mn-cs"/>
            </a:rPr>
            <a:t>Tali articoli 2 e 3 contengono alcune precisazioni lessicali tra cui un’importante sottolineatura laddove si sostituisce “disabilità certificata” con ” </a:t>
          </a:r>
          <a:r>
            <a:rPr lang="it-IT" sz="1400" b="1" i="0" kern="1200" dirty="0">
              <a:solidFill>
                <a:srgbClr val="000000">
                  <a:hueOff val="0"/>
                  <a:satOff val="0"/>
                  <a:lumOff val="0"/>
                  <a:alphaOff val="0"/>
                </a:srgbClr>
              </a:solidFill>
              <a:latin typeface="Corbel" panose="020B0503020204020204"/>
              <a:ea typeface="+mn-ea"/>
              <a:cs typeface="+mn-cs"/>
            </a:rPr>
            <a:t>accertata condizione di disabilità ai fini dell’inclusione scolastica</a:t>
          </a:r>
          <a:r>
            <a:rPr lang="it-IT" sz="1400" b="0" i="0" kern="1200" dirty="0">
              <a:solidFill>
                <a:srgbClr val="000000">
                  <a:hueOff val="0"/>
                  <a:satOff val="0"/>
                  <a:lumOff val="0"/>
                  <a:alphaOff val="0"/>
                </a:srgbClr>
              </a:solidFill>
              <a:latin typeface="Corbel" panose="020B0503020204020204"/>
              <a:ea typeface="+mn-ea"/>
              <a:cs typeface="+mn-cs"/>
            </a:rPr>
            <a:t>“. L’articolo 3 interviene anche su alcuni commi inserendo il ruolo dei CCNL nella definizione delle competenze dei soggetti che a diverso titolo sono coinvolti nel progetto inclusivo. Entro 120 giorni dovranno essere definite in un Accordo in Conferenza Unificata le modalità attuative degli interventi e dei servizi relativi alle competenze degli Enti Territoriali in relazione all’assistenza educativa, ai trasporti e all’adeguamento degli spazi.</a:t>
          </a:r>
        </a:p>
      </dsp:txBody>
      <dsp:txXfrm rot="-5400000">
        <a:off x="2194892" y="1808549"/>
        <a:ext cx="3717022" cy="3419887"/>
      </dsp:txXfrm>
    </dsp:sp>
    <dsp:sp modelId="{BCFA8B5C-6D1F-4951-9DB1-3245BDB351CB}">
      <dsp:nvSpPr>
        <dsp:cNvPr id="0" name=""/>
        <dsp:cNvSpPr/>
      </dsp:nvSpPr>
      <dsp:spPr>
        <a:xfrm>
          <a:off x="0" y="2792732"/>
          <a:ext cx="2194892" cy="953751"/>
        </a:xfrm>
        <a:prstGeom prst="roundRect">
          <a:avLst/>
        </a:prstGeom>
        <a:solidFill>
          <a:schemeClr val="accent2">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it-IT" sz="1600" kern="1200" dirty="0"/>
            <a:t>artt. 2 e 3</a:t>
          </a:r>
        </a:p>
        <a:p>
          <a:pPr marL="0" lvl="0" indent="0" algn="l" defTabSz="914400">
            <a:lnSpc>
              <a:spcPct val="100000"/>
            </a:lnSpc>
            <a:spcBef>
              <a:spcPct val="0"/>
            </a:spcBef>
            <a:spcAft>
              <a:spcPts val="0"/>
            </a:spcAft>
            <a:buNone/>
          </a:pPr>
          <a:r>
            <a:rPr lang="it-IT" sz="1600" kern="1200" dirty="0"/>
            <a:t>D.lgs. 66/2017</a:t>
          </a:r>
        </a:p>
      </dsp:txBody>
      <dsp:txXfrm>
        <a:off x="46558" y="2839290"/>
        <a:ext cx="2101776" cy="86063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5.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40E7B-2979-4F2E-8F44-D1C4C20A0585}" type="datetimeFigureOut">
              <a:rPr lang="it-IT" smtClean="0"/>
              <a:t>18/08/2021</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7F89A4-5366-485C-B446-4E02B5B1E087}" type="slidenum">
              <a:rPr lang="it-IT" smtClean="0"/>
              <a:t>‹N›</a:t>
            </a:fld>
            <a:endParaRPr lang="it-IT"/>
          </a:p>
        </p:txBody>
      </p:sp>
    </p:spTree>
    <p:extLst>
      <p:ext uri="{BB962C8B-B14F-4D97-AF65-F5344CB8AC3E}">
        <p14:creationId xmlns:p14="http://schemas.microsoft.com/office/powerpoint/2010/main" val="937609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07F89A4-5366-485C-B446-4E02B5B1E087}" type="slidenum">
              <a:rPr lang="it-IT" smtClean="0"/>
              <a:t>54</a:t>
            </a:fld>
            <a:endParaRPr lang="it-IT"/>
          </a:p>
        </p:txBody>
      </p:sp>
    </p:spTree>
    <p:extLst>
      <p:ext uri="{BB962C8B-B14F-4D97-AF65-F5344CB8AC3E}">
        <p14:creationId xmlns:p14="http://schemas.microsoft.com/office/powerpoint/2010/main" val="3384139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07F89A4-5366-485C-B446-4E02B5B1E087}" type="slidenum">
              <a:rPr lang="it-IT" smtClean="0"/>
              <a:t>58</a:t>
            </a:fld>
            <a:endParaRPr lang="it-IT"/>
          </a:p>
        </p:txBody>
      </p:sp>
    </p:spTree>
    <p:extLst>
      <p:ext uri="{BB962C8B-B14F-4D97-AF65-F5344CB8AC3E}">
        <p14:creationId xmlns:p14="http://schemas.microsoft.com/office/powerpoint/2010/main" val="3069938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EB6B119-3106-44AC-B529-E113A319A86D}" type="datetime1">
              <a:rPr lang="it-IT" smtClean="0"/>
              <a:t>18/08/2021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9B2A20A-0208-41B4-9663-6FE9F6102D4B}" type="slidenum">
              <a:rPr lang="it-IT" smtClean="0"/>
              <a:pPr/>
              <a:t>‹N›</a:t>
            </a:fld>
            <a:endParaRPr lang="it-IT"/>
          </a:p>
        </p:txBody>
      </p:sp>
    </p:spTree>
    <p:extLst>
      <p:ext uri="{BB962C8B-B14F-4D97-AF65-F5344CB8AC3E}">
        <p14:creationId xmlns:p14="http://schemas.microsoft.com/office/powerpoint/2010/main" val="1324607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8E5312F-6B3A-41EF-8878-9BC2CF67FEFB}" type="datetime1">
              <a:rPr lang="it-IT" smtClean="0"/>
              <a:t>18/08/2021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09B2A20A-0208-41B4-9663-6FE9F6102D4B}" type="slidenum">
              <a:rPr lang="it-IT" smtClean="0"/>
              <a:pPr/>
              <a:t>‹N›</a:t>
            </a:fld>
            <a:endParaRPr lang="it-IT"/>
          </a:p>
        </p:txBody>
      </p:sp>
    </p:spTree>
    <p:extLst>
      <p:ext uri="{BB962C8B-B14F-4D97-AF65-F5344CB8AC3E}">
        <p14:creationId xmlns:p14="http://schemas.microsoft.com/office/powerpoint/2010/main" val="1888420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96161DE-F5F0-4ABD-BAFC-9DE8E68F14C6}" type="datetime1">
              <a:rPr lang="it-IT" smtClean="0"/>
              <a:t>18/08/2021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09B2A20A-0208-41B4-9663-6FE9F6102D4B}" type="slidenum">
              <a:rPr lang="it-IT" smtClean="0"/>
              <a:pPr/>
              <a:t>‹N›</a:t>
            </a:fld>
            <a:endParaRPr lang="it-IT"/>
          </a:p>
        </p:txBody>
      </p:sp>
    </p:spTree>
    <p:extLst>
      <p:ext uri="{BB962C8B-B14F-4D97-AF65-F5344CB8AC3E}">
        <p14:creationId xmlns:p14="http://schemas.microsoft.com/office/powerpoint/2010/main" val="1775999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3BEDC89-36FB-4931-9548-FA973DE103F4}" type="datetime1">
              <a:rPr lang="it-IT" smtClean="0"/>
              <a:t>18/08/2021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9B2A20A-0208-41B4-9663-6FE9F6102D4B}" type="slidenum">
              <a:rPr lang="it-IT" smtClean="0"/>
              <a:pPr/>
              <a:t>‹N›</a:t>
            </a:fld>
            <a:endParaRPr lang="it-IT"/>
          </a:p>
        </p:txBody>
      </p:sp>
    </p:spTree>
    <p:extLst>
      <p:ext uri="{BB962C8B-B14F-4D97-AF65-F5344CB8AC3E}">
        <p14:creationId xmlns:p14="http://schemas.microsoft.com/office/powerpoint/2010/main" val="2086633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3D0ECDEC-996D-4A3D-ACBD-27BFCDF21976}" type="datetime1">
              <a:rPr lang="it-IT" smtClean="0"/>
              <a:t>18/08/2021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9B2A20A-0208-41B4-9663-6FE9F6102D4B}" type="slidenum">
              <a:rPr lang="it-IT" smtClean="0"/>
              <a:pPr/>
              <a:t>‹N›</a:t>
            </a:fld>
            <a:endParaRPr lang="it-IT"/>
          </a:p>
        </p:txBody>
      </p:sp>
    </p:spTree>
    <p:extLst>
      <p:ext uri="{BB962C8B-B14F-4D97-AF65-F5344CB8AC3E}">
        <p14:creationId xmlns:p14="http://schemas.microsoft.com/office/powerpoint/2010/main" val="291622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32820B8C-1C90-41F1-9357-F94EC4CCB26E}" type="datetime1">
              <a:rPr lang="it-IT" smtClean="0"/>
              <a:t>18/08/2021</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09B2A20A-0208-41B4-9663-6FE9F6102D4B}" type="slidenum">
              <a:rPr lang="it-IT" smtClean="0"/>
              <a:pPr/>
              <a:t>‹N›</a:t>
            </a:fld>
            <a:endParaRPr lang="it-IT"/>
          </a:p>
        </p:txBody>
      </p:sp>
    </p:spTree>
    <p:extLst>
      <p:ext uri="{BB962C8B-B14F-4D97-AF65-F5344CB8AC3E}">
        <p14:creationId xmlns:p14="http://schemas.microsoft.com/office/powerpoint/2010/main" val="310334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2" name="Date Placeholder 1"/>
          <p:cNvSpPr>
            <a:spLocks noGrp="1"/>
          </p:cNvSpPr>
          <p:nvPr>
            <p:ph type="dt" sz="half" idx="10"/>
          </p:nvPr>
        </p:nvSpPr>
        <p:spPr/>
        <p:txBody>
          <a:bodyPr/>
          <a:lstStyle/>
          <a:p>
            <a:fld id="{DC3C3F0C-AD8D-47FC-B1F8-66C9B07D4855}" type="datetime1">
              <a:rPr lang="it-IT" smtClean="0"/>
              <a:t>18/08/2021</a:t>
            </a:fld>
            <a:endParaRPr lang="it-IT"/>
          </a:p>
        </p:txBody>
      </p:sp>
      <p:sp>
        <p:nvSpPr>
          <p:cNvPr id="11" name="Footer Placeholder 10"/>
          <p:cNvSpPr>
            <a:spLocks noGrp="1"/>
          </p:cNvSpPr>
          <p:nvPr>
            <p:ph type="ftr" sz="quarter" idx="11"/>
          </p:nvPr>
        </p:nvSpPr>
        <p:spPr/>
        <p:txBody>
          <a:bodyPr/>
          <a:lstStyle/>
          <a:p>
            <a:endParaRPr lang="it-IT"/>
          </a:p>
        </p:txBody>
      </p:sp>
      <p:sp>
        <p:nvSpPr>
          <p:cNvPr id="12" name="Slide Number Placeholder 11"/>
          <p:cNvSpPr>
            <a:spLocks noGrp="1"/>
          </p:cNvSpPr>
          <p:nvPr>
            <p:ph type="sldNum" sz="quarter" idx="12"/>
          </p:nvPr>
        </p:nvSpPr>
        <p:spPr/>
        <p:txBody>
          <a:bodyPr/>
          <a:lstStyle/>
          <a:p>
            <a:fld id="{09B2A20A-0208-41B4-9663-6FE9F6102D4B}" type="slidenum">
              <a:rPr lang="it-IT" smtClean="0"/>
              <a:pPr/>
              <a:t>‹N›</a:t>
            </a:fld>
            <a:endParaRPr lang="it-IT"/>
          </a:p>
        </p:txBody>
      </p:sp>
    </p:spTree>
    <p:extLst>
      <p:ext uri="{BB962C8B-B14F-4D97-AF65-F5344CB8AC3E}">
        <p14:creationId xmlns:p14="http://schemas.microsoft.com/office/powerpoint/2010/main" val="148940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2" name="Date Placeholder 1"/>
          <p:cNvSpPr>
            <a:spLocks noGrp="1"/>
          </p:cNvSpPr>
          <p:nvPr>
            <p:ph type="dt" sz="half" idx="10"/>
          </p:nvPr>
        </p:nvSpPr>
        <p:spPr/>
        <p:txBody>
          <a:bodyPr/>
          <a:lstStyle/>
          <a:p>
            <a:fld id="{FE6EECB1-3637-41B8-9332-7B435277680F}" type="datetime1">
              <a:rPr lang="it-IT" smtClean="0"/>
              <a:t>18/08/2021</a:t>
            </a:fld>
            <a:endParaRPr lang="it-IT"/>
          </a:p>
        </p:txBody>
      </p:sp>
      <p:sp>
        <p:nvSpPr>
          <p:cNvPr id="7" name="Footer Placeholder 6"/>
          <p:cNvSpPr>
            <a:spLocks noGrp="1"/>
          </p:cNvSpPr>
          <p:nvPr>
            <p:ph type="ftr" sz="quarter" idx="11"/>
          </p:nvPr>
        </p:nvSpPr>
        <p:spPr/>
        <p:txBody>
          <a:bodyPr/>
          <a:lstStyle/>
          <a:p>
            <a:endParaRPr lang="it-IT"/>
          </a:p>
        </p:txBody>
      </p:sp>
      <p:sp>
        <p:nvSpPr>
          <p:cNvPr id="8" name="Slide Number Placeholder 7"/>
          <p:cNvSpPr>
            <a:spLocks noGrp="1"/>
          </p:cNvSpPr>
          <p:nvPr>
            <p:ph type="sldNum" sz="quarter" idx="12"/>
          </p:nvPr>
        </p:nvSpPr>
        <p:spPr/>
        <p:txBody>
          <a:bodyPr/>
          <a:lstStyle/>
          <a:p>
            <a:fld id="{09B2A20A-0208-41B4-9663-6FE9F6102D4B}" type="slidenum">
              <a:rPr lang="it-IT" smtClean="0"/>
              <a:pPr/>
              <a:t>‹N›</a:t>
            </a:fld>
            <a:endParaRPr lang="it-IT"/>
          </a:p>
        </p:txBody>
      </p:sp>
    </p:spTree>
    <p:extLst>
      <p:ext uri="{BB962C8B-B14F-4D97-AF65-F5344CB8AC3E}">
        <p14:creationId xmlns:p14="http://schemas.microsoft.com/office/powerpoint/2010/main" val="3556376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47C68AC-BF1F-47C6-B330-9505B662139B}" type="datetime1">
              <a:rPr lang="it-IT" smtClean="0"/>
              <a:t>18/08/2021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9B2A20A-0208-41B4-9663-6FE9F6102D4B}" type="slidenum">
              <a:rPr lang="it-IT" smtClean="0"/>
              <a:pPr/>
              <a:t>‹N›</a:t>
            </a:fld>
            <a:endParaRPr lang="it-IT"/>
          </a:p>
        </p:txBody>
      </p:sp>
    </p:spTree>
    <p:extLst>
      <p:ext uri="{BB962C8B-B14F-4D97-AF65-F5344CB8AC3E}">
        <p14:creationId xmlns:p14="http://schemas.microsoft.com/office/powerpoint/2010/main" val="1825844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it-IT"/>
              <a:t>Fare clic per modificare lo stile del titolo dello schema</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fld id="{94A48F8D-70E5-4E61-B183-3167E61BDBBF}" type="datetime1">
              <a:rPr lang="it-IT" smtClean="0"/>
              <a:t>18/08/2021</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09B2A20A-0208-41B4-9663-6FE9F6102D4B}" type="slidenum">
              <a:rPr lang="it-IT" smtClean="0"/>
              <a:pPr/>
              <a:t>‹N›</a:t>
            </a:fld>
            <a:endParaRPr lang="it-IT"/>
          </a:p>
        </p:txBody>
      </p:sp>
    </p:spTree>
    <p:extLst>
      <p:ext uri="{BB962C8B-B14F-4D97-AF65-F5344CB8AC3E}">
        <p14:creationId xmlns:p14="http://schemas.microsoft.com/office/powerpoint/2010/main" val="2804179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fld id="{6408985A-18C3-48EF-8FBC-6F3BD6F0E834}" type="datetime1">
              <a:rPr lang="it-IT" smtClean="0"/>
              <a:t>18/08/2021</a:t>
            </a:fld>
            <a:endParaRPr lang="it-IT"/>
          </a:p>
        </p:txBody>
      </p:sp>
      <p:sp>
        <p:nvSpPr>
          <p:cNvPr id="9" name="Footer Placeholder 8"/>
          <p:cNvSpPr>
            <a:spLocks noGrp="1"/>
          </p:cNvSpPr>
          <p:nvPr>
            <p:ph type="ftr" sz="quarter" idx="11"/>
          </p:nvPr>
        </p:nvSpPr>
        <p:spPr>
          <a:xfrm>
            <a:off x="2624326" y="6356351"/>
            <a:ext cx="4433638" cy="365125"/>
          </a:xfrm>
        </p:spPr>
        <p:txBody>
          <a:bodyPr/>
          <a:lstStyle/>
          <a:p>
            <a:endParaRPr lang="it-IT"/>
          </a:p>
        </p:txBody>
      </p:sp>
      <p:sp>
        <p:nvSpPr>
          <p:cNvPr id="10" name="Slide Number Placeholder 9"/>
          <p:cNvSpPr>
            <a:spLocks noGrp="1"/>
          </p:cNvSpPr>
          <p:nvPr>
            <p:ph type="sldNum" sz="quarter" idx="12"/>
          </p:nvPr>
        </p:nvSpPr>
        <p:spPr/>
        <p:txBody>
          <a:bodyPr/>
          <a:lstStyle/>
          <a:p>
            <a:fld id="{09B2A20A-0208-41B4-9663-6FE9F6102D4B}" type="slidenum">
              <a:rPr lang="it-IT" smtClean="0"/>
              <a:pPr/>
              <a:t>‹N›</a:t>
            </a:fld>
            <a:endParaRPr lang="it-IT"/>
          </a:p>
        </p:txBody>
      </p:sp>
    </p:spTree>
    <p:extLst>
      <p:ext uri="{BB962C8B-B14F-4D97-AF65-F5344CB8AC3E}">
        <p14:creationId xmlns:p14="http://schemas.microsoft.com/office/powerpoint/2010/main" val="2070999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2BF4635A-0018-4A01-BE35-B0FE5F29938E}" type="datetime1">
              <a:rPr lang="it-IT" smtClean="0"/>
              <a:t>18/08/2021</a:t>
            </a:fld>
            <a:endParaRPr lang="it-IT"/>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it-IT"/>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09B2A20A-0208-41B4-9663-6FE9F6102D4B}" type="slidenum">
              <a:rPr lang="it-IT" smtClean="0"/>
              <a:pPr/>
              <a:t>‹N›</a:t>
            </a:fld>
            <a:endParaRPr lang="it-IT"/>
          </a:p>
        </p:txBody>
      </p:sp>
    </p:spTree>
    <p:extLst>
      <p:ext uri="{BB962C8B-B14F-4D97-AF65-F5344CB8AC3E}">
        <p14:creationId xmlns:p14="http://schemas.microsoft.com/office/powerpoint/2010/main" val="404851015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hd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www.youtube.com/watch?v=w8kWVxES0SA" TargetMode="External"/><Relationship Id="rId2" Type="http://schemas.openxmlformats.org/officeDocument/2006/relationships/hyperlink" Target="http://profili.openicf.it/doncalabria/Index"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profili.openicf.it/doncalabria/Inde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diagramLayout" Target="../diagrams/layout36.xml"/><Relationship Id="rId3" Type="http://schemas.openxmlformats.org/officeDocument/2006/relationships/diagramLayout" Target="../diagrams/layout35.xml"/><Relationship Id="rId7" Type="http://schemas.openxmlformats.org/officeDocument/2006/relationships/diagramData" Target="../diagrams/data36.xml"/><Relationship Id="rId2" Type="http://schemas.openxmlformats.org/officeDocument/2006/relationships/diagramData" Target="../diagrams/data35.xml"/><Relationship Id="rId1" Type="http://schemas.openxmlformats.org/officeDocument/2006/relationships/slideLayout" Target="../slideLayouts/slideLayout7.xml"/><Relationship Id="rId6" Type="http://schemas.microsoft.com/office/2007/relationships/diagramDrawing" Target="../diagrams/drawing35.xml"/><Relationship Id="rId11" Type="http://schemas.microsoft.com/office/2007/relationships/diagramDrawing" Target="../diagrams/drawing36.xml"/><Relationship Id="rId5" Type="http://schemas.openxmlformats.org/officeDocument/2006/relationships/diagramColors" Target="../diagrams/colors35.xml"/><Relationship Id="rId10" Type="http://schemas.openxmlformats.org/officeDocument/2006/relationships/diagramColors" Target="../diagrams/colors36.xml"/><Relationship Id="rId4" Type="http://schemas.openxmlformats.org/officeDocument/2006/relationships/diagramQuickStyle" Target="../diagrams/quickStyle35.xml"/><Relationship Id="rId9" Type="http://schemas.openxmlformats.org/officeDocument/2006/relationships/diagramQuickStyle" Target="../diagrams/quickStyle36.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02386" y="1298448"/>
            <a:ext cx="5486400" cy="4362800"/>
          </a:xfrm>
        </p:spPr>
        <p:txBody>
          <a:bodyPr>
            <a:normAutofit/>
          </a:bodyPr>
          <a:lstStyle/>
          <a:p>
            <a:r>
              <a:rPr lang="it-IT" sz="2000" dirty="0">
                <a:solidFill>
                  <a:srgbClr val="FF0000"/>
                </a:solidFill>
              </a:rPr>
              <a:t>Ambito NA19 </a:t>
            </a:r>
            <a:br>
              <a:rPr lang="it-IT" dirty="0"/>
            </a:br>
            <a:r>
              <a:rPr lang="it-IT" sz="2200" b="1" dirty="0">
                <a:solidFill>
                  <a:schemeClr val="tx1">
                    <a:lumMod val="65000"/>
                    <a:lumOff val="35000"/>
                  </a:schemeClr>
                </a:solidFill>
              </a:rPr>
              <a:t>Istituto Superiore "Bruno Munari"</a:t>
            </a:r>
            <a:br>
              <a:rPr lang="it-IT" sz="2200" b="1" dirty="0">
                <a:solidFill>
                  <a:schemeClr val="tx1">
                    <a:lumMod val="65000"/>
                    <a:lumOff val="35000"/>
                  </a:schemeClr>
                </a:solidFill>
              </a:rPr>
            </a:br>
            <a:r>
              <a:rPr lang="it-IT" sz="2200" b="1" dirty="0">
                <a:solidFill>
                  <a:schemeClr val="tx1">
                    <a:lumMod val="65000"/>
                    <a:lumOff val="35000"/>
                  </a:schemeClr>
                </a:solidFill>
              </a:rPr>
              <a:t>Sede centrale con liceo artistico, indirizzi design e grafica: via Armando Diaz, 59 – 80011</a:t>
            </a:r>
            <a:br>
              <a:rPr lang="it-IT" dirty="0"/>
            </a:br>
            <a:br>
              <a:rPr lang="it-IT" dirty="0"/>
            </a:br>
            <a:r>
              <a:rPr lang="it-IT" sz="2800" dirty="0"/>
              <a:t>Il modello nazionale di PEI  Presentazione</a:t>
            </a:r>
            <a:br>
              <a:rPr lang="it-IT" sz="2800" dirty="0"/>
            </a:br>
            <a:r>
              <a:rPr lang="it-IT" sz="2800" dirty="0"/>
              <a:t>del D.M. 182/2020 e delle Linee Guida</a:t>
            </a:r>
          </a:p>
        </p:txBody>
      </p:sp>
      <p:pic>
        <p:nvPicPr>
          <p:cNvPr id="3" name="Immagine 2">
            <a:extLst>
              <a:ext uri="{FF2B5EF4-FFF2-40B4-BE49-F238E27FC236}">
                <a16:creationId xmlns:a16="http://schemas.microsoft.com/office/drawing/2014/main" id="{DB9F4184-2F5D-475B-84A1-A66B50ECC8A6}"/>
              </a:ext>
            </a:extLst>
          </p:cNvPr>
          <p:cNvPicPr>
            <a:picLocks noChangeAspect="1"/>
          </p:cNvPicPr>
          <p:nvPr/>
        </p:nvPicPr>
        <p:blipFill>
          <a:blip r:embed="rId2"/>
          <a:stretch>
            <a:fillRect/>
          </a:stretch>
        </p:blipFill>
        <p:spPr>
          <a:xfrm>
            <a:off x="6967093" y="1273279"/>
            <a:ext cx="2143125" cy="21431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32459"/>
            <a:ext cx="2210612" cy="3820677"/>
          </a:xfrm>
        </p:spPr>
        <p:txBody>
          <a:bodyPr>
            <a:normAutofit fontScale="90000"/>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Precedente normativa</a:t>
            </a:r>
            <a:br>
              <a:rPr kumimoji="0" lang="it-IT" sz="2400" b="0" i="0" u="none" strike="noStrike" kern="1200" cap="none" spc="-60" normalizeH="0" baseline="0" noProof="0" dirty="0">
                <a:ln>
                  <a:noFill/>
                </a:ln>
                <a:solidFill>
                  <a:srgbClr val="D5393D">
                    <a:lumMod val="75000"/>
                  </a:srgbClr>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Legge n. 104-1992 “Legge quadro per l’assistenza, l’integrazione sociale e i diritti delle persone handicappate”</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La stesura del PEI</a:t>
            </a:r>
            <a:endParaRPr lang="it-IT" sz="2400" dirty="0"/>
          </a:p>
        </p:txBody>
      </p:sp>
      <p:sp>
        <p:nvSpPr>
          <p:cNvPr id="3" name="Segnaposto contenuto 2"/>
          <p:cNvSpPr>
            <a:spLocks noGrp="1"/>
          </p:cNvSpPr>
          <p:nvPr>
            <p:ph idx="1"/>
          </p:nvPr>
        </p:nvSpPr>
        <p:spPr/>
        <p:txBody>
          <a:bodyPr anchor="t">
            <a:normAutofit fontScale="55000" lnSpcReduction="20000"/>
          </a:bodyPr>
          <a:lstStyle/>
          <a:p>
            <a:pPr marL="0" indent="0" algn="just">
              <a:lnSpc>
                <a:spcPct val="120000"/>
              </a:lnSpc>
              <a:buNone/>
            </a:pPr>
            <a:r>
              <a:rPr lang="it-IT" sz="3300" dirty="0"/>
              <a:t>Nella stesura PEI, </a:t>
            </a:r>
            <a:r>
              <a:rPr lang="it-IT" sz="3300" b="1" dirty="0"/>
              <a:t>i membri del GLHO</a:t>
            </a:r>
            <a:r>
              <a:rPr lang="it-IT" sz="3300" dirty="0"/>
              <a:t>,  ciascuno in base alla propria esperienza pedagogica, medico-scientifica e di contatto e sulla base dei dati derivanti dalla </a:t>
            </a:r>
            <a:r>
              <a:rPr lang="it-IT" sz="3300" b="1" dirty="0"/>
              <a:t>diagnosi funzionale e dal profilo dinamico funzionale</a:t>
            </a:r>
            <a:r>
              <a:rPr lang="it-IT" sz="3300" dirty="0"/>
              <a:t>, </a:t>
            </a:r>
            <a:r>
              <a:rPr lang="it-IT" sz="3300" b="1" dirty="0"/>
              <a:t>definiscono gli interventi </a:t>
            </a:r>
            <a:r>
              <a:rPr lang="it-IT" sz="3300" dirty="0"/>
              <a:t>finalizzati alla piena realizzazione del diritto all'educazione, all'istruzione ed integrazione scolastica dell'alunno in situazione di handicap</a:t>
            </a:r>
            <a:r>
              <a:rPr lang="it-IT" sz="3300" b="1" dirty="0"/>
              <a:t>.</a:t>
            </a:r>
            <a:endParaRPr lang="it-IT" sz="3300" dirty="0"/>
          </a:p>
          <a:p>
            <a:pPr marL="0" indent="0" algn="just">
              <a:lnSpc>
                <a:spcPct val="120000"/>
              </a:lnSpc>
              <a:buNone/>
            </a:pPr>
            <a:endParaRPr lang="it-IT" sz="3300" dirty="0"/>
          </a:p>
          <a:p>
            <a:pPr marL="0" indent="0" algn="just">
              <a:lnSpc>
                <a:spcPct val="120000"/>
              </a:lnSpc>
              <a:buNone/>
            </a:pPr>
            <a:r>
              <a:rPr lang="it-IT" sz="3300" dirty="0"/>
              <a:t>Con frequenza, preferibilmente, correlata all'ordinaria ripartizione dell'anno scolastico o, se possibile, </a:t>
            </a:r>
            <a:r>
              <a:rPr lang="it-IT" sz="3300" b="1" dirty="0"/>
              <a:t>con frequenza trimestrale </a:t>
            </a:r>
            <a:r>
              <a:rPr lang="it-IT" sz="3300" dirty="0"/>
              <a:t>(entro ottobre-novembre, entro febbraio-marzo, entro maggio-giugno), </a:t>
            </a:r>
            <a:r>
              <a:rPr lang="it-IT" sz="3300" b="1" dirty="0"/>
              <a:t>si verificano gli effetti</a:t>
            </a:r>
            <a:r>
              <a:rPr lang="it-IT" sz="3300" dirty="0"/>
              <a:t> dei diversi interventi disposti e l'influenza esercitata dall'ambiente scolastico sull'alunno in situazione di handicap.</a:t>
            </a:r>
          </a:p>
          <a:p>
            <a:pPr>
              <a:buNone/>
            </a:pPr>
            <a:r>
              <a:rPr lang="it-IT" dirty="0"/>
              <a:t> </a:t>
            </a:r>
          </a:p>
          <a:p>
            <a:endParaRPr lang="it-IT" dirty="0"/>
          </a:p>
        </p:txBody>
      </p:sp>
      <p:sp>
        <p:nvSpPr>
          <p:cNvPr id="5" name="Segnaposto numero diapositiva 4">
            <a:extLst>
              <a:ext uri="{FF2B5EF4-FFF2-40B4-BE49-F238E27FC236}">
                <a16:creationId xmlns:a16="http://schemas.microsoft.com/office/drawing/2014/main" id="{B415AAD8-787B-4D23-9CAF-19DDF5EE4076}"/>
              </a:ext>
            </a:extLst>
          </p:cNvPr>
          <p:cNvSpPr>
            <a:spLocks noGrp="1"/>
          </p:cNvSpPr>
          <p:nvPr>
            <p:ph type="sldNum" sz="quarter" idx="12"/>
          </p:nvPr>
        </p:nvSpPr>
        <p:spPr/>
        <p:txBody>
          <a:bodyPr/>
          <a:lstStyle/>
          <a:p>
            <a:fld id="{09B2A20A-0208-41B4-9663-6FE9F6102D4B}" type="slidenum">
              <a:rPr lang="it-IT" smtClean="0"/>
              <a:pPr/>
              <a:t>10</a:t>
            </a:fld>
            <a:endParaRPr lang="it-IT"/>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4307"/>
            <a:ext cx="2210612" cy="996501"/>
          </a:xfrm>
        </p:spPr>
        <p:txBody>
          <a:bodyPr>
            <a:normAutofit/>
          </a:bodyPr>
          <a:lstStyle/>
          <a:p>
            <a:r>
              <a:rPr lang="it-IT" sz="2400" dirty="0"/>
              <a:t>LINK utili</a:t>
            </a:r>
          </a:p>
        </p:txBody>
      </p:sp>
      <p:sp>
        <p:nvSpPr>
          <p:cNvPr id="4" name="Segnaposto contenuto 3">
            <a:extLst>
              <a:ext uri="{FF2B5EF4-FFF2-40B4-BE49-F238E27FC236}">
                <a16:creationId xmlns:a16="http://schemas.microsoft.com/office/drawing/2014/main" id="{F15E2FE1-DB11-4E6E-A6F9-683F3924677E}"/>
              </a:ext>
            </a:extLst>
          </p:cNvPr>
          <p:cNvSpPr>
            <a:spLocks noGrp="1"/>
          </p:cNvSpPr>
          <p:nvPr>
            <p:ph idx="1"/>
          </p:nvPr>
        </p:nvSpPr>
        <p:spPr>
          <a:xfrm>
            <a:off x="2901951" y="864108"/>
            <a:ext cx="5486400" cy="2852924"/>
          </a:xfrm>
        </p:spPr>
        <p:txBody>
          <a:bodyPr>
            <a:normAutofit/>
          </a:bodyPr>
          <a:lstStyle/>
          <a:p>
            <a:pPr marL="0" indent="0" algn="l">
              <a:buNone/>
            </a:pPr>
            <a:r>
              <a:rPr lang="it-IT" sz="2000" dirty="0">
                <a:solidFill>
                  <a:srgbClr val="000000"/>
                </a:solidFill>
                <a:latin typeface="Calibri" panose="020F0502020204030204" pitchFamily="34" charset="0"/>
              </a:rPr>
              <a:t>Link dell’ICF on line:</a:t>
            </a:r>
          </a:p>
          <a:p>
            <a:pPr marL="0" indent="0" algn="l">
              <a:buNone/>
            </a:pPr>
            <a:r>
              <a:rPr lang="it-IT" sz="2400" b="0" i="0" u="none" strike="noStrike" baseline="0" dirty="0">
                <a:solidFill>
                  <a:srgbClr val="0563C2"/>
                </a:solidFill>
                <a:latin typeface="Calibri" panose="020F0502020204030204" pitchFamily="34" charset="0"/>
                <a:hlinkClick r:id="rId2"/>
              </a:rPr>
              <a:t>http://profili.openicf.it/doncalabria/Index</a:t>
            </a:r>
            <a:endParaRPr lang="it-IT" sz="2400" b="0" i="0" u="none" strike="noStrike" baseline="0" dirty="0">
              <a:solidFill>
                <a:srgbClr val="0563C2"/>
              </a:solidFill>
              <a:latin typeface="Calibri" panose="020F0502020204030204" pitchFamily="34" charset="0"/>
            </a:endParaRPr>
          </a:p>
          <a:p>
            <a:pPr marL="0" indent="0" algn="l">
              <a:buNone/>
            </a:pPr>
            <a:r>
              <a:rPr lang="it-IT" sz="1800" b="0" i="0" u="none" strike="noStrike" baseline="0" dirty="0">
                <a:solidFill>
                  <a:srgbClr val="000000"/>
                </a:solidFill>
                <a:latin typeface="Calibri-Light"/>
              </a:rPr>
              <a:t>VIDEO: Come spiegare l’ICF </a:t>
            </a:r>
            <a:r>
              <a:rPr lang="it-IT" sz="1800" b="0" i="0" u="none" strike="noStrike" baseline="0" dirty="0">
                <a:solidFill>
                  <a:srgbClr val="0563C2"/>
                </a:solidFill>
                <a:latin typeface="Calibri-Light"/>
                <a:hlinkClick r:id="rId3"/>
              </a:rPr>
              <a:t>https://www.youtube.com/watch?v=w8kWVxES0SA</a:t>
            </a:r>
            <a:endParaRPr lang="it-IT" sz="1800" b="0" i="0" u="none" strike="noStrike" baseline="0" dirty="0">
              <a:solidFill>
                <a:srgbClr val="0563C2"/>
              </a:solidFill>
              <a:latin typeface="Calibri-Light"/>
            </a:endParaRPr>
          </a:p>
          <a:p>
            <a:pPr marL="0" indent="0" algn="l">
              <a:buNone/>
            </a:pPr>
            <a:endParaRPr lang="it-IT" sz="2400" b="0" i="0" u="none" strike="noStrike" baseline="0" dirty="0">
              <a:solidFill>
                <a:srgbClr val="0563C2"/>
              </a:solidFill>
              <a:latin typeface="Calibri" panose="020F0502020204030204" pitchFamily="34" charset="0"/>
            </a:endParaRPr>
          </a:p>
          <a:p>
            <a:pPr marL="0" indent="0" algn="l">
              <a:buNone/>
            </a:pPr>
            <a:r>
              <a:rPr lang="it-IT" sz="1800" b="0" i="0" u="none" strike="noStrike" baseline="0" dirty="0">
                <a:solidFill>
                  <a:srgbClr val="0563C2"/>
                </a:solidFill>
                <a:latin typeface="Calibri" panose="020F0502020204030204" pitchFamily="34" charset="0"/>
              </a:rPr>
              <a:t>NB. Consultare la nostra Guida all’ICF on line</a:t>
            </a:r>
          </a:p>
        </p:txBody>
      </p:sp>
      <p:sp>
        <p:nvSpPr>
          <p:cNvPr id="5" name="Segnaposto numero diapositiva 4">
            <a:extLst>
              <a:ext uri="{FF2B5EF4-FFF2-40B4-BE49-F238E27FC236}">
                <a16:creationId xmlns:a16="http://schemas.microsoft.com/office/drawing/2014/main" id="{F6A4FE01-7481-4086-8484-CBC06AB14C4A}"/>
              </a:ext>
            </a:extLst>
          </p:cNvPr>
          <p:cNvSpPr>
            <a:spLocks noGrp="1"/>
          </p:cNvSpPr>
          <p:nvPr>
            <p:ph type="sldNum" sz="quarter" idx="12"/>
          </p:nvPr>
        </p:nvSpPr>
        <p:spPr/>
        <p:txBody>
          <a:bodyPr/>
          <a:lstStyle/>
          <a:p>
            <a:fld id="{09B2A20A-0208-41B4-9663-6FE9F6102D4B}" type="slidenum">
              <a:rPr lang="it-IT" smtClean="0"/>
              <a:pPr/>
              <a:t>100</a:t>
            </a:fld>
            <a:endParaRPr lang="it-IT"/>
          </a:p>
        </p:txBody>
      </p:sp>
    </p:spTree>
    <p:extLst>
      <p:ext uri="{BB962C8B-B14F-4D97-AF65-F5344CB8AC3E}">
        <p14:creationId xmlns:p14="http://schemas.microsoft.com/office/powerpoint/2010/main" val="42230981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989" y="724533"/>
            <a:ext cx="2324764" cy="1728192"/>
          </a:xfrm>
        </p:spPr>
        <p:txBody>
          <a:bodyPr>
            <a:normAutofit fontScale="90000"/>
          </a:bodyPr>
          <a:lstStyle/>
          <a:p>
            <a:r>
              <a:rPr lang="it-IT" sz="2400" dirty="0"/>
              <a:t>Struttura dell’ICF</a:t>
            </a:r>
            <a:br>
              <a:rPr lang="it-IT" sz="2400" dirty="0"/>
            </a:br>
            <a:r>
              <a:rPr lang="it-IT" sz="2400" dirty="0"/>
              <a:t>Processo del</a:t>
            </a:r>
            <a:br>
              <a:rPr lang="it-IT" sz="2400" dirty="0"/>
            </a:br>
            <a:r>
              <a:rPr lang="it-IT" sz="2400" dirty="0"/>
              <a:t>Funzionamento e della</a:t>
            </a:r>
            <a:br>
              <a:rPr lang="it-IT" sz="2400" dirty="0"/>
            </a:br>
            <a:r>
              <a:rPr lang="it-IT" sz="2400" dirty="0"/>
              <a:t>Disabilità</a:t>
            </a:r>
          </a:p>
        </p:txBody>
      </p:sp>
      <p:sp>
        <p:nvSpPr>
          <p:cNvPr id="7" name="Segnaposto numero diapositiva 6">
            <a:extLst>
              <a:ext uri="{FF2B5EF4-FFF2-40B4-BE49-F238E27FC236}">
                <a16:creationId xmlns:a16="http://schemas.microsoft.com/office/drawing/2014/main" id="{D5C576E8-07A9-486C-AC3F-4218E851E09A}"/>
              </a:ext>
            </a:extLst>
          </p:cNvPr>
          <p:cNvSpPr>
            <a:spLocks noGrp="1"/>
          </p:cNvSpPr>
          <p:nvPr>
            <p:ph type="sldNum" sz="quarter" idx="12"/>
          </p:nvPr>
        </p:nvSpPr>
        <p:spPr/>
        <p:txBody>
          <a:bodyPr/>
          <a:lstStyle/>
          <a:p>
            <a:fld id="{09B2A20A-0208-41B4-9663-6FE9F6102D4B}" type="slidenum">
              <a:rPr lang="it-IT" smtClean="0"/>
              <a:pPr/>
              <a:t>101</a:t>
            </a:fld>
            <a:endParaRPr lang="it-IT"/>
          </a:p>
        </p:txBody>
      </p:sp>
      <p:sp>
        <p:nvSpPr>
          <p:cNvPr id="15" name="CasellaDiTesto 14">
            <a:extLst>
              <a:ext uri="{FF2B5EF4-FFF2-40B4-BE49-F238E27FC236}">
                <a16:creationId xmlns:a16="http://schemas.microsoft.com/office/drawing/2014/main" id="{7E1217FA-247B-481C-8504-E358F60D51DD}"/>
              </a:ext>
            </a:extLst>
          </p:cNvPr>
          <p:cNvSpPr txBox="1"/>
          <p:nvPr/>
        </p:nvSpPr>
        <p:spPr>
          <a:xfrm>
            <a:off x="-14989" y="4710180"/>
            <a:ext cx="9144000" cy="369332"/>
          </a:xfrm>
          <a:prstGeom prst="rect">
            <a:avLst/>
          </a:prstGeom>
          <a:solidFill>
            <a:srgbClr val="66FF33"/>
          </a:solidFill>
        </p:spPr>
        <p:txBody>
          <a:bodyPr wrap="square">
            <a:spAutoFit/>
          </a:bodyPr>
          <a:lstStyle/>
          <a:p>
            <a:r>
              <a:rPr lang="it-IT" dirty="0"/>
              <a:t>1. una deturpazione dovuta ad un’ustione può non produrre effetti sulle capacità della persona.</a:t>
            </a:r>
          </a:p>
        </p:txBody>
      </p:sp>
      <p:sp>
        <p:nvSpPr>
          <p:cNvPr id="17" name="CasellaDiTesto 16">
            <a:extLst>
              <a:ext uri="{FF2B5EF4-FFF2-40B4-BE49-F238E27FC236}">
                <a16:creationId xmlns:a16="http://schemas.microsoft.com/office/drawing/2014/main" id="{E25E80AF-1C72-4594-B414-1DF63948E7BD}"/>
              </a:ext>
            </a:extLst>
          </p:cNvPr>
          <p:cNvSpPr txBox="1"/>
          <p:nvPr/>
        </p:nvSpPr>
        <p:spPr>
          <a:xfrm>
            <a:off x="-14989" y="5079512"/>
            <a:ext cx="9144000" cy="369332"/>
          </a:xfrm>
          <a:prstGeom prst="rect">
            <a:avLst/>
          </a:prstGeom>
          <a:solidFill>
            <a:srgbClr val="FFFF00"/>
          </a:solidFill>
        </p:spPr>
        <p:txBody>
          <a:bodyPr wrap="square">
            <a:spAutoFit/>
          </a:bodyPr>
          <a:lstStyle/>
          <a:p>
            <a:r>
              <a:rPr lang="it-IT" dirty="0"/>
              <a:t>2. Una persona che riduce la propria performance quotidiana in seguito ad una lunga malattia. </a:t>
            </a:r>
          </a:p>
        </p:txBody>
      </p:sp>
      <p:pic>
        <p:nvPicPr>
          <p:cNvPr id="4" name="Immagine 3">
            <a:extLst>
              <a:ext uri="{FF2B5EF4-FFF2-40B4-BE49-F238E27FC236}">
                <a16:creationId xmlns:a16="http://schemas.microsoft.com/office/drawing/2014/main" id="{EA532D4D-3690-4E49-AF70-6DBDFBF4841E}"/>
              </a:ext>
            </a:extLst>
          </p:cNvPr>
          <p:cNvPicPr>
            <a:picLocks noChangeAspect="1"/>
          </p:cNvPicPr>
          <p:nvPr/>
        </p:nvPicPr>
        <p:blipFill rotWithShape="1">
          <a:blip r:embed="rId2"/>
          <a:srcRect l="48425" t="29082" r="15350" b="31872"/>
          <a:stretch/>
        </p:blipFill>
        <p:spPr>
          <a:xfrm>
            <a:off x="2918005" y="1547221"/>
            <a:ext cx="5057597" cy="3078537"/>
          </a:xfrm>
          <a:prstGeom prst="rect">
            <a:avLst/>
          </a:prstGeom>
        </p:spPr>
      </p:pic>
      <p:sp>
        <p:nvSpPr>
          <p:cNvPr id="11" name="CasellaDiTesto 10">
            <a:extLst>
              <a:ext uri="{FF2B5EF4-FFF2-40B4-BE49-F238E27FC236}">
                <a16:creationId xmlns:a16="http://schemas.microsoft.com/office/drawing/2014/main" id="{68E8125E-EEFE-4D68-A06D-D5CACE804545}"/>
              </a:ext>
            </a:extLst>
          </p:cNvPr>
          <p:cNvSpPr txBox="1"/>
          <p:nvPr/>
        </p:nvSpPr>
        <p:spPr>
          <a:xfrm>
            <a:off x="2555776" y="696423"/>
            <a:ext cx="6048672" cy="523220"/>
          </a:xfrm>
          <a:prstGeom prst="rect">
            <a:avLst/>
          </a:prstGeom>
          <a:noFill/>
        </p:spPr>
        <p:txBody>
          <a:bodyPr wrap="square">
            <a:spAutoFit/>
          </a:bodyPr>
          <a:lstStyle/>
          <a:p>
            <a:pPr algn="ctr"/>
            <a:r>
              <a:rPr lang="it-IT" sz="1400" b="1" i="1" dirty="0">
                <a:solidFill>
                  <a:srgbClr val="FF0000"/>
                </a:solidFill>
              </a:rPr>
              <a:t>Tutte le componenti possono essere utili per descrivere e comprendere la complessità di una condizione di salute globale. </a:t>
            </a:r>
          </a:p>
        </p:txBody>
      </p:sp>
      <p:sp>
        <p:nvSpPr>
          <p:cNvPr id="13" name="CasellaDiTesto 12">
            <a:extLst>
              <a:ext uri="{FF2B5EF4-FFF2-40B4-BE49-F238E27FC236}">
                <a16:creationId xmlns:a16="http://schemas.microsoft.com/office/drawing/2014/main" id="{7A68E46E-949D-49A9-AD9E-7E6C9D1323A8}"/>
              </a:ext>
            </a:extLst>
          </p:cNvPr>
          <p:cNvSpPr txBox="1"/>
          <p:nvPr/>
        </p:nvSpPr>
        <p:spPr>
          <a:xfrm>
            <a:off x="0" y="5448844"/>
            <a:ext cx="9102637" cy="646331"/>
          </a:xfrm>
          <a:prstGeom prst="rect">
            <a:avLst/>
          </a:prstGeom>
          <a:solidFill>
            <a:srgbClr val="FF66FF"/>
          </a:solidFill>
        </p:spPr>
        <p:txBody>
          <a:bodyPr wrap="square">
            <a:spAutoFit/>
          </a:bodyPr>
          <a:lstStyle/>
          <a:p>
            <a:r>
              <a:rPr lang="it-IT" dirty="0"/>
              <a:t>3. Nel caso di una persona sulla sedia a rotelle si ha una limitazione delle capacità se, e solo se, la persona non ha assistenza e ci sono grosse barriere da parte del mondo esterno.</a:t>
            </a:r>
          </a:p>
        </p:txBody>
      </p:sp>
    </p:spTree>
    <p:extLst>
      <p:ext uri="{BB962C8B-B14F-4D97-AF65-F5344CB8AC3E}">
        <p14:creationId xmlns:p14="http://schemas.microsoft.com/office/powerpoint/2010/main" val="34961269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52805"/>
            <a:ext cx="2210612" cy="711845"/>
          </a:xfrm>
        </p:spPr>
        <p:txBody>
          <a:bodyPr>
            <a:normAutofit/>
          </a:bodyPr>
          <a:lstStyle/>
          <a:p>
            <a:r>
              <a:rPr lang="it-IT" sz="2400" dirty="0"/>
              <a:t>Elaborazione PEI</a:t>
            </a:r>
          </a:p>
        </p:txBody>
      </p:sp>
      <p:sp>
        <p:nvSpPr>
          <p:cNvPr id="4" name="Segnaposto contenuto 3">
            <a:extLst>
              <a:ext uri="{FF2B5EF4-FFF2-40B4-BE49-F238E27FC236}">
                <a16:creationId xmlns:a16="http://schemas.microsoft.com/office/drawing/2014/main" id="{D6262377-AEE1-4954-AB44-214CF4CD5EDF}"/>
              </a:ext>
            </a:extLst>
          </p:cNvPr>
          <p:cNvSpPr>
            <a:spLocks noGrp="1"/>
          </p:cNvSpPr>
          <p:nvPr>
            <p:ph idx="1"/>
          </p:nvPr>
        </p:nvSpPr>
        <p:spPr>
          <a:xfrm>
            <a:off x="2555776" y="852805"/>
            <a:ext cx="6336704" cy="3656316"/>
          </a:xfrm>
        </p:spPr>
        <p:txBody>
          <a:bodyPr/>
          <a:lstStyle/>
          <a:p>
            <a:pPr marL="0" indent="0" algn="just">
              <a:buNone/>
            </a:pPr>
            <a:r>
              <a:rPr lang="it-IT" dirty="0">
                <a:solidFill>
                  <a:srgbClr val="FF0000"/>
                </a:solidFill>
              </a:rPr>
              <a:t>Nell’elaborazione del PEI l’ICF </a:t>
            </a:r>
            <a:r>
              <a:rPr lang="it-IT" dirty="0"/>
              <a:t>suggerisce di tener conto delle componenti classificate:</a:t>
            </a:r>
          </a:p>
          <a:p>
            <a:pPr marL="627063" indent="-452438" algn="just">
              <a:buFont typeface="Wingdings" panose="05000000000000000000" pitchFamily="2" charset="2"/>
              <a:buChar char="Ø"/>
            </a:pPr>
            <a:r>
              <a:rPr lang="it-IT" dirty="0"/>
              <a:t>funzioni e strutture corporee, </a:t>
            </a:r>
          </a:p>
          <a:p>
            <a:pPr marL="627063" indent="-452438" algn="just">
              <a:buFont typeface="Wingdings" panose="05000000000000000000" pitchFamily="2" charset="2"/>
              <a:buChar char="Ø"/>
            </a:pPr>
            <a:r>
              <a:rPr lang="it-IT" dirty="0"/>
              <a:t>attività̀ e partecipazione, </a:t>
            </a:r>
          </a:p>
          <a:p>
            <a:pPr marL="627063" indent="-452438" algn="just">
              <a:buFont typeface="Wingdings" panose="05000000000000000000" pitchFamily="2" charset="2"/>
              <a:buChar char="Ø"/>
            </a:pPr>
            <a:r>
              <a:rPr lang="it-IT" dirty="0"/>
              <a:t>fattori ambientali,</a:t>
            </a:r>
          </a:p>
          <a:p>
            <a:pPr marL="627063" indent="-452438" algn="just">
              <a:buFont typeface="Wingdings" panose="05000000000000000000" pitchFamily="2" charset="2"/>
              <a:buChar char="Ø"/>
            </a:pPr>
            <a:r>
              <a:rPr lang="it-IT" dirty="0"/>
              <a:t>fattori personali,</a:t>
            </a:r>
          </a:p>
          <a:p>
            <a:pPr marL="0" indent="0" algn="just">
              <a:buNone/>
            </a:pPr>
            <a:r>
              <a:rPr lang="it-IT" dirty="0"/>
              <a:t>questo per avere un punto di riferimento per una valutazione e un accertamento delle disabilità che faccia emergere l’insieme delle disabilità e delle potenzialità̀ dell’alunno secondo una modalità̀ univoca e condivisa.</a:t>
            </a:r>
          </a:p>
        </p:txBody>
      </p:sp>
      <p:sp>
        <p:nvSpPr>
          <p:cNvPr id="6" name="Segnaposto numero diapositiva 5">
            <a:extLst>
              <a:ext uri="{FF2B5EF4-FFF2-40B4-BE49-F238E27FC236}">
                <a16:creationId xmlns:a16="http://schemas.microsoft.com/office/drawing/2014/main" id="{BF073905-98BC-4ED4-9E98-C2AEF2281A35}"/>
              </a:ext>
            </a:extLst>
          </p:cNvPr>
          <p:cNvSpPr>
            <a:spLocks noGrp="1"/>
          </p:cNvSpPr>
          <p:nvPr>
            <p:ph type="sldNum" sz="quarter" idx="12"/>
          </p:nvPr>
        </p:nvSpPr>
        <p:spPr/>
        <p:txBody>
          <a:bodyPr/>
          <a:lstStyle/>
          <a:p>
            <a:fld id="{09B2A20A-0208-41B4-9663-6FE9F6102D4B}" type="slidenum">
              <a:rPr lang="it-IT" smtClean="0"/>
              <a:pPr/>
              <a:t>102</a:t>
            </a:fld>
            <a:endParaRPr lang="it-IT"/>
          </a:p>
        </p:txBody>
      </p:sp>
    </p:spTree>
    <p:extLst>
      <p:ext uri="{BB962C8B-B14F-4D97-AF65-F5344CB8AC3E}">
        <p14:creationId xmlns:p14="http://schemas.microsoft.com/office/powerpoint/2010/main" val="7501510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11560" y="1974929"/>
            <a:ext cx="5486400" cy="1238047"/>
          </a:xfrm>
        </p:spPr>
        <p:txBody>
          <a:bodyPr>
            <a:normAutofit fontScale="90000"/>
          </a:bodyPr>
          <a:lstStyle/>
          <a:p>
            <a:pPr algn="ctr"/>
            <a:br>
              <a:rPr lang="it-IT" sz="3200" dirty="0">
                <a:solidFill>
                  <a:schemeClr val="bg1"/>
                </a:solidFill>
              </a:rPr>
            </a:br>
            <a:br>
              <a:rPr lang="it-IT" sz="3200" dirty="0">
                <a:solidFill>
                  <a:schemeClr val="bg1"/>
                </a:solidFill>
              </a:rPr>
            </a:br>
            <a:r>
              <a:rPr lang="it-IT" sz="3200" dirty="0">
                <a:solidFill>
                  <a:schemeClr val="bg1"/>
                </a:solidFill>
              </a:rPr>
              <a:t>IL GLO</a:t>
            </a:r>
            <a:br>
              <a:rPr lang="it-IT" dirty="0"/>
            </a:br>
            <a:endParaRPr lang="it-IT" dirty="0"/>
          </a:p>
        </p:txBody>
      </p:sp>
      <p:pic>
        <p:nvPicPr>
          <p:cNvPr id="3" name="Immagine 2">
            <a:extLst>
              <a:ext uri="{FF2B5EF4-FFF2-40B4-BE49-F238E27FC236}">
                <a16:creationId xmlns:a16="http://schemas.microsoft.com/office/drawing/2014/main" id="{DB9F4184-2F5D-475B-84A1-A66B50ECC8A6}"/>
              </a:ext>
            </a:extLst>
          </p:cNvPr>
          <p:cNvPicPr>
            <a:picLocks noChangeAspect="1"/>
          </p:cNvPicPr>
          <p:nvPr/>
        </p:nvPicPr>
        <p:blipFill>
          <a:blip r:embed="rId2"/>
          <a:stretch>
            <a:fillRect/>
          </a:stretch>
        </p:blipFill>
        <p:spPr>
          <a:xfrm>
            <a:off x="6967093" y="1273279"/>
            <a:ext cx="2143125" cy="2143125"/>
          </a:xfrm>
          <a:prstGeom prst="rect">
            <a:avLst/>
          </a:prstGeom>
        </p:spPr>
      </p:pic>
    </p:spTree>
    <p:extLst>
      <p:ext uri="{BB962C8B-B14F-4D97-AF65-F5344CB8AC3E}">
        <p14:creationId xmlns:p14="http://schemas.microsoft.com/office/powerpoint/2010/main" val="37020811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817" y="858247"/>
            <a:ext cx="2210612" cy="698545"/>
          </a:xfrm>
        </p:spPr>
        <p:txBody>
          <a:bodyPr/>
          <a:lstStyle/>
          <a:p>
            <a:r>
              <a:rPr lang="it-IT" dirty="0"/>
              <a:t> </a:t>
            </a:r>
            <a:r>
              <a:rPr lang="it-IT" sz="2400" dirty="0"/>
              <a:t>IL GLO</a:t>
            </a:r>
          </a:p>
        </p:txBody>
      </p:sp>
      <p:sp>
        <p:nvSpPr>
          <p:cNvPr id="3" name="Segnaposto contenuto 2"/>
          <p:cNvSpPr>
            <a:spLocks noGrp="1"/>
          </p:cNvSpPr>
          <p:nvPr>
            <p:ph idx="1"/>
          </p:nvPr>
        </p:nvSpPr>
        <p:spPr/>
        <p:txBody>
          <a:bodyPr anchor="t">
            <a:normAutofit fontScale="92500"/>
          </a:bodyPr>
          <a:lstStyle/>
          <a:p>
            <a:pPr marL="360363" indent="-360363">
              <a:buFont typeface="Wingdings" panose="05000000000000000000" pitchFamily="2" charset="2"/>
              <a:buChar char="Ø"/>
              <a:tabLst>
                <a:tab pos="265113" algn="l"/>
              </a:tabLst>
            </a:pPr>
            <a:r>
              <a:rPr lang="it-IT" dirty="0"/>
              <a:t>Il GLO è composto </a:t>
            </a:r>
            <a:r>
              <a:rPr lang="it-IT" b="1" dirty="0"/>
              <a:t>dal team dei docenti </a:t>
            </a:r>
            <a:r>
              <a:rPr lang="it-IT" dirty="0"/>
              <a:t>contitolari o dal consiglio di classe e presieduto dal dirigente scolastico o da un suo delegato;</a:t>
            </a:r>
          </a:p>
          <a:p>
            <a:pPr marL="360363" indent="-360363">
              <a:buFont typeface="Wingdings" panose="05000000000000000000" pitchFamily="2" charset="2"/>
              <a:buChar char="Ø"/>
            </a:pPr>
            <a:r>
              <a:rPr lang="it-IT" dirty="0"/>
              <a:t>partecipano al GLO </a:t>
            </a:r>
            <a:r>
              <a:rPr lang="it-IT" b="1" dirty="0"/>
              <a:t>i genitori dell’alunno </a:t>
            </a:r>
            <a:r>
              <a:rPr lang="it-IT" dirty="0"/>
              <a:t>con disabilità o chi ne esercita la responsabilità genitoriale, </a:t>
            </a:r>
            <a:r>
              <a:rPr lang="it-IT" b="1" dirty="0"/>
              <a:t>le figure professionali specifiche, interne ed esterne </a:t>
            </a:r>
            <a:r>
              <a:rPr lang="it-IT" dirty="0"/>
              <a:t>all’istituzione scolastica, che interagiscono con la classe e con l’alunno con disabilità nonché, ai fini del necessario supporto, l’unità di valutazione multidisciplinare;</a:t>
            </a:r>
          </a:p>
          <a:p>
            <a:pPr marL="360363" indent="-360363">
              <a:buFont typeface="Wingdings" panose="05000000000000000000" pitchFamily="2" charset="2"/>
              <a:buChar char="Ø"/>
            </a:pPr>
            <a:r>
              <a:rPr lang="it-IT" dirty="0"/>
              <a:t>si intende per figura professionale esterna alla scuola, che interagisce con la classe o con l’alunno, l’assistente all’autonomia ed alla comunicazione ovvero un rappresentante del GIT territoriale;</a:t>
            </a:r>
          </a:p>
          <a:p>
            <a:pPr marL="360363" indent="-360363">
              <a:buFont typeface="Wingdings" panose="05000000000000000000" pitchFamily="2" charset="2"/>
              <a:buChar char="Ø"/>
            </a:pPr>
            <a:r>
              <a:rPr lang="it-IT" dirty="0"/>
              <a:t>quale figura professionale interna, ove esistente, lo psicopedagogista ovvero docenti referenti per le attività di inclusione o docenti con incarico nel GLI per il supporto alla classe nell'attuazione del PEI;</a:t>
            </a:r>
          </a:p>
        </p:txBody>
      </p:sp>
      <p:sp>
        <p:nvSpPr>
          <p:cNvPr id="5" name="Segnaposto numero diapositiva 4">
            <a:extLst>
              <a:ext uri="{FF2B5EF4-FFF2-40B4-BE49-F238E27FC236}">
                <a16:creationId xmlns:a16="http://schemas.microsoft.com/office/drawing/2014/main" id="{3BB81DBF-940E-4903-9E62-7A482D0AE651}"/>
              </a:ext>
            </a:extLst>
          </p:cNvPr>
          <p:cNvSpPr>
            <a:spLocks noGrp="1"/>
          </p:cNvSpPr>
          <p:nvPr>
            <p:ph type="sldNum" sz="quarter" idx="12"/>
          </p:nvPr>
        </p:nvSpPr>
        <p:spPr/>
        <p:txBody>
          <a:bodyPr/>
          <a:lstStyle/>
          <a:p>
            <a:fld id="{09B2A20A-0208-41B4-9663-6FE9F6102D4B}" type="slidenum">
              <a:rPr lang="it-IT" smtClean="0"/>
              <a:pPr/>
              <a:t>104</a:t>
            </a:fld>
            <a:endParaRPr lang="it-IT"/>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817" y="858247"/>
            <a:ext cx="2210612" cy="698545"/>
          </a:xfrm>
        </p:spPr>
        <p:txBody>
          <a:bodyPr/>
          <a:lstStyle/>
          <a:p>
            <a:r>
              <a:rPr lang="it-IT" dirty="0"/>
              <a:t> </a:t>
            </a:r>
            <a:r>
              <a:rPr lang="it-IT" sz="2400" dirty="0"/>
              <a:t>IL GLO</a:t>
            </a:r>
          </a:p>
        </p:txBody>
      </p:sp>
      <p:sp>
        <p:nvSpPr>
          <p:cNvPr id="3" name="Segnaposto contenuto 2"/>
          <p:cNvSpPr>
            <a:spLocks noGrp="1"/>
          </p:cNvSpPr>
          <p:nvPr>
            <p:ph idx="1"/>
          </p:nvPr>
        </p:nvSpPr>
        <p:spPr/>
        <p:txBody>
          <a:bodyPr anchor="t">
            <a:normAutofit lnSpcReduction="10000"/>
          </a:bodyPr>
          <a:lstStyle/>
          <a:p>
            <a:pPr marL="360363" indent="-360363">
              <a:buFont typeface="Wingdings" panose="05000000000000000000" pitchFamily="2" charset="2"/>
              <a:buChar char="Ø"/>
              <a:tabLst>
                <a:tab pos="265113" algn="l"/>
              </a:tabLst>
            </a:pPr>
            <a:r>
              <a:rPr lang="it-IT" dirty="0"/>
              <a:t>il Dirigente scolastico </a:t>
            </a:r>
            <a:r>
              <a:rPr lang="it-IT" b="1" dirty="0"/>
              <a:t>può autorizzare, ove richiesto</a:t>
            </a:r>
            <a:r>
              <a:rPr lang="it-IT" dirty="0"/>
              <a:t>, la partecipazione di non più di un esperto indicato dalla famiglia</a:t>
            </a:r>
            <a:r>
              <a:rPr lang="it-IT" b="1" dirty="0"/>
              <a:t>. La suddetta partecipazione ha valore consultivo e non decisionale;</a:t>
            </a:r>
          </a:p>
          <a:p>
            <a:pPr marL="360363" indent="-360363">
              <a:buFont typeface="Wingdings" panose="05000000000000000000" pitchFamily="2" charset="2"/>
              <a:buChar char="Ø"/>
              <a:tabLst>
                <a:tab pos="265113" algn="l"/>
              </a:tabLst>
            </a:pPr>
            <a:r>
              <a:rPr lang="it-IT" dirty="0"/>
              <a:t>possono essere chiamati a partecipare alle riunioni del GLO anche altri specialisti che operano in modo continuativo nella scuola con compiti medico, psico-pedagogici e di orientamento, oltre che i collaboratori scolastici che coadiuvano nell’assistenza di base;</a:t>
            </a:r>
          </a:p>
          <a:p>
            <a:pPr marL="360363" indent="-360363">
              <a:buFont typeface="Wingdings" panose="05000000000000000000" pitchFamily="2" charset="2"/>
              <a:buChar char="Ø"/>
              <a:tabLst>
                <a:tab pos="265113" algn="l"/>
              </a:tabLst>
            </a:pPr>
            <a:r>
              <a:rPr lang="it-IT" dirty="0"/>
              <a:t>il Dirigente scolastico, a inizio dell’anno scolastico, sulla base della documentazione presente agli atti, definisce, con proprio decreto, la configurazione del GLO; </a:t>
            </a:r>
            <a:r>
              <a:rPr lang="it-IT" b="1" dirty="0"/>
              <a:t>ai componenti del Gruppo di Lavoro Operativo per l’inclusione non spetta alcun compenso, indennità, gettone di presenza, rimborso spese e qualsivoglia altro emolumento.</a:t>
            </a:r>
            <a:endParaRPr lang="it-IT" dirty="0"/>
          </a:p>
        </p:txBody>
      </p:sp>
      <p:sp>
        <p:nvSpPr>
          <p:cNvPr id="5" name="Segnaposto numero diapositiva 4">
            <a:extLst>
              <a:ext uri="{FF2B5EF4-FFF2-40B4-BE49-F238E27FC236}">
                <a16:creationId xmlns:a16="http://schemas.microsoft.com/office/drawing/2014/main" id="{3BB81DBF-940E-4903-9E62-7A482D0AE651}"/>
              </a:ext>
            </a:extLst>
          </p:cNvPr>
          <p:cNvSpPr>
            <a:spLocks noGrp="1"/>
          </p:cNvSpPr>
          <p:nvPr>
            <p:ph type="sldNum" sz="quarter" idx="12"/>
          </p:nvPr>
        </p:nvSpPr>
        <p:spPr/>
        <p:txBody>
          <a:bodyPr/>
          <a:lstStyle/>
          <a:p>
            <a:fld id="{09B2A20A-0208-41B4-9663-6FE9F6102D4B}" type="slidenum">
              <a:rPr lang="it-IT" smtClean="0"/>
              <a:pPr/>
              <a:t>105</a:t>
            </a:fld>
            <a:endParaRPr lang="it-IT"/>
          </a:p>
        </p:txBody>
      </p:sp>
    </p:spTree>
    <p:extLst>
      <p:ext uri="{BB962C8B-B14F-4D97-AF65-F5344CB8AC3E}">
        <p14:creationId xmlns:p14="http://schemas.microsoft.com/office/powerpoint/2010/main" val="5961710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64704"/>
            <a:ext cx="2555776" cy="864096"/>
          </a:xfrm>
        </p:spPr>
        <p:txBody>
          <a:bodyPr>
            <a:normAutofit/>
          </a:bodyPr>
          <a:lstStyle/>
          <a:p>
            <a:r>
              <a:rPr lang="it-IT" sz="2000" dirty="0"/>
              <a:t>FUNZIONAMENTO DEL GLO</a:t>
            </a:r>
          </a:p>
        </p:txBody>
      </p:sp>
      <p:sp>
        <p:nvSpPr>
          <p:cNvPr id="3" name="Segnaposto contenuto 2"/>
          <p:cNvSpPr>
            <a:spLocks noGrp="1"/>
          </p:cNvSpPr>
          <p:nvPr>
            <p:ph idx="1"/>
          </p:nvPr>
        </p:nvSpPr>
        <p:spPr/>
        <p:txBody>
          <a:bodyPr anchor="t">
            <a:normAutofit/>
          </a:bodyPr>
          <a:lstStyle/>
          <a:p>
            <a:pPr marL="360363" indent="-360363">
              <a:buFont typeface="Wingdings" panose="05000000000000000000" pitchFamily="2" charset="2"/>
              <a:buChar char="Ø"/>
              <a:tabLst>
                <a:tab pos="265113" algn="l"/>
              </a:tabLst>
            </a:pPr>
            <a:r>
              <a:rPr lang="it-IT" dirty="0"/>
              <a:t> Il GLO si riunisce </a:t>
            </a:r>
            <a:r>
              <a:rPr lang="it-IT" b="1" dirty="0"/>
              <a:t>entro il 30 di giugno </a:t>
            </a:r>
            <a:r>
              <a:rPr lang="it-IT" dirty="0"/>
              <a:t>per la redazione del PEI provvisorio e – di norma - entro </a:t>
            </a:r>
            <a:r>
              <a:rPr lang="it-IT" b="1" dirty="0"/>
              <a:t>il 31 di ottobre </a:t>
            </a:r>
            <a:r>
              <a:rPr lang="it-IT" dirty="0"/>
              <a:t>per l’approvazione e la sottoscrizione del PEI definitivo;</a:t>
            </a:r>
          </a:p>
          <a:p>
            <a:pPr marL="360363" indent="-360363">
              <a:buFont typeface="Wingdings" panose="05000000000000000000" pitchFamily="2" charset="2"/>
              <a:buChar char="Ø"/>
              <a:tabLst>
                <a:tab pos="265113" algn="l"/>
              </a:tabLst>
            </a:pPr>
            <a:r>
              <a:rPr lang="it-IT" dirty="0"/>
              <a:t>il PEI è </a:t>
            </a:r>
            <a:r>
              <a:rPr lang="it-IT" b="1" dirty="0"/>
              <a:t>soggetto a verifiche periodiche </a:t>
            </a:r>
            <a:r>
              <a:rPr lang="it-IT" dirty="0"/>
              <a:t>nel corso dell'anno scolastico al fine di accertare il raggiungimento degli obiettivi e apportare eventuali modifiche ed integrazioni;</a:t>
            </a:r>
          </a:p>
          <a:p>
            <a:pPr marL="360363" indent="-360363">
              <a:buFont typeface="Wingdings" panose="05000000000000000000" pitchFamily="2" charset="2"/>
              <a:buChar char="Ø"/>
              <a:tabLst>
                <a:tab pos="265113" algn="l"/>
              </a:tabLst>
            </a:pPr>
            <a:r>
              <a:rPr lang="it-IT" b="1" dirty="0"/>
              <a:t>il GLO si riunisce almeno una volta</a:t>
            </a:r>
            <a:r>
              <a:rPr lang="it-IT" dirty="0"/>
              <a:t>, da novembre ad aprile, per annotare le revisioni ed effettuare le relative verifiche intermedie;</a:t>
            </a:r>
          </a:p>
          <a:p>
            <a:pPr marL="360363" indent="-360363">
              <a:buFont typeface="Wingdings" panose="05000000000000000000" pitchFamily="2" charset="2"/>
              <a:buChar char="Ø"/>
              <a:tabLst>
                <a:tab pos="265113" algn="l"/>
              </a:tabLst>
            </a:pPr>
            <a:r>
              <a:rPr lang="it-IT" b="1" dirty="0"/>
              <a:t>il GLO si riunisce ogni anno, entro il 30 di giugno</a:t>
            </a:r>
            <a:r>
              <a:rPr lang="it-IT" dirty="0"/>
              <a:t>, anche per la verifica finale e per formulare le proposte relative al fabbisogno di risorse professionali e per l’assistenza per l’anno successivo;</a:t>
            </a:r>
          </a:p>
        </p:txBody>
      </p:sp>
      <p:sp>
        <p:nvSpPr>
          <p:cNvPr id="5" name="Segnaposto numero diapositiva 4">
            <a:extLst>
              <a:ext uri="{FF2B5EF4-FFF2-40B4-BE49-F238E27FC236}">
                <a16:creationId xmlns:a16="http://schemas.microsoft.com/office/drawing/2014/main" id="{3BB81DBF-940E-4903-9E62-7A482D0AE651}"/>
              </a:ext>
            </a:extLst>
          </p:cNvPr>
          <p:cNvSpPr>
            <a:spLocks noGrp="1"/>
          </p:cNvSpPr>
          <p:nvPr>
            <p:ph type="sldNum" sz="quarter" idx="12"/>
          </p:nvPr>
        </p:nvSpPr>
        <p:spPr/>
        <p:txBody>
          <a:bodyPr/>
          <a:lstStyle/>
          <a:p>
            <a:fld id="{09B2A20A-0208-41B4-9663-6FE9F6102D4B}" type="slidenum">
              <a:rPr lang="it-IT" smtClean="0"/>
              <a:pPr/>
              <a:t>106</a:t>
            </a:fld>
            <a:endParaRPr lang="it-IT"/>
          </a:p>
        </p:txBody>
      </p:sp>
    </p:spTree>
    <p:extLst>
      <p:ext uri="{BB962C8B-B14F-4D97-AF65-F5344CB8AC3E}">
        <p14:creationId xmlns:p14="http://schemas.microsoft.com/office/powerpoint/2010/main" val="40216619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64704"/>
            <a:ext cx="2555776" cy="936104"/>
          </a:xfrm>
        </p:spPr>
        <p:txBody>
          <a:bodyPr/>
          <a:lstStyle/>
          <a:p>
            <a:r>
              <a:rPr lang="it-IT" sz="2000" dirty="0"/>
              <a:t>FUNZIONAMENTO DEL GLO</a:t>
            </a:r>
          </a:p>
        </p:txBody>
      </p:sp>
      <p:sp>
        <p:nvSpPr>
          <p:cNvPr id="3" name="Segnaposto contenuto 2"/>
          <p:cNvSpPr>
            <a:spLocks noGrp="1"/>
          </p:cNvSpPr>
          <p:nvPr>
            <p:ph idx="1"/>
          </p:nvPr>
        </p:nvSpPr>
        <p:spPr/>
        <p:txBody>
          <a:bodyPr anchor="t">
            <a:normAutofit/>
          </a:bodyPr>
          <a:lstStyle/>
          <a:p>
            <a:pPr marL="360363" indent="-360363">
              <a:buFont typeface="Wingdings" panose="05000000000000000000" pitchFamily="2" charset="2"/>
              <a:buChar char="Ø"/>
            </a:pPr>
            <a:r>
              <a:rPr lang="it-IT" dirty="0"/>
              <a:t> il GLO è </a:t>
            </a:r>
            <a:r>
              <a:rPr lang="it-IT" b="1" dirty="0"/>
              <a:t>validamente costituito anche nel caso in cui non tutte le componenti abbiano espresso la propria rappresentanza</a:t>
            </a:r>
            <a:r>
              <a:rPr lang="it-IT" dirty="0"/>
              <a:t>;</a:t>
            </a:r>
          </a:p>
          <a:p>
            <a:pPr marL="360363" indent="-360363">
              <a:buFont typeface="Wingdings" panose="05000000000000000000" pitchFamily="2" charset="2"/>
              <a:buChar char="Ø"/>
            </a:pPr>
            <a:r>
              <a:rPr lang="it-IT" b="1" dirty="0"/>
              <a:t>le riunioni del GLO si svolgono, salvo motivata necessità, in orario scolastico, in ore non coincidenti con l’orario di lezione</a:t>
            </a:r>
            <a:r>
              <a:rPr lang="it-IT" dirty="0"/>
              <a:t>;</a:t>
            </a:r>
          </a:p>
          <a:p>
            <a:pPr marL="360363" indent="-360363">
              <a:buFont typeface="Wingdings" panose="05000000000000000000" pitchFamily="2" charset="2"/>
              <a:buChar char="Ø"/>
            </a:pPr>
            <a:r>
              <a:rPr lang="it-IT" dirty="0"/>
              <a:t>le riunioni del GLO possono svolgersi anche a distanza, in modalità telematica sincrona;</a:t>
            </a:r>
          </a:p>
          <a:p>
            <a:pPr marL="360363" indent="-360363">
              <a:buFont typeface="Wingdings" panose="05000000000000000000" pitchFamily="2" charset="2"/>
              <a:buChar char="Ø"/>
            </a:pPr>
            <a:r>
              <a:rPr lang="it-IT" b="1" dirty="0"/>
              <a:t>i membri del GLO hanno accesso al PEI discusso e approvato, nonché ai verbali.</a:t>
            </a:r>
            <a:endParaRPr lang="it-IT" dirty="0"/>
          </a:p>
        </p:txBody>
      </p:sp>
      <p:sp>
        <p:nvSpPr>
          <p:cNvPr id="5" name="Segnaposto numero diapositiva 4">
            <a:extLst>
              <a:ext uri="{FF2B5EF4-FFF2-40B4-BE49-F238E27FC236}">
                <a16:creationId xmlns:a16="http://schemas.microsoft.com/office/drawing/2014/main" id="{3BB81DBF-940E-4903-9E62-7A482D0AE651}"/>
              </a:ext>
            </a:extLst>
          </p:cNvPr>
          <p:cNvSpPr>
            <a:spLocks noGrp="1"/>
          </p:cNvSpPr>
          <p:nvPr>
            <p:ph type="sldNum" sz="quarter" idx="12"/>
          </p:nvPr>
        </p:nvSpPr>
        <p:spPr/>
        <p:txBody>
          <a:bodyPr/>
          <a:lstStyle/>
          <a:p>
            <a:fld id="{09B2A20A-0208-41B4-9663-6FE9F6102D4B}" type="slidenum">
              <a:rPr lang="it-IT" smtClean="0"/>
              <a:pPr/>
              <a:t>107</a:t>
            </a:fld>
            <a:endParaRPr lang="it-IT"/>
          </a:p>
        </p:txBody>
      </p:sp>
    </p:spTree>
    <p:extLst>
      <p:ext uri="{BB962C8B-B14F-4D97-AF65-F5344CB8AC3E}">
        <p14:creationId xmlns:p14="http://schemas.microsoft.com/office/powerpoint/2010/main" val="30567905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11560" y="1974929"/>
            <a:ext cx="5486400" cy="1238047"/>
          </a:xfrm>
        </p:spPr>
        <p:txBody>
          <a:bodyPr>
            <a:normAutofit fontScale="90000"/>
          </a:bodyPr>
          <a:lstStyle/>
          <a:p>
            <a:pPr algn="ctr"/>
            <a:br>
              <a:rPr lang="it-IT" sz="3200" dirty="0">
                <a:solidFill>
                  <a:schemeClr val="bg1"/>
                </a:solidFill>
              </a:rPr>
            </a:br>
            <a:br>
              <a:rPr lang="it-IT" sz="3200" dirty="0">
                <a:solidFill>
                  <a:schemeClr val="bg1"/>
                </a:solidFill>
              </a:rPr>
            </a:br>
            <a:r>
              <a:rPr lang="it-IT" sz="3200" dirty="0">
                <a:solidFill>
                  <a:schemeClr val="bg1"/>
                </a:solidFill>
              </a:rPr>
              <a:t>IL PEI</a:t>
            </a:r>
            <a:br>
              <a:rPr lang="it-IT" dirty="0"/>
            </a:br>
            <a:endParaRPr lang="it-IT" dirty="0"/>
          </a:p>
        </p:txBody>
      </p:sp>
      <p:pic>
        <p:nvPicPr>
          <p:cNvPr id="3" name="Immagine 2">
            <a:extLst>
              <a:ext uri="{FF2B5EF4-FFF2-40B4-BE49-F238E27FC236}">
                <a16:creationId xmlns:a16="http://schemas.microsoft.com/office/drawing/2014/main" id="{DB9F4184-2F5D-475B-84A1-A66B50ECC8A6}"/>
              </a:ext>
            </a:extLst>
          </p:cNvPr>
          <p:cNvPicPr>
            <a:picLocks noChangeAspect="1"/>
          </p:cNvPicPr>
          <p:nvPr/>
        </p:nvPicPr>
        <p:blipFill>
          <a:blip r:embed="rId2"/>
          <a:stretch>
            <a:fillRect/>
          </a:stretch>
        </p:blipFill>
        <p:spPr>
          <a:xfrm>
            <a:off x="6967093" y="1273279"/>
            <a:ext cx="2143125" cy="2143125"/>
          </a:xfrm>
          <a:prstGeom prst="rect">
            <a:avLst/>
          </a:prstGeom>
        </p:spPr>
      </p:pic>
    </p:spTree>
    <p:extLst>
      <p:ext uri="{BB962C8B-B14F-4D97-AF65-F5344CB8AC3E}">
        <p14:creationId xmlns:p14="http://schemas.microsoft.com/office/powerpoint/2010/main" val="40137749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46992"/>
            <a:ext cx="2210612" cy="1529880"/>
          </a:xfrm>
        </p:spPr>
        <p:txBody>
          <a:bodyPr>
            <a:noAutofit/>
          </a:bodyPr>
          <a:lstStyle/>
          <a:p>
            <a:r>
              <a:rPr lang="it-IT" sz="2400" dirty="0"/>
              <a:t>PEI PROVVISORIO PER L’ANNO SUCCESSIVO</a:t>
            </a:r>
          </a:p>
        </p:txBody>
      </p:sp>
      <p:sp>
        <p:nvSpPr>
          <p:cNvPr id="3" name="Segnaposto contenuto 2"/>
          <p:cNvSpPr>
            <a:spLocks noGrp="1"/>
          </p:cNvSpPr>
          <p:nvPr>
            <p:ph idx="1"/>
          </p:nvPr>
        </p:nvSpPr>
        <p:spPr>
          <a:xfrm>
            <a:off x="2627784" y="633176"/>
            <a:ext cx="6336704" cy="5591647"/>
          </a:xfrm>
        </p:spPr>
        <p:txBody>
          <a:bodyPr anchor="t">
            <a:normAutofit fontScale="92500" lnSpcReduction="10000"/>
          </a:bodyPr>
          <a:lstStyle/>
          <a:p>
            <a:pPr marL="1588" indent="-1588">
              <a:buNone/>
            </a:pPr>
            <a:br>
              <a:rPr lang="it-IT" dirty="0"/>
            </a:br>
            <a:r>
              <a:rPr lang="it-IT" b="1" dirty="0"/>
              <a:t>Si tratta del PEI «redatto in via provvisoria» dal GLO per l'anno scolastico successivo:</a:t>
            </a:r>
          </a:p>
          <a:p>
            <a:pPr marL="360363" indent="-360363">
              <a:buFont typeface="Wingdings" panose="05000000000000000000" pitchFamily="2" charset="2"/>
              <a:buChar char="Ø"/>
            </a:pPr>
            <a:r>
              <a:rPr lang="it-IT" dirty="0"/>
              <a:t>una prima redazione del Piano Educativo Individualizzato a seguito della presentazione, da parte della famiglia, della certificazione di disabilità ai fini dell’inclusione scolastica.</a:t>
            </a:r>
          </a:p>
          <a:p>
            <a:pPr marL="360363" indent="-360363">
              <a:buFont typeface="Wingdings" panose="05000000000000000000" pitchFamily="2" charset="2"/>
              <a:buChar char="Ø"/>
            </a:pPr>
            <a:r>
              <a:rPr lang="it-IT" dirty="0"/>
              <a:t>È redatto in via provvisoria entro giugno e in via definitiva, di norma, non oltre il mese di ottobre successivo, a partire dalla scuola dell'infanzia. </a:t>
            </a:r>
          </a:p>
          <a:p>
            <a:pPr marL="360363" indent="-360363">
              <a:buFont typeface="Wingdings" panose="05000000000000000000" pitchFamily="2" charset="2"/>
              <a:buChar char="Ø"/>
            </a:pPr>
            <a:r>
              <a:rPr lang="it-IT" dirty="0"/>
              <a:t>Nel passaggio tra i gradi di istruzione, deve essere assicurata l'interlocuzione tra i docenti della scuola di provenienza e quelli della scuola di destinazione. </a:t>
            </a:r>
          </a:p>
          <a:p>
            <a:pPr marL="360363" indent="-360363">
              <a:buFont typeface="Wingdings" panose="05000000000000000000" pitchFamily="2" charset="2"/>
              <a:buChar char="Ø"/>
            </a:pPr>
            <a:r>
              <a:rPr lang="it-IT" dirty="0"/>
              <a:t>Nel caso di trasferimento di iscrizione, il PEI è ridefinito sulla base delle eventuali diverse condizioni contestuali della scuola di destinazione. II Pei «provvisorio» è adottato sin dal corrente anno scolastico.</a:t>
            </a:r>
          </a:p>
          <a:p>
            <a:pPr marL="360363" indent="-360363">
              <a:buFont typeface="Wingdings" panose="05000000000000000000" pitchFamily="2" charset="2"/>
              <a:buChar char="Ø"/>
            </a:pPr>
            <a:r>
              <a:rPr lang="it-IT" dirty="0"/>
              <a:t>Se si tratta di nuova iscrizione e non è stata ancora assegnata una classe, il dirigente individua i docenti che possono far parte del GLO.</a:t>
            </a:r>
            <a:br>
              <a:rPr lang="it-IT" dirty="0"/>
            </a:br>
            <a:endParaRPr lang="it-IT" dirty="0"/>
          </a:p>
        </p:txBody>
      </p:sp>
      <p:sp>
        <p:nvSpPr>
          <p:cNvPr id="5" name="Segnaposto numero diapositiva 4">
            <a:extLst>
              <a:ext uri="{FF2B5EF4-FFF2-40B4-BE49-F238E27FC236}">
                <a16:creationId xmlns:a16="http://schemas.microsoft.com/office/drawing/2014/main" id="{CA208C69-D47B-42FF-82BC-B88A46380C6C}"/>
              </a:ext>
            </a:extLst>
          </p:cNvPr>
          <p:cNvSpPr>
            <a:spLocks noGrp="1"/>
          </p:cNvSpPr>
          <p:nvPr>
            <p:ph type="sldNum" sz="quarter" idx="12"/>
          </p:nvPr>
        </p:nvSpPr>
        <p:spPr/>
        <p:txBody>
          <a:bodyPr/>
          <a:lstStyle/>
          <a:p>
            <a:fld id="{09B2A20A-0208-41B4-9663-6FE9F6102D4B}" type="slidenum">
              <a:rPr lang="it-IT" smtClean="0"/>
              <a:pPr/>
              <a:t>109</a:t>
            </a:fld>
            <a:endParaRPr lang="it-IT"/>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216" y="906706"/>
            <a:ext cx="2210612" cy="4392488"/>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Precedente normativa</a:t>
            </a:r>
            <a:br>
              <a:rPr kumimoji="0" lang="it-IT" sz="2400" b="0" i="0" u="none" strike="noStrike" kern="1200" cap="none" spc="-60" normalizeH="0" baseline="0" noProof="0" dirty="0">
                <a:ln>
                  <a:noFill/>
                </a:ln>
                <a:solidFill>
                  <a:srgbClr val="D5393D">
                    <a:lumMod val="75000"/>
                  </a:srgbClr>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Legge n. 104-1992 “Legge quadro per l’assistenza, l’integrazione sociale e i diritti delle persone handicappate”</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br>
              <a:rPr lang="it-IT" sz="2400" dirty="0">
                <a:latin typeface="Corbel" panose="020B0503020204020204"/>
              </a:rPr>
            </a:br>
            <a:r>
              <a:rPr lang="it-IT" sz="2400" dirty="0">
                <a:latin typeface="Corbel" panose="020B0503020204020204"/>
              </a:rPr>
              <a:t>La </a:t>
            </a:r>
            <a:r>
              <a:rPr lang="it-IT" sz="2400" dirty="0"/>
              <a:t>DF e il PDF</a:t>
            </a:r>
          </a:p>
        </p:txBody>
      </p:sp>
      <p:sp>
        <p:nvSpPr>
          <p:cNvPr id="3" name="Segnaposto contenuto 2"/>
          <p:cNvSpPr>
            <a:spLocks noGrp="1"/>
          </p:cNvSpPr>
          <p:nvPr>
            <p:ph idx="1"/>
          </p:nvPr>
        </p:nvSpPr>
        <p:spPr>
          <a:xfrm>
            <a:off x="2627784" y="837746"/>
            <a:ext cx="5486400" cy="5040560"/>
          </a:xfrm>
        </p:spPr>
        <p:txBody>
          <a:bodyPr anchor="t">
            <a:normAutofit/>
          </a:bodyPr>
          <a:lstStyle/>
          <a:p>
            <a:pPr marL="0" indent="0" algn="just">
              <a:lnSpc>
                <a:spcPct val="100000"/>
              </a:lnSpc>
              <a:buNone/>
            </a:pPr>
            <a:r>
              <a:rPr lang="it-IT" sz="1800" b="1" dirty="0"/>
              <a:t>Per diagnosi funzionale (DF) </a:t>
            </a:r>
            <a:r>
              <a:rPr lang="it-IT" sz="1800" dirty="0"/>
              <a:t>si intende la descrizione analitica della compromissione funzionale dello stato psicofisico dell'alunno in situazione di handicap.</a:t>
            </a:r>
          </a:p>
          <a:p>
            <a:pPr marL="0" indent="0" algn="just">
              <a:lnSpc>
                <a:spcPct val="100000"/>
              </a:lnSpc>
              <a:buNone/>
            </a:pPr>
            <a:r>
              <a:rPr lang="it-IT" sz="1800" b="1" dirty="0"/>
              <a:t>Il profilo dinamico funzionale (PDF) </a:t>
            </a:r>
            <a:r>
              <a:rPr lang="it-IT" sz="1800" dirty="0"/>
              <a:t>è l’atto successivo alla diagnosi funzionale che indica, dopo un primo periodo di inserimento scolastico, il prevedibile livello di sviluppo che l'alunno in situazione di handicap dimostra di possedere nei tempi brevi (sei mesi) e nei tempi medi (due anni).</a:t>
            </a:r>
          </a:p>
        </p:txBody>
      </p:sp>
      <p:sp>
        <p:nvSpPr>
          <p:cNvPr id="5" name="Segnaposto numero diapositiva 4">
            <a:extLst>
              <a:ext uri="{FF2B5EF4-FFF2-40B4-BE49-F238E27FC236}">
                <a16:creationId xmlns:a16="http://schemas.microsoft.com/office/drawing/2014/main" id="{D62B4B2D-929B-45C2-AF56-C62D0B4B974F}"/>
              </a:ext>
            </a:extLst>
          </p:cNvPr>
          <p:cNvSpPr>
            <a:spLocks noGrp="1"/>
          </p:cNvSpPr>
          <p:nvPr>
            <p:ph type="sldNum" sz="quarter" idx="12"/>
          </p:nvPr>
        </p:nvSpPr>
        <p:spPr/>
        <p:txBody>
          <a:bodyPr/>
          <a:lstStyle/>
          <a:p>
            <a:fld id="{09B2A20A-0208-41B4-9663-6FE9F6102D4B}" type="slidenum">
              <a:rPr lang="it-IT" smtClean="0"/>
              <a:pPr/>
              <a:t>11</a:t>
            </a:fld>
            <a:endParaRPr lang="it-IT"/>
          </a:p>
        </p:txBody>
      </p:sp>
      <p:graphicFrame>
        <p:nvGraphicFramePr>
          <p:cNvPr id="6" name="Diagramma 5">
            <a:extLst>
              <a:ext uri="{FF2B5EF4-FFF2-40B4-BE49-F238E27FC236}">
                <a16:creationId xmlns:a16="http://schemas.microsoft.com/office/drawing/2014/main" id="{3461FF8B-B444-4C46-B37F-70B01504E82E}"/>
              </a:ext>
            </a:extLst>
          </p:cNvPr>
          <p:cNvGraphicFramePr/>
          <p:nvPr>
            <p:extLst>
              <p:ext uri="{D42A27DB-BD31-4B8C-83A1-F6EECF244321}">
                <p14:modId xmlns:p14="http://schemas.microsoft.com/office/powerpoint/2010/main" val="1227003008"/>
              </p:ext>
            </p:extLst>
          </p:nvPr>
        </p:nvGraphicFramePr>
        <p:xfrm>
          <a:off x="3771535" y="3854676"/>
          <a:ext cx="4204067" cy="2165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476672"/>
            <a:ext cx="2210612" cy="1584176"/>
          </a:xfrm>
        </p:spPr>
        <p:txBody>
          <a:bodyPr>
            <a:normAutofit/>
          </a:bodyPr>
          <a:lstStyle/>
          <a:p>
            <a:r>
              <a:rPr lang="it-IT" sz="2400" dirty="0"/>
              <a:t>QUADRO INFORMATIVO</a:t>
            </a:r>
            <a:r>
              <a:rPr lang="it-IT" sz="2400" b="1" dirty="0"/>
              <a:t> </a:t>
            </a:r>
            <a:r>
              <a:rPr lang="it-IT" sz="1400" b="1" dirty="0"/>
              <a:t>(</a:t>
            </a:r>
            <a:r>
              <a:rPr lang="it-IT" sz="1400" dirty="0"/>
              <a:t>ART. 7 del  D.I. n. 182/2020</a:t>
            </a:r>
            <a:r>
              <a:rPr lang="it-IT" sz="1400" b="1" dirty="0"/>
              <a:t> )</a:t>
            </a:r>
            <a:endParaRPr lang="it-IT" sz="1400" dirty="0"/>
          </a:p>
        </p:txBody>
      </p:sp>
      <p:sp>
        <p:nvSpPr>
          <p:cNvPr id="3" name="Segnaposto contenuto 2"/>
          <p:cNvSpPr>
            <a:spLocks noGrp="1"/>
          </p:cNvSpPr>
          <p:nvPr>
            <p:ph idx="1"/>
          </p:nvPr>
        </p:nvSpPr>
        <p:spPr>
          <a:xfrm>
            <a:off x="2901951" y="864108"/>
            <a:ext cx="5486400" cy="2564892"/>
          </a:xfrm>
        </p:spPr>
        <p:txBody>
          <a:bodyPr>
            <a:normAutofit lnSpcReduction="10000"/>
          </a:bodyPr>
          <a:lstStyle/>
          <a:p>
            <a:pPr marL="360363" indent="-360363">
              <a:buFont typeface="Wingdings" panose="05000000000000000000" pitchFamily="2" charset="2"/>
              <a:buChar char="Ø"/>
            </a:pPr>
            <a:r>
              <a:rPr lang="it-IT" dirty="0"/>
              <a:t>Il modello di PEI prevede un “Quadro informativo” </a:t>
            </a:r>
            <a:r>
              <a:rPr lang="it-IT" b="1" dirty="0"/>
              <a:t>redatto a cura dei genitori</a:t>
            </a:r>
            <a:r>
              <a:rPr lang="it-IT" dirty="0"/>
              <a:t> o esercenti la responsabilità genitoriale ovvero di altri componenti del GLO esterni all’istituzione scolastica, relativo alla situazione familiare e alla descrizione dell’alunno con disabilità. </a:t>
            </a:r>
          </a:p>
          <a:p>
            <a:pPr marL="360363" indent="-360363">
              <a:buFont typeface="Wingdings" panose="05000000000000000000" pitchFamily="2" charset="2"/>
              <a:buChar char="Ø"/>
            </a:pPr>
            <a:r>
              <a:rPr lang="it-IT" dirty="0"/>
              <a:t>Nella scuola secondaria di secondo grado, uno specifico spazio è dedicato alla descrizione di sé dello studente, attraverso interviste o colloqui.</a:t>
            </a:r>
          </a:p>
        </p:txBody>
      </p:sp>
      <p:sp>
        <p:nvSpPr>
          <p:cNvPr id="5" name="Segnaposto numero diapositiva 4">
            <a:extLst>
              <a:ext uri="{FF2B5EF4-FFF2-40B4-BE49-F238E27FC236}">
                <a16:creationId xmlns:a16="http://schemas.microsoft.com/office/drawing/2014/main" id="{1CF60170-55CE-41AA-9603-F48A0C0E0BAE}"/>
              </a:ext>
            </a:extLst>
          </p:cNvPr>
          <p:cNvSpPr>
            <a:spLocks noGrp="1"/>
          </p:cNvSpPr>
          <p:nvPr>
            <p:ph type="sldNum" sz="quarter" idx="12"/>
          </p:nvPr>
        </p:nvSpPr>
        <p:spPr/>
        <p:txBody>
          <a:bodyPr/>
          <a:lstStyle/>
          <a:p>
            <a:fld id="{09B2A20A-0208-41B4-9663-6FE9F6102D4B}" type="slidenum">
              <a:rPr lang="it-IT" smtClean="0"/>
              <a:pPr/>
              <a:t>110</a:t>
            </a:fld>
            <a:endParaRPr lang="it-IT"/>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58065"/>
            <a:ext cx="2627784" cy="1634831"/>
          </a:xfrm>
        </p:spPr>
        <p:txBody>
          <a:bodyPr>
            <a:normAutofit/>
          </a:bodyPr>
          <a:lstStyle/>
          <a:p>
            <a:r>
              <a:rPr lang="it-IT" sz="2400" dirty="0"/>
              <a:t>OSSERVAZIONE E PROGETTAZIONE DEGLI INTERVENTI</a:t>
            </a:r>
            <a:br>
              <a:rPr lang="it-IT" b="1" dirty="0"/>
            </a:br>
            <a:r>
              <a:rPr lang="it-IT" sz="1400" b="1" dirty="0"/>
              <a:t>(</a:t>
            </a:r>
            <a:r>
              <a:rPr lang="it-IT" sz="1400" dirty="0"/>
              <a:t>ART. 8  del  D.I. n. 182/2020</a:t>
            </a:r>
            <a:r>
              <a:rPr lang="it-IT" sz="1400" b="1" dirty="0"/>
              <a:t> )</a:t>
            </a:r>
            <a:endParaRPr lang="it-IT" sz="1400" dirty="0"/>
          </a:p>
        </p:txBody>
      </p:sp>
      <p:sp>
        <p:nvSpPr>
          <p:cNvPr id="3" name="Segnaposto contenuto 2"/>
          <p:cNvSpPr>
            <a:spLocks noGrp="1"/>
          </p:cNvSpPr>
          <p:nvPr>
            <p:ph idx="1"/>
          </p:nvPr>
        </p:nvSpPr>
        <p:spPr>
          <a:xfrm>
            <a:off x="2901951" y="864108"/>
            <a:ext cx="5486400" cy="5373204"/>
          </a:xfrm>
        </p:spPr>
        <p:txBody>
          <a:bodyPr anchor="t">
            <a:normAutofit/>
          </a:bodyPr>
          <a:lstStyle/>
          <a:p>
            <a:pPr marL="360363" indent="-360363">
              <a:buFont typeface="Wingdings" panose="05000000000000000000" pitchFamily="2" charset="2"/>
              <a:buChar char="Ø"/>
            </a:pPr>
            <a:r>
              <a:rPr lang="it-IT" b="1" dirty="0"/>
              <a:t> </a:t>
            </a:r>
            <a:r>
              <a:rPr lang="it-IT" dirty="0"/>
              <a:t>Al fine di individuare i punti di forza sui quali costruire gli interventi educativi e didattici</a:t>
            </a:r>
            <a:r>
              <a:rPr lang="it-IT" b="1" dirty="0"/>
              <a:t>, la progettazione è preceduta da attività di osservazione sistematica sull’alunno</a:t>
            </a:r>
            <a:r>
              <a:rPr lang="it-IT" dirty="0"/>
              <a:t>. L’osservazione e la conseguente elaborazione degli interventi per l’alunno tengono conto e si articolano nelle seguenti dimensioni:</a:t>
            </a:r>
            <a:br>
              <a:rPr lang="it-IT" dirty="0"/>
            </a:br>
            <a:r>
              <a:rPr lang="it-IT" dirty="0"/>
              <a:t>-          relazione, interazione e socializzazione;</a:t>
            </a:r>
            <a:br>
              <a:rPr lang="it-IT" dirty="0"/>
            </a:br>
            <a:r>
              <a:rPr lang="it-IT" dirty="0"/>
              <a:t>-          comunicazione e linguaggio;</a:t>
            </a:r>
            <a:br>
              <a:rPr lang="it-IT" dirty="0"/>
            </a:br>
            <a:r>
              <a:rPr lang="it-IT" dirty="0"/>
              <a:t>-          autonomia e orientamento;</a:t>
            </a:r>
            <a:br>
              <a:rPr lang="it-IT" dirty="0"/>
            </a:br>
            <a:r>
              <a:rPr lang="it-IT" dirty="0"/>
              <a:t>-          cognitiva, neuropsicologica e dell’apprendimento.</a:t>
            </a:r>
          </a:p>
          <a:p>
            <a:pPr marL="360363" indent="-360363">
              <a:buFont typeface="Wingdings" panose="05000000000000000000" pitchFamily="2" charset="2"/>
              <a:buChar char="Ø"/>
            </a:pPr>
            <a:r>
              <a:rPr lang="it-IT" b="1" dirty="0"/>
              <a:t>Per ciascuna delle dimensioni occorre individuare obiettivi ed esiti attesi, nonché interventi didattici e metodologici, articolati in attività, strategie e strumenti</a:t>
            </a:r>
            <a:endParaRPr lang="it-IT" dirty="0"/>
          </a:p>
        </p:txBody>
      </p:sp>
      <p:sp>
        <p:nvSpPr>
          <p:cNvPr id="5" name="Segnaposto numero diapositiva 4">
            <a:extLst>
              <a:ext uri="{FF2B5EF4-FFF2-40B4-BE49-F238E27FC236}">
                <a16:creationId xmlns:a16="http://schemas.microsoft.com/office/drawing/2014/main" id="{5133E469-4ECE-4307-9184-5CB788014D37}"/>
              </a:ext>
            </a:extLst>
          </p:cNvPr>
          <p:cNvSpPr>
            <a:spLocks noGrp="1"/>
          </p:cNvSpPr>
          <p:nvPr>
            <p:ph type="sldNum" sz="quarter" idx="12"/>
          </p:nvPr>
        </p:nvSpPr>
        <p:spPr/>
        <p:txBody>
          <a:bodyPr/>
          <a:lstStyle/>
          <a:p>
            <a:fld id="{09B2A20A-0208-41B4-9663-6FE9F6102D4B}" type="slidenum">
              <a:rPr lang="it-IT" smtClean="0"/>
              <a:pPr/>
              <a:t>111</a:t>
            </a:fld>
            <a:endParaRPr lang="it-IT"/>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64704"/>
            <a:ext cx="2627784" cy="1729098"/>
          </a:xfrm>
        </p:spPr>
        <p:txBody>
          <a:bodyPr>
            <a:normAutofit/>
          </a:bodyPr>
          <a:lstStyle/>
          <a:p>
            <a:r>
              <a:rPr lang="it-IT" sz="2400" dirty="0"/>
              <a:t>AMBIENTE DI APPRENDIMENTO INCLUSIVO</a:t>
            </a:r>
            <a:br>
              <a:rPr lang="it-IT" b="1" dirty="0"/>
            </a:br>
            <a:r>
              <a:rPr lang="it-IT" sz="1400" b="1" dirty="0"/>
              <a:t>(</a:t>
            </a:r>
            <a:r>
              <a:rPr lang="it-IT" sz="1400" dirty="0"/>
              <a:t>ART. 7 del  D.I. n. 182/2020</a:t>
            </a:r>
            <a:r>
              <a:rPr lang="it-IT" sz="1400" b="1" dirty="0"/>
              <a:t> )</a:t>
            </a:r>
            <a:endParaRPr lang="it-IT" sz="1400" dirty="0"/>
          </a:p>
        </p:txBody>
      </p:sp>
      <p:sp>
        <p:nvSpPr>
          <p:cNvPr id="3" name="Segnaposto contenuto 2"/>
          <p:cNvSpPr>
            <a:spLocks noGrp="1"/>
          </p:cNvSpPr>
          <p:nvPr>
            <p:ph idx="1"/>
          </p:nvPr>
        </p:nvSpPr>
        <p:spPr>
          <a:xfrm>
            <a:off x="2901951" y="864108"/>
            <a:ext cx="5486400" cy="2708908"/>
          </a:xfrm>
        </p:spPr>
        <p:txBody>
          <a:bodyPr anchor="t">
            <a:normAutofit/>
          </a:bodyPr>
          <a:lstStyle/>
          <a:p>
            <a:pPr marL="360363" indent="-360363">
              <a:buFont typeface="Wingdings" panose="05000000000000000000" pitchFamily="2" charset="2"/>
              <a:buChar char="Ø"/>
            </a:pPr>
            <a:r>
              <a:rPr lang="it-IT" b="1" dirty="0"/>
              <a:t> </a:t>
            </a:r>
            <a:r>
              <a:rPr lang="it-IT" dirty="0"/>
              <a:t>A seguito dell’osservazione del contesto scolastico, sono conseguentemente indicati obiettivi didattici, strumenti, strategie e modalità per realizzare </a:t>
            </a:r>
            <a:r>
              <a:rPr lang="it-IT" b="1" dirty="0"/>
              <a:t>un ambiente di apprendimento inclusivo, </a:t>
            </a:r>
            <a:r>
              <a:rPr lang="it-IT" dirty="0"/>
              <a:t>anche sulla base degli interventi di </a:t>
            </a:r>
            <a:r>
              <a:rPr lang="it-IT" b="1" dirty="0"/>
              <a:t>corresponsabilità educativa intrapresi dall’intera comunità scolastica</a:t>
            </a:r>
            <a:r>
              <a:rPr lang="it-IT" dirty="0"/>
              <a:t> per il soddisfacimento dei bisogni educativi individuati e di indicazioni dello studente con disabilità.</a:t>
            </a:r>
          </a:p>
        </p:txBody>
      </p:sp>
      <p:sp>
        <p:nvSpPr>
          <p:cNvPr id="5" name="Segnaposto numero diapositiva 4">
            <a:extLst>
              <a:ext uri="{FF2B5EF4-FFF2-40B4-BE49-F238E27FC236}">
                <a16:creationId xmlns:a16="http://schemas.microsoft.com/office/drawing/2014/main" id="{17C74F31-AB35-4985-96D9-34D4E3B7FCB3}"/>
              </a:ext>
            </a:extLst>
          </p:cNvPr>
          <p:cNvSpPr>
            <a:spLocks noGrp="1"/>
          </p:cNvSpPr>
          <p:nvPr>
            <p:ph type="sldNum" sz="quarter" idx="12"/>
          </p:nvPr>
        </p:nvSpPr>
        <p:spPr/>
        <p:txBody>
          <a:bodyPr/>
          <a:lstStyle/>
          <a:p>
            <a:fld id="{09B2A20A-0208-41B4-9663-6FE9F6102D4B}" type="slidenum">
              <a:rPr lang="it-IT" smtClean="0"/>
              <a:pPr/>
              <a:t>112</a:t>
            </a:fld>
            <a:endParaRPr lang="it-IT"/>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25848"/>
            <a:ext cx="2390124" cy="1153034"/>
          </a:xfrm>
        </p:spPr>
        <p:txBody>
          <a:bodyPr>
            <a:normAutofit/>
          </a:bodyPr>
          <a:lstStyle/>
          <a:p>
            <a:r>
              <a:rPr lang="it-IT" sz="2400" dirty="0"/>
              <a:t>CURRICOLO DELL’ALUNNO</a:t>
            </a:r>
          </a:p>
        </p:txBody>
      </p:sp>
      <p:sp>
        <p:nvSpPr>
          <p:cNvPr id="3" name="Segnaposto contenuto 2"/>
          <p:cNvSpPr>
            <a:spLocks noGrp="1"/>
          </p:cNvSpPr>
          <p:nvPr>
            <p:ph idx="1"/>
          </p:nvPr>
        </p:nvSpPr>
        <p:spPr>
          <a:xfrm>
            <a:off x="2901951" y="864108"/>
            <a:ext cx="5486400" cy="3933044"/>
          </a:xfrm>
        </p:spPr>
        <p:txBody>
          <a:bodyPr>
            <a:normAutofit/>
          </a:bodyPr>
          <a:lstStyle/>
          <a:p>
            <a:pPr marL="360363" indent="-360363">
              <a:buFont typeface="Wingdings" panose="05000000000000000000" pitchFamily="2" charset="2"/>
              <a:buChar char="Ø"/>
            </a:pPr>
            <a:r>
              <a:rPr lang="it-IT" dirty="0"/>
              <a:t>La progettazione didattica deve tener conto di ulteriori interventi di inclusione attuati sul </a:t>
            </a:r>
            <a:r>
              <a:rPr lang="it-IT" b="1" dirty="0"/>
              <a:t>percorso curricolare </a:t>
            </a:r>
            <a:r>
              <a:rPr lang="it-IT" dirty="0"/>
              <a:t>della classe e dell’alunno con disabilità, indicando modalità di sostegno didattico, obiettivi, strategie e strumenti </a:t>
            </a:r>
            <a:r>
              <a:rPr lang="it-IT" b="1" dirty="0"/>
              <a:t>nelle diverse aree disciplinari o discipline, a partire dalla scuola primaria.</a:t>
            </a:r>
          </a:p>
          <a:p>
            <a:pPr marL="360363" indent="-360363">
              <a:buFont typeface="Wingdings" panose="05000000000000000000" pitchFamily="2" charset="2"/>
              <a:buChar char="Ø"/>
            </a:pPr>
            <a:r>
              <a:rPr lang="it-IT" dirty="0"/>
              <a:t> Nella scuola dell’infanzia tale attività di progettazione, con il concorso di tutti gli insegnanti della sezione, riguarderà interventi educativi nei diversi campi di esperienza, con l’esplicitazione di strategie e strumenti utilizzati.</a:t>
            </a:r>
          </a:p>
        </p:txBody>
      </p:sp>
      <p:sp>
        <p:nvSpPr>
          <p:cNvPr id="5" name="Segnaposto numero diapositiva 4">
            <a:extLst>
              <a:ext uri="{FF2B5EF4-FFF2-40B4-BE49-F238E27FC236}">
                <a16:creationId xmlns:a16="http://schemas.microsoft.com/office/drawing/2014/main" id="{8A343031-979A-43F6-B73E-66E805607E8C}"/>
              </a:ext>
            </a:extLst>
          </p:cNvPr>
          <p:cNvSpPr>
            <a:spLocks noGrp="1"/>
          </p:cNvSpPr>
          <p:nvPr>
            <p:ph type="sldNum" sz="quarter" idx="12"/>
          </p:nvPr>
        </p:nvSpPr>
        <p:spPr/>
        <p:txBody>
          <a:bodyPr/>
          <a:lstStyle/>
          <a:p>
            <a:fld id="{09B2A20A-0208-41B4-9663-6FE9F6102D4B}" type="slidenum">
              <a:rPr lang="it-IT" smtClean="0"/>
              <a:pPr/>
              <a:t>113</a:t>
            </a:fld>
            <a:endParaRPr lang="it-IT"/>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34002"/>
            <a:ext cx="2210612" cy="794798"/>
          </a:xfrm>
        </p:spPr>
        <p:txBody>
          <a:bodyPr>
            <a:normAutofit/>
          </a:bodyPr>
          <a:lstStyle/>
          <a:p>
            <a:r>
              <a:rPr lang="it-IT" sz="2400" dirty="0"/>
              <a:t>VALUTAZIONE</a:t>
            </a:r>
          </a:p>
        </p:txBody>
      </p:sp>
      <p:sp>
        <p:nvSpPr>
          <p:cNvPr id="3" name="Segnaposto contenuto 2"/>
          <p:cNvSpPr>
            <a:spLocks noGrp="1"/>
          </p:cNvSpPr>
          <p:nvPr>
            <p:ph idx="1"/>
          </p:nvPr>
        </p:nvSpPr>
        <p:spPr/>
        <p:txBody>
          <a:bodyPr>
            <a:normAutofit lnSpcReduction="10000"/>
          </a:bodyPr>
          <a:lstStyle/>
          <a:p>
            <a:pPr marL="0" indent="0">
              <a:buNone/>
            </a:pPr>
            <a:r>
              <a:rPr lang="it-IT" dirty="0"/>
              <a:t>Per quanto concerne la valutazione, in particolare, il riferimento fondamentale resta l’art. 16 della Legge 104/1992, pertanto: </a:t>
            </a:r>
          </a:p>
          <a:p>
            <a:pPr marL="360363" indent="-360363">
              <a:buFont typeface="Wingdings" panose="05000000000000000000" pitchFamily="2" charset="2"/>
              <a:buChar char="Ø"/>
            </a:pPr>
            <a:r>
              <a:rPr lang="it-IT" dirty="0"/>
              <a:t>La </a:t>
            </a:r>
            <a:r>
              <a:rPr lang="it-IT" b="1" dirty="0"/>
              <a:t>valutazione degli apprendimenti è di esclusiva competenza dei docenti del consiglio di classe nella scuola secondaria, ovvero del team dei docenti nella scuola dell’infanzia e primaria.</a:t>
            </a:r>
          </a:p>
          <a:p>
            <a:pPr marL="360363" indent="-360363">
              <a:buFont typeface="Wingdings" panose="05000000000000000000" pitchFamily="2" charset="2"/>
              <a:buChar char="Ø"/>
            </a:pPr>
            <a:r>
              <a:rPr lang="it-IT" dirty="0"/>
              <a:t>Sulla base del PEI (dove sono indicati punti di forza dell’allievo, ma anche punti di debolezza e le condizioni di contesto che possono ostacolare o favorire lo sviluppo della persona e degli apprendimenti), </a:t>
            </a:r>
            <a:r>
              <a:rPr lang="it-IT" b="1" dirty="0"/>
              <a:t>sono indicate le discipline ove si adottano personalizzazioni e i rispettivi criteri.</a:t>
            </a:r>
            <a:r>
              <a:rPr lang="it-IT" dirty="0"/>
              <a:t> </a:t>
            </a:r>
          </a:p>
          <a:p>
            <a:pPr marL="360363" indent="-360363">
              <a:buFont typeface="Wingdings" panose="05000000000000000000" pitchFamily="2" charset="2"/>
              <a:buChar char="Ø"/>
            </a:pPr>
            <a:r>
              <a:rPr lang="it-IT" dirty="0"/>
              <a:t>Il principio guida della valutazione è «</a:t>
            </a:r>
            <a:r>
              <a:rPr lang="it-IT" b="1" dirty="0"/>
              <a:t>il progresso dell'allievo </a:t>
            </a:r>
            <a:r>
              <a:rPr lang="it-IT" dirty="0"/>
              <a:t>in </a:t>
            </a:r>
            <a:r>
              <a:rPr lang="it-IT" b="1" dirty="0"/>
              <a:t>rapporto alle sue potenzialità </a:t>
            </a:r>
            <a:r>
              <a:rPr lang="it-IT" dirty="0"/>
              <a:t>e </a:t>
            </a:r>
            <a:r>
              <a:rPr lang="it-IT" b="1" dirty="0"/>
              <a:t>ai livelli di apprendimento iniziali».</a:t>
            </a:r>
          </a:p>
          <a:p>
            <a:pPr marL="360363" indent="-360363">
              <a:buFont typeface="Wingdings" panose="05000000000000000000" pitchFamily="2" charset="2"/>
              <a:buChar char="Ø"/>
            </a:pPr>
            <a:r>
              <a:rPr lang="it-IT" dirty="0"/>
              <a:t>Sono consentiti strumenti compensativi e prove equipollenti (per i II grado)</a:t>
            </a:r>
          </a:p>
        </p:txBody>
      </p:sp>
      <p:sp>
        <p:nvSpPr>
          <p:cNvPr id="5" name="Segnaposto numero diapositiva 4">
            <a:extLst>
              <a:ext uri="{FF2B5EF4-FFF2-40B4-BE49-F238E27FC236}">
                <a16:creationId xmlns:a16="http://schemas.microsoft.com/office/drawing/2014/main" id="{7233C91B-C0B1-43AD-A5FA-FABE37B2D4F8}"/>
              </a:ext>
            </a:extLst>
          </p:cNvPr>
          <p:cNvSpPr>
            <a:spLocks noGrp="1"/>
          </p:cNvSpPr>
          <p:nvPr>
            <p:ph type="sldNum" sz="quarter" idx="12"/>
          </p:nvPr>
        </p:nvSpPr>
        <p:spPr/>
        <p:txBody>
          <a:bodyPr/>
          <a:lstStyle/>
          <a:p>
            <a:fld id="{09B2A20A-0208-41B4-9663-6FE9F6102D4B}" type="slidenum">
              <a:rPr lang="it-IT" smtClean="0"/>
              <a:pPr/>
              <a:t>114</a:t>
            </a:fld>
            <a:endParaRPr lang="it-IT"/>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711" y="833820"/>
            <a:ext cx="2210612" cy="1225042"/>
          </a:xfrm>
        </p:spPr>
        <p:txBody>
          <a:bodyPr>
            <a:normAutofit/>
          </a:bodyPr>
          <a:lstStyle/>
          <a:p>
            <a:r>
              <a:rPr lang="it-IT" sz="2400" dirty="0"/>
              <a:t>VALUTAZIONE NELLA SCUOLA SECONDARIA</a:t>
            </a:r>
          </a:p>
        </p:txBody>
      </p:sp>
      <p:sp>
        <p:nvSpPr>
          <p:cNvPr id="3" name="Segnaposto contenuto 2"/>
          <p:cNvSpPr>
            <a:spLocks noGrp="1"/>
          </p:cNvSpPr>
          <p:nvPr>
            <p:ph idx="1"/>
          </p:nvPr>
        </p:nvSpPr>
        <p:spPr>
          <a:xfrm>
            <a:off x="2901951" y="864108"/>
            <a:ext cx="5486400" cy="2924932"/>
          </a:xfrm>
        </p:spPr>
        <p:txBody>
          <a:bodyPr anchor="t"/>
          <a:lstStyle/>
          <a:p>
            <a:pPr marL="0" indent="0">
              <a:buNone/>
            </a:pPr>
            <a:r>
              <a:rPr lang="it-IT" b="1" dirty="0"/>
              <a:t>Nel PEI è indicato il tipo di percorso didattico seguito dallo studente, specificando se trattasi di:</a:t>
            </a:r>
          </a:p>
          <a:p>
            <a:pPr marL="360363" indent="-360363">
              <a:buFont typeface="Wingdings" panose="05000000000000000000" pitchFamily="2" charset="2"/>
              <a:buChar char="Ø"/>
            </a:pPr>
            <a:r>
              <a:rPr lang="it-IT" dirty="0"/>
              <a:t>PERCORSO ORDINARIO</a:t>
            </a:r>
          </a:p>
          <a:p>
            <a:pPr marL="360363" indent="-360363">
              <a:buFont typeface="Wingdings" panose="05000000000000000000" pitchFamily="2" charset="2"/>
              <a:buChar char="Ø"/>
            </a:pPr>
            <a:r>
              <a:rPr lang="it-IT" dirty="0"/>
              <a:t> PERCORSO PERSONALIZZATO (con prove equipollenti) </a:t>
            </a:r>
          </a:p>
          <a:p>
            <a:pPr marL="360363" indent="-360363">
              <a:buFont typeface="Wingdings" panose="05000000000000000000" pitchFamily="2" charset="2"/>
              <a:buChar char="Ø"/>
            </a:pPr>
            <a:r>
              <a:rPr lang="it-IT" dirty="0"/>
              <a:t>PERCORSO DIFFERENZIATO</a:t>
            </a:r>
          </a:p>
          <a:p>
            <a:endParaRPr lang="it-IT" dirty="0"/>
          </a:p>
        </p:txBody>
      </p:sp>
      <p:sp>
        <p:nvSpPr>
          <p:cNvPr id="5" name="Segnaposto numero diapositiva 4">
            <a:extLst>
              <a:ext uri="{FF2B5EF4-FFF2-40B4-BE49-F238E27FC236}">
                <a16:creationId xmlns:a16="http://schemas.microsoft.com/office/drawing/2014/main" id="{85AEEF1A-4807-46AA-B430-F8DA581AE67C}"/>
              </a:ext>
            </a:extLst>
          </p:cNvPr>
          <p:cNvSpPr>
            <a:spLocks noGrp="1"/>
          </p:cNvSpPr>
          <p:nvPr>
            <p:ph type="sldNum" sz="quarter" idx="12"/>
          </p:nvPr>
        </p:nvSpPr>
        <p:spPr/>
        <p:txBody>
          <a:bodyPr/>
          <a:lstStyle/>
          <a:p>
            <a:fld id="{09B2A20A-0208-41B4-9663-6FE9F6102D4B}" type="slidenum">
              <a:rPr lang="it-IT" smtClean="0"/>
              <a:pPr/>
              <a:t>115</a:t>
            </a:fld>
            <a:endParaRPr lang="it-IT"/>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8"/>
            <a:ext cx="2555776" cy="2017130"/>
          </a:xfrm>
        </p:spPr>
        <p:txBody>
          <a:bodyPr>
            <a:normAutofit/>
          </a:bodyPr>
          <a:lstStyle/>
          <a:p>
            <a:r>
              <a:rPr lang="it-IT" sz="2400" dirty="0"/>
              <a:t>VALUTAZIONE NELLA SCUOLA PRIMARIA</a:t>
            </a:r>
            <a:br>
              <a:rPr lang="it-IT" sz="2400" dirty="0"/>
            </a:br>
            <a:r>
              <a:rPr lang="it-IT" dirty="0"/>
              <a:t> </a:t>
            </a:r>
            <a:r>
              <a:rPr lang="it-IT" sz="1400" dirty="0"/>
              <a:t>(</a:t>
            </a:r>
            <a:r>
              <a:rPr lang="it-IT" sz="1600" dirty="0"/>
              <a:t>Decreto 8 aprile 2020, n. 22)</a:t>
            </a:r>
          </a:p>
        </p:txBody>
      </p:sp>
      <p:sp>
        <p:nvSpPr>
          <p:cNvPr id="3" name="Segnaposto contenuto 2"/>
          <p:cNvSpPr>
            <a:spLocks noGrp="1"/>
          </p:cNvSpPr>
          <p:nvPr>
            <p:ph idx="1"/>
          </p:nvPr>
        </p:nvSpPr>
        <p:spPr/>
        <p:txBody>
          <a:bodyPr>
            <a:normAutofit lnSpcReduction="10000"/>
          </a:bodyPr>
          <a:lstStyle/>
          <a:p>
            <a:pPr marL="360363" indent="-360363">
              <a:buFont typeface="Wingdings" panose="05000000000000000000" pitchFamily="2" charset="2"/>
              <a:buChar char="Ø"/>
            </a:pPr>
            <a:r>
              <a:rPr lang="it-IT" dirty="0"/>
              <a:t>In raccordo con il decreto 8 aprile 2020 n.22, la valutazione delle alunne e degli alunni con disabilità certificata è espressa </a:t>
            </a:r>
            <a:r>
              <a:rPr lang="it-IT" b="1" dirty="0"/>
              <a:t>con giudizi descrittivi coerenti con il piano educativo individualizzato </a:t>
            </a:r>
            <a:r>
              <a:rPr lang="it-IT" dirty="0"/>
              <a:t>predisposto dai docenti contitolari della classe. </a:t>
            </a:r>
          </a:p>
          <a:p>
            <a:pPr marL="360363" indent="-360363">
              <a:buFont typeface="Wingdings" panose="05000000000000000000" pitchFamily="2" charset="2"/>
              <a:buChar char="Ø"/>
            </a:pPr>
            <a:r>
              <a:rPr lang="it-IT" dirty="0"/>
              <a:t>La valutazione periodica e finale delle alunne e degli alunni con disabilità certificata è espressa </a:t>
            </a:r>
            <a:r>
              <a:rPr lang="it-IT" b="1" dirty="0"/>
              <a:t>attraverso i criteri di valutazione e i quattro livelli (avanzato, intermedio, base, in via di prima acquisizione) previsti dal decreto. </a:t>
            </a:r>
          </a:p>
          <a:p>
            <a:pPr marL="360363" indent="-360363">
              <a:buFont typeface="Wingdings" panose="05000000000000000000" pitchFamily="2" charset="2"/>
              <a:buChar char="Ø"/>
            </a:pPr>
            <a:r>
              <a:rPr lang="it-IT" dirty="0"/>
              <a:t>Nella valutazione periodica e finale, il livello di apprendimento è riferito agli esiti raggiunti dall'alunno relativamente a </a:t>
            </a:r>
            <a:r>
              <a:rPr lang="it-IT" b="1" dirty="0"/>
              <a:t>una selezione degli obiettivi presenti nel PEI: ciò consente di elaborare un giudizio descrittivo articolato, </a:t>
            </a:r>
            <a:r>
              <a:rPr lang="it-IT" dirty="0"/>
              <a:t>che rispetta il percorso di ciascun alunno e consente di valorizzare i suoi apprendimenti, evidenziandone i punti di forza e quelli sui quali intervenire.</a:t>
            </a:r>
          </a:p>
        </p:txBody>
      </p:sp>
      <p:sp>
        <p:nvSpPr>
          <p:cNvPr id="5" name="Segnaposto numero diapositiva 4">
            <a:extLst>
              <a:ext uri="{FF2B5EF4-FFF2-40B4-BE49-F238E27FC236}">
                <a16:creationId xmlns:a16="http://schemas.microsoft.com/office/drawing/2014/main" id="{7D40E13F-4DFB-4D13-B109-E7DB3DF45F17}"/>
              </a:ext>
            </a:extLst>
          </p:cNvPr>
          <p:cNvSpPr>
            <a:spLocks noGrp="1"/>
          </p:cNvSpPr>
          <p:nvPr>
            <p:ph type="sldNum" sz="quarter" idx="12"/>
          </p:nvPr>
        </p:nvSpPr>
        <p:spPr/>
        <p:txBody>
          <a:bodyPr/>
          <a:lstStyle/>
          <a:p>
            <a:fld id="{09B2A20A-0208-41B4-9663-6FE9F6102D4B}" type="slidenum">
              <a:rPr lang="it-IT" smtClean="0"/>
              <a:pPr/>
              <a:t>116</a:t>
            </a:fld>
            <a:endParaRPr lang="it-IT"/>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764704"/>
            <a:ext cx="2555776" cy="2122341"/>
          </a:xfrm>
        </p:spPr>
        <p:txBody>
          <a:bodyPr>
            <a:normAutofit/>
          </a:bodyPr>
          <a:lstStyle/>
          <a:p>
            <a:r>
              <a:rPr lang="it-IT" sz="2400" dirty="0"/>
              <a:t>PERCORSI COMPETENZE TRASVERSALI E ORIENTAMENTO PCTO</a:t>
            </a:r>
          </a:p>
        </p:txBody>
      </p:sp>
      <p:sp>
        <p:nvSpPr>
          <p:cNvPr id="4" name="Segnaposto contenuto 3"/>
          <p:cNvSpPr>
            <a:spLocks noGrp="1"/>
          </p:cNvSpPr>
          <p:nvPr>
            <p:ph idx="1"/>
          </p:nvPr>
        </p:nvSpPr>
        <p:spPr>
          <a:xfrm>
            <a:off x="2901951" y="864108"/>
            <a:ext cx="5486400" cy="3717020"/>
          </a:xfrm>
        </p:spPr>
        <p:txBody>
          <a:bodyPr>
            <a:normAutofit/>
          </a:bodyPr>
          <a:lstStyle/>
          <a:p>
            <a:pPr marL="360363" indent="-360363">
              <a:buFont typeface="Wingdings" panose="05000000000000000000" pitchFamily="2" charset="2"/>
              <a:buChar char="Ø"/>
            </a:pPr>
            <a:r>
              <a:rPr lang="it-IT" b="1" dirty="0"/>
              <a:t>Il PEI definisce gli strumenti </a:t>
            </a:r>
            <a:r>
              <a:rPr lang="it-IT" dirty="0"/>
              <a:t>per l'effettivo svolgimento dei percorsi per le competenze trasversali e per l'orientamento, assicurando la partecipazione dei soggetti coinvolti nel progetto di inclusione. </a:t>
            </a:r>
          </a:p>
          <a:p>
            <a:pPr marL="360363" indent="-360363">
              <a:buFont typeface="Wingdings" panose="05000000000000000000" pitchFamily="2" charset="2"/>
              <a:buChar char="Ø"/>
            </a:pPr>
            <a:r>
              <a:rPr lang="it-IT" dirty="0"/>
              <a:t>A tal fine, nel modello di PEI è dedicato uno </a:t>
            </a:r>
            <a:r>
              <a:rPr lang="it-IT" b="1" dirty="0"/>
              <a:t>spazio alla progettazione dei suddetti percorsi</a:t>
            </a:r>
            <a:r>
              <a:rPr lang="it-IT" dirty="0"/>
              <a:t>, che dovrà prevedere la loro tipologia (aziendale, scolastico o altro), gli obiettivi del progetto formativo e l’indicazione delle barriere e dei facilitatori nello specifico contesto ove si realizza il percorso.</a:t>
            </a:r>
          </a:p>
        </p:txBody>
      </p:sp>
      <p:sp>
        <p:nvSpPr>
          <p:cNvPr id="5" name="Segnaposto numero diapositiva 4">
            <a:extLst>
              <a:ext uri="{FF2B5EF4-FFF2-40B4-BE49-F238E27FC236}">
                <a16:creationId xmlns:a16="http://schemas.microsoft.com/office/drawing/2014/main" id="{84DBFA4E-81A4-432B-8857-EEA0C104643D}"/>
              </a:ext>
            </a:extLst>
          </p:cNvPr>
          <p:cNvSpPr>
            <a:spLocks noGrp="1"/>
          </p:cNvSpPr>
          <p:nvPr>
            <p:ph type="sldNum" sz="quarter" idx="12"/>
          </p:nvPr>
        </p:nvSpPr>
        <p:spPr/>
        <p:txBody>
          <a:bodyPr/>
          <a:lstStyle/>
          <a:p>
            <a:fld id="{09B2A20A-0208-41B4-9663-6FE9F6102D4B}" type="slidenum">
              <a:rPr lang="it-IT" smtClean="0"/>
              <a:pPr/>
              <a:t>117</a:t>
            </a:fld>
            <a:endParaRPr lang="it-IT"/>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64704"/>
            <a:ext cx="2210612" cy="1368152"/>
          </a:xfrm>
        </p:spPr>
        <p:txBody>
          <a:bodyPr>
            <a:normAutofit/>
          </a:bodyPr>
          <a:lstStyle/>
          <a:p>
            <a:r>
              <a:rPr lang="it-IT" sz="2400" dirty="0"/>
              <a:t>DIRITTO ALLO STUDIO E FREQUENZA</a:t>
            </a:r>
          </a:p>
        </p:txBody>
      </p:sp>
      <p:sp>
        <p:nvSpPr>
          <p:cNvPr id="3" name="Segnaposto contenuto 2"/>
          <p:cNvSpPr>
            <a:spLocks noGrp="1"/>
          </p:cNvSpPr>
          <p:nvPr>
            <p:ph idx="1"/>
          </p:nvPr>
        </p:nvSpPr>
        <p:spPr>
          <a:xfrm>
            <a:off x="2901951" y="864108"/>
            <a:ext cx="5486400" cy="3500996"/>
          </a:xfrm>
        </p:spPr>
        <p:txBody>
          <a:bodyPr>
            <a:normAutofit/>
          </a:bodyPr>
          <a:lstStyle/>
          <a:p>
            <a:pPr marL="360363" indent="-360363">
              <a:buFont typeface="Wingdings" panose="05000000000000000000" pitchFamily="2" charset="2"/>
              <a:buChar char="Ø"/>
            </a:pPr>
            <a:r>
              <a:rPr lang="it-IT" dirty="0"/>
              <a:t>Nel PEI sono indicati gli </a:t>
            </a:r>
            <a:r>
              <a:rPr lang="it-IT" b="1" dirty="0"/>
              <a:t>interventi di Assistenza di base</a:t>
            </a:r>
            <a:r>
              <a:rPr lang="it-IT" dirty="0"/>
              <a:t> (per azioni di mera assistenza materiale, non riconducibili ad interventi educativi) e gli interventi di Assistenza specialistica per l’autonomia e/o la comunicazione (per azioni riconducibili ad interventi educativi). </a:t>
            </a:r>
          </a:p>
          <a:p>
            <a:pPr marL="360363" indent="-360363">
              <a:buFont typeface="Wingdings" panose="05000000000000000000" pitchFamily="2" charset="2"/>
              <a:buChar char="Ø"/>
            </a:pPr>
            <a:r>
              <a:rPr lang="it-IT" dirty="0"/>
              <a:t>Sono specificamente indicate le necessità relative </a:t>
            </a:r>
            <a:r>
              <a:rPr lang="it-IT" b="1" dirty="0"/>
              <a:t>all’educazione e sviluppo dell'autonomia </a:t>
            </a:r>
            <a:r>
              <a:rPr lang="it-IT" dirty="0"/>
              <a:t>(cura di sé, mensa e altro) nonché le necessità di assistenza per la comunicazione agli alunni privi della vista, privi dell’udito e con disabilità intellettive e disturbi del neuro sviluppo.</a:t>
            </a:r>
          </a:p>
        </p:txBody>
      </p:sp>
      <p:sp>
        <p:nvSpPr>
          <p:cNvPr id="5" name="Segnaposto numero diapositiva 4">
            <a:extLst>
              <a:ext uri="{FF2B5EF4-FFF2-40B4-BE49-F238E27FC236}">
                <a16:creationId xmlns:a16="http://schemas.microsoft.com/office/drawing/2014/main" id="{0EA77B90-77EF-4773-8A50-434AED985A4F}"/>
              </a:ext>
            </a:extLst>
          </p:cNvPr>
          <p:cNvSpPr>
            <a:spLocks noGrp="1"/>
          </p:cNvSpPr>
          <p:nvPr>
            <p:ph type="sldNum" sz="quarter" idx="12"/>
          </p:nvPr>
        </p:nvSpPr>
        <p:spPr/>
        <p:txBody>
          <a:bodyPr/>
          <a:lstStyle/>
          <a:p>
            <a:fld id="{09B2A20A-0208-41B4-9663-6FE9F6102D4B}" type="slidenum">
              <a:rPr lang="it-IT" smtClean="0"/>
              <a:pPr/>
              <a:t>118</a:t>
            </a:fld>
            <a:endParaRPr lang="it-IT"/>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64704"/>
            <a:ext cx="2390124" cy="1873114"/>
          </a:xfrm>
        </p:spPr>
        <p:txBody>
          <a:bodyPr>
            <a:normAutofit/>
          </a:bodyPr>
          <a:lstStyle/>
          <a:p>
            <a:r>
              <a:rPr lang="it-IT" sz="2400" dirty="0"/>
              <a:t>PROGETTO DI INCLUSIONE E UTILIZZO DELLE RISORSE</a:t>
            </a:r>
          </a:p>
        </p:txBody>
      </p:sp>
      <p:sp>
        <p:nvSpPr>
          <p:cNvPr id="3" name="Segnaposto contenuto 2"/>
          <p:cNvSpPr>
            <a:spLocks noGrp="1"/>
          </p:cNvSpPr>
          <p:nvPr>
            <p:ph idx="1"/>
          </p:nvPr>
        </p:nvSpPr>
        <p:spPr>
          <a:xfrm>
            <a:off x="2901951" y="864108"/>
            <a:ext cx="5486400" cy="2780916"/>
          </a:xfrm>
        </p:spPr>
        <p:txBody>
          <a:bodyPr>
            <a:normAutofit/>
          </a:bodyPr>
          <a:lstStyle/>
          <a:p>
            <a:pPr marL="360363" indent="-360363">
              <a:buFont typeface="Wingdings" panose="05000000000000000000" pitchFamily="2" charset="2"/>
              <a:buChar char="Ø"/>
            </a:pPr>
            <a:r>
              <a:rPr lang="it-IT" dirty="0"/>
              <a:t>Il PEI prevede un prospetto riepilogativo ove sia possibile desumere </a:t>
            </a:r>
            <a:r>
              <a:rPr lang="it-IT" b="1" dirty="0"/>
              <a:t>l’organizzazione generale </a:t>
            </a:r>
            <a:r>
              <a:rPr lang="it-IT" dirty="0"/>
              <a:t>del progetto di inclusione </a:t>
            </a:r>
            <a:r>
              <a:rPr lang="it-IT" b="1" dirty="0"/>
              <a:t>e l’utilizzo delle risorse, </a:t>
            </a:r>
            <a:r>
              <a:rPr lang="it-IT" dirty="0"/>
              <a:t>con indicazione delle presenze dell’alunno a scuola, delle risorse professionali impegnate nelle attività di sostegno didattico, dell’assistente all’autonomia e/o alla comunicazione, nonché delle collaboratrici o dei collaboratori scolastici impegnati nell’assistenza igienica di base.</a:t>
            </a:r>
          </a:p>
        </p:txBody>
      </p:sp>
      <p:sp>
        <p:nvSpPr>
          <p:cNvPr id="5" name="Segnaposto numero diapositiva 4">
            <a:extLst>
              <a:ext uri="{FF2B5EF4-FFF2-40B4-BE49-F238E27FC236}">
                <a16:creationId xmlns:a16="http://schemas.microsoft.com/office/drawing/2014/main" id="{AF5C85BF-0B7A-43E6-99FA-CD481B648F02}"/>
              </a:ext>
            </a:extLst>
          </p:cNvPr>
          <p:cNvSpPr>
            <a:spLocks noGrp="1"/>
          </p:cNvSpPr>
          <p:nvPr>
            <p:ph type="sldNum" sz="quarter" idx="12"/>
          </p:nvPr>
        </p:nvSpPr>
        <p:spPr/>
        <p:txBody>
          <a:bodyPr/>
          <a:lstStyle/>
          <a:p>
            <a:fld id="{09B2A20A-0208-41B4-9663-6FE9F6102D4B}" type="slidenum">
              <a:rPr lang="it-IT" smtClean="0"/>
              <a:pPr/>
              <a:t>119</a:t>
            </a:fld>
            <a:endParaRPr lang="it-IT"/>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276872"/>
            <a:ext cx="2210612" cy="955265"/>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Precedente normativa</a:t>
            </a:r>
            <a:br>
              <a:rPr kumimoji="0" lang="it-IT" sz="2400" b="0" i="0" u="none" strike="noStrike" kern="1200" cap="none" spc="-60" normalizeH="0" baseline="0" noProof="0" dirty="0">
                <a:ln>
                  <a:noFill/>
                </a:ln>
                <a:solidFill>
                  <a:srgbClr val="D5393D">
                    <a:lumMod val="75000"/>
                  </a:srgbClr>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Legge n. 104-1992 “Legge quadro per l’assistenza, l’integrazione sociale e i diritti delle persone handicappate”</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br>
              <a:rPr lang="it-IT" sz="2400" dirty="0"/>
            </a:br>
            <a:r>
              <a:rPr lang="it-IT" sz="2400" dirty="0"/>
              <a:t>Tipologie di PEI</a:t>
            </a:r>
          </a:p>
        </p:txBody>
      </p:sp>
      <p:sp>
        <p:nvSpPr>
          <p:cNvPr id="3" name="Segnaposto contenuto 2"/>
          <p:cNvSpPr>
            <a:spLocks noGrp="1"/>
          </p:cNvSpPr>
          <p:nvPr>
            <p:ph idx="1"/>
          </p:nvPr>
        </p:nvSpPr>
        <p:spPr/>
        <p:txBody>
          <a:bodyPr anchor="t">
            <a:normAutofit fontScale="40000" lnSpcReduction="20000"/>
          </a:bodyPr>
          <a:lstStyle/>
          <a:p>
            <a:pPr marL="176213" indent="0" algn="just" fontAlgn="base">
              <a:lnSpc>
                <a:spcPct val="120000"/>
              </a:lnSpc>
              <a:buNone/>
            </a:pPr>
            <a:r>
              <a:rPr lang="it-IT" sz="3800" b="1" dirty="0"/>
              <a:t>PEI per obiettivi minimi </a:t>
            </a:r>
          </a:p>
          <a:p>
            <a:pPr marL="182563" indent="-6350" fontAlgn="base">
              <a:lnSpc>
                <a:spcPct val="120000"/>
              </a:lnSpc>
              <a:buNone/>
            </a:pPr>
            <a:r>
              <a:rPr lang="it-IT" sz="3800" dirty="0"/>
              <a:t>E’ possibile prevedere che l’alunno acquisisca gli stessi contenuti previsti dai programmi ministeriali, anche se in maniera semplificata. In tal caso l’alunno avrà la possibilità , comunque, di sostenere prove equipollenti (non differenziate!), che gli permettano di avere modalità più agevoli (per es. Utilizzo del sistema di videoscrittura) e tempi più lunghi oppure una diversa struttura dei quesiti e dei compiti sui contenuti dei programmi comunque svolti (per es. quesiti a risposte multiple).</a:t>
            </a:r>
            <a:endParaRPr lang="it-IT" sz="3800" b="1" dirty="0"/>
          </a:p>
          <a:p>
            <a:pPr marL="176213" indent="0" fontAlgn="base">
              <a:lnSpc>
                <a:spcPct val="120000"/>
              </a:lnSpc>
              <a:buNone/>
            </a:pPr>
            <a:r>
              <a:rPr lang="it-IT" sz="3800" b="1" dirty="0"/>
              <a:t>PEI differenziato</a:t>
            </a:r>
          </a:p>
          <a:p>
            <a:pPr marL="182563" indent="-6350" fontAlgn="base">
              <a:lnSpc>
                <a:spcPct val="120000"/>
              </a:lnSpc>
              <a:buNone/>
            </a:pPr>
            <a:r>
              <a:rPr lang="it-IT" sz="3800" dirty="0"/>
              <a:t>Per alcuni alunni con disabilità è possibile prevedere un PEI differenziato in funzione di obiettivi didattici e formativi non riconducibili ai programmi ministeriali. In tal caso, l’alunno con disabilità sarà sottoposto, durante gli esami conclusivi del ciclo scolastico, a prove differenziate.</a:t>
            </a:r>
          </a:p>
          <a:p>
            <a:pPr marL="182563" indent="-6350" algn="just" fontAlgn="base">
              <a:lnSpc>
                <a:spcPct val="120000"/>
              </a:lnSpc>
              <a:buNone/>
            </a:pPr>
            <a:r>
              <a:rPr lang="it-IT" sz="2500" i="1" dirty="0">
                <a:solidFill>
                  <a:srgbClr val="FF0000"/>
                </a:solidFill>
              </a:rPr>
              <a:t>NB</a:t>
            </a:r>
          </a:p>
          <a:p>
            <a:pPr marL="182563" indent="-6350" algn="just" fontAlgn="base">
              <a:lnSpc>
                <a:spcPct val="120000"/>
              </a:lnSpc>
              <a:buNone/>
            </a:pPr>
            <a:r>
              <a:rPr lang="it-IT" sz="2500" i="1" dirty="0">
                <a:solidFill>
                  <a:srgbClr val="FF0000"/>
                </a:solidFill>
              </a:rPr>
              <a:t>Qualora il Consiglio di classe intenda adottare la valutazione differenziata deve darne immediata notizia alla famiglia fissando un termine per esprimere un formale assenso. In caso di diniego da parte della famiglia, l’alunno può non essere considerato in situazione di handicap (ai sensi della L. 104/92) ai soli fini della valutazione.</a:t>
            </a:r>
          </a:p>
        </p:txBody>
      </p:sp>
      <p:sp>
        <p:nvSpPr>
          <p:cNvPr id="5" name="Segnaposto numero diapositiva 4">
            <a:extLst>
              <a:ext uri="{FF2B5EF4-FFF2-40B4-BE49-F238E27FC236}">
                <a16:creationId xmlns:a16="http://schemas.microsoft.com/office/drawing/2014/main" id="{4150F98A-52A3-458E-B811-C28591C4742D}"/>
              </a:ext>
            </a:extLst>
          </p:cNvPr>
          <p:cNvSpPr>
            <a:spLocks noGrp="1"/>
          </p:cNvSpPr>
          <p:nvPr>
            <p:ph type="sldNum" sz="quarter" idx="12"/>
          </p:nvPr>
        </p:nvSpPr>
        <p:spPr/>
        <p:txBody>
          <a:bodyPr/>
          <a:lstStyle/>
          <a:p>
            <a:fld id="{09B2A20A-0208-41B4-9663-6FE9F6102D4B}" type="slidenum">
              <a:rPr lang="it-IT" smtClean="0"/>
              <a:pPr/>
              <a:t>12</a:t>
            </a:fld>
            <a:endParaRPr lang="it-IT"/>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92696"/>
            <a:ext cx="2390124" cy="1274972"/>
          </a:xfrm>
        </p:spPr>
        <p:txBody>
          <a:bodyPr>
            <a:normAutofit/>
          </a:bodyPr>
          <a:lstStyle/>
          <a:p>
            <a:r>
              <a:rPr lang="it-IT" sz="2400" dirty="0"/>
              <a:t>CERTIFICAZIONE DELLE COMPETENZE</a:t>
            </a:r>
          </a:p>
        </p:txBody>
      </p:sp>
      <p:sp>
        <p:nvSpPr>
          <p:cNvPr id="3" name="Segnaposto contenuto 2"/>
          <p:cNvSpPr>
            <a:spLocks noGrp="1"/>
          </p:cNvSpPr>
          <p:nvPr>
            <p:ph idx="1"/>
          </p:nvPr>
        </p:nvSpPr>
        <p:spPr>
          <a:xfrm>
            <a:off x="2901951" y="692696"/>
            <a:ext cx="5486400" cy="1872208"/>
          </a:xfrm>
        </p:spPr>
        <p:txBody>
          <a:bodyPr anchor="t"/>
          <a:lstStyle/>
          <a:p>
            <a:pPr marL="360363" indent="-360363">
              <a:buFont typeface="Wingdings" panose="05000000000000000000" pitchFamily="2" charset="2"/>
              <a:buChar char="Ø"/>
            </a:pPr>
            <a:r>
              <a:rPr lang="it-IT" dirty="0"/>
              <a:t>Il PEI prevede una sezione dedicata a note esplicative che rapportino il significato degli enunciati relativi alle Competenze di base e ai livelli raggiunti da ciascun alunno con disabilità agli obiettivi specifici del PEI.</a:t>
            </a:r>
          </a:p>
        </p:txBody>
      </p:sp>
      <p:sp>
        <p:nvSpPr>
          <p:cNvPr id="5" name="Segnaposto numero diapositiva 4">
            <a:extLst>
              <a:ext uri="{FF2B5EF4-FFF2-40B4-BE49-F238E27FC236}">
                <a16:creationId xmlns:a16="http://schemas.microsoft.com/office/drawing/2014/main" id="{C6B45841-5F2A-4983-84D8-76464B514B5B}"/>
              </a:ext>
            </a:extLst>
          </p:cNvPr>
          <p:cNvSpPr>
            <a:spLocks noGrp="1"/>
          </p:cNvSpPr>
          <p:nvPr>
            <p:ph type="sldNum" sz="quarter" idx="12"/>
          </p:nvPr>
        </p:nvSpPr>
        <p:spPr/>
        <p:txBody>
          <a:bodyPr/>
          <a:lstStyle/>
          <a:p>
            <a:fld id="{09B2A20A-0208-41B4-9663-6FE9F6102D4B}" type="slidenum">
              <a:rPr lang="it-IT" smtClean="0"/>
              <a:pPr/>
              <a:t>120</a:t>
            </a:fld>
            <a:endParaRPr lang="it-IT"/>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64108"/>
            <a:ext cx="2390124" cy="1801106"/>
          </a:xfrm>
        </p:spPr>
        <p:txBody>
          <a:bodyPr>
            <a:normAutofit/>
          </a:bodyPr>
          <a:lstStyle/>
          <a:p>
            <a:r>
              <a:rPr lang="it-IT" sz="2400" dirty="0"/>
              <a:t>VERIFICA FINALE E ASSEGNAZIONE DELLE RISORSE</a:t>
            </a:r>
          </a:p>
        </p:txBody>
      </p:sp>
      <p:sp>
        <p:nvSpPr>
          <p:cNvPr id="3" name="Segnaposto contenuto 2"/>
          <p:cNvSpPr>
            <a:spLocks noGrp="1"/>
          </p:cNvSpPr>
          <p:nvPr>
            <p:ph idx="1"/>
          </p:nvPr>
        </p:nvSpPr>
        <p:spPr/>
        <p:txBody>
          <a:bodyPr anchor="t">
            <a:normAutofit/>
          </a:bodyPr>
          <a:lstStyle/>
          <a:p>
            <a:pPr marL="360363" indent="-360363">
              <a:buFont typeface="Wingdings" panose="05000000000000000000" pitchFamily="2" charset="2"/>
              <a:buChar char="Ø"/>
            </a:pPr>
            <a:r>
              <a:rPr lang="it-IT" dirty="0"/>
              <a:t>In sede di verifica finale del PEI, si procede alla </a:t>
            </a:r>
            <a:r>
              <a:rPr lang="it-IT" b="1" dirty="0"/>
              <a:t>valutazione globale dei risultati raggiunti</a:t>
            </a:r>
            <a:r>
              <a:rPr lang="it-IT" dirty="0"/>
              <a:t>. </a:t>
            </a:r>
          </a:p>
          <a:p>
            <a:pPr marL="360363" indent="-360363">
              <a:buFont typeface="Wingdings" panose="05000000000000000000" pitchFamily="2" charset="2"/>
              <a:buChar char="Ø"/>
            </a:pPr>
            <a:r>
              <a:rPr lang="it-IT" dirty="0"/>
              <a:t>Contestualmente si procede </a:t>
            </a:r>
            <a:r>
              <a:rPr lang="it-IT" b="1" dirty="0"/>
              <a:t>all’aggiornamento delle condizioni di contesto</a:t>
            </a:r>
            <a:r>
              <a:rPr lang="it-IT" dirty="0"/>
              <a:t> e progettazione per l’anno scolastico successivo. </a:t>
            </a:r>
          </a:p>
          <a:p>
            <a:pPr marL="360363" indent="-360363">
              <a:buFont typeface="Wingdings" panose="05000000000000000000" pitchFamily="2" charset="2"/>
              <a:buChar char="Ø"/>
            </a:pPr>
            <a:r>
              <a:rPr lang="it-IT" b="1" dirty="0"/>
              <a:t>Il GLO propone il fabbisogno di ore di sostegno per l’anno scolastico successivo, avendo cura di motivare adeguatamente la richiesta. </a:t>
            </a:r>
            <a:r>
              <a:rPr lang="it-IT" dirty="0"/>
              <a:t>Il GLO procede a definire la proposta delle risorse da destinare agli interventi di assistenza igienica e di base e delle risorse professionali da destinare all'assistenza, all'autonomia e alla comunicazione, per l'anno successivo. Sono previste eventuali esigenze correlate al trasporto dell’alunno con disabilità da e verso la scuola.</a:t>
            </a:r>
            <a:br>
              <a:rPr lang="it-IT" dirty="0"/>
            </a:br>
            <a:endParaRPr lang="it-IT" dirty="0"/>
          </a:p>
        </p:txBody>
      </p:sp>
      <p:sp>
        <p:nvSpPr>
          <p:cNvPr id="5" name="Segnaposto numero diapositiva 4">
            <a:extLst>
              <a:ext uri="{FF2B5EF4-FFF2-40B4-BE49-F238E27FC236}">
                <a16:creationId xmlns:a16="http://schemas.microsoft.com/office/drawing/2014/main" id="{4B5FBE99-FE1B-40F9-8F4C-4FD21E8AA7E7}"/>
              </a:ext>
            </a:extLst>
          </p:cNvPr>
          <p:cNvSpPr>
            <a:spLocks noGrp="1"/>
          </p:cNvSpPr>
          <p:nvPr>
            <p:ph type="sldNum" sz="quarter" idx="12"/>
          </p:nvPr>
        </p:nvSpPr>
        <p:spPr/>
        <p:txBody>
          <a:bodyPr/>
          <a:lstStyle/>
          <a:p>
            <a:fld id="{09B2A20A-0208-41B4-9663-6FE9F6102D4B}" type="slidenum">
              <a:rPr lang="it-IT" smtClean="0"/>
              <a:pPr/>
              <a:t>121</a:t>
            </a:fld>
            <a:endParaRPr lang="it-IT"/>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901951" y="764704"/>
            <a:ext cx="5486400" cy="5220044"/>
          </a:xfrm>
        </p:spPr>
        <p:txBody>
          <a:bodyPr anchor="t">
            <a:normAutofit/>
          </a:bodyPr>
          <a:lstStyle/>
          <a:p>
            <a:pPr marL="0" indent="0">
              <a:buNone/>
            </a:pPr>
            <a:r>
              <a:rPr lang="it-IT" dirty="0"/>
              <a:t>La verifica finale, con </a:t>
            </a:r>
            <a:r>
              <a:rPr lang="it-IT" b="1" dirty="0"/>
              <a:t>la proposta del numero di ore di sostegno e delle risorse è approvata dal GLO, acquisita e valutata dal Dirigente scolastico </a:t>
            </a:r>
            <a:r>
              <a:rPr lang="it-IT" dirty="0"/>
              <a:t>al fine di:</a:t>
            </a:r>
          </a:p>
          <a:p>
            <a:pPr marL="360363" indent="-360363">
              <a:buFont typeface="Wingdings" panose="05000000000000000000" pitchFamily="2" charset="2"/>
              <a:buChar char="Ø"/>
            </a:pPr>
            <a:r>
              <a:rPr lang="it-IT" dirty="0"/>
              <a:t>formulare la richiesta complessiva d’istituto delle misure di sostegno da trasmettere al competente </a:t>
            </a:r>
            <a:r>
              <a:rPr lang="it-IT" b="1" dirty="0"/>
              <a:t>Ufficio Scolastico Regionale entro il 30 di giugno</a:t>
            </a:r>
            <a:r>
              <a:rPr lang="it-IT" dirty="0"/>
              <a:t>;</a:t>
            </a:r>
          </a:p>
          <a:p>
            <a:pPr marL="360363" indent="-360363">
              <a:buFont typeface="Wingdings" panose="05000000000000000000" pitchFamily="2" charset="2"/>
              <a:buChar char="Ø"/>
            </a:pPr>
            <a:r>
              <a:rPr lang="it-IT" dirty="0"/>
              <a:t>formulare la richiesta complessiva d’Istituto delle </a:t>
            </a:r>
            <a:r>
              <a:rPr lang="it-IT" b="1" dirty="0"/>
              <a:t>misure di sostegno ulteriori rispetto a quelle didattiche, da proporre e condividere con l’Ente Territoriale</a:t>
            </a:r>
            <a:r>
              <a:rPr lang="it-IT" dirty="0"/>
              <a:t>.</a:t>
            </a:r>
          </a:p>
          <a:p>
            <a:pPr marL="360363" indent="-360363">
              <a:buFont typeface="Wingdings" panose="05000000000000000000" pitchFamily="2" charset="2"/>
              <a:buChar char="Ø"/>
            </a:pPr>
            <a:r>
              <a:rPr lang="it-IT" dirty="0"/>
              <a:t>Le </a:t>
            </a:r>
            <a:r>
              <a:rPr lang="it-IT" b="1" dirty="0"/>
              <a:t>risorse professionali </a:t>
            </a:r>
            <a:r>
              <a:rPr lang="it-IT" dirty="0"/>
              <a:t>da destinare all'assistenza, all'autonomia e alla comunicazione sono attribuite dagli Enti preposti.</a:t>
            </a:r>
          </a:p>
          <a:p>
            <a:endParaRPr lang="it-IT" dirty="0"/>
          </a:p>
        </p:txBody>
      </p:sp>
      <p:sp>
        <p:nvSpPr>
          <p:cNvPr id="4" name="Segnaposto numero diapositiva 3">
            <a:extLst>
              <a:ext uri="{FF2B5EF4-FFF2-40B4-BE49-F238E27FC236}">
                <a16:creationId xmlns:a16="http://schemas.microsoft.com/office/drawing/2014/main" id="{7634B194-1BF3-4F0A-AAF2-391453C64200}"/>
              </a:ext>
            </a:extLst>
          </p:cNvPr>
          <p:cNvSpPr>
            <a:spLocks noGrp="1"/>
          </p:cNvSpPr>
          <p:nvPr>
            <p:ph type="sldNum" sz="quarter" idx="12"/>
          </p:nvPr>
        </p:nvSpPr>
        <p:spPr/>
        <p:txBody>
          <a:bodyPr/>
          <a:lstStyle/>
          <a:p>
            <a:fld id="{09B2A20A-0208-41B4-9663-6FE9F6102D4B}" type="slidenum">
              <a:rPr lang="it-IT" smtClean="0"/>
              <a:pPr/>
              <a:t>122</a:t>
            </a:fld>
            <a:endParaRPr lang="it-IT"/>
          </a:p>
        </p:txBody>
      </p:sp>
      <p:sp>
        <p:nvSpPr>
          <p:cNvPr id="8" name="CasellaDiTesto 7">
            <a:extLst>
              <a:ext uri="{FF2B5EF4-FFF2-40B4-BE49-F238E27FC236}">
                <a16:creationId xmlns:a16="http://schemas.microsoft.com/office/drawing/2014/main" id="{19445F70-60A0-4C2C-842C-85845ED11C9F}"/>
              </a:ext>
            </a:extLst>
          </p:cNvPr>
          <p:cNvSpPr txBox="1"/>
          <p:nvPr/>
        </p:nvSpPr>
        <p:spPr>
          <a:xfrm>
            <a:off x="3448" y="864108"/>
            <a:ext cx="2552328" cy="1200329"/>
          </a:xfrm>
          <a:prstGeom prst="rect">
            <a:avLst/>
          </a:prstGeom>
          <a:noFill/>
        </p:spPr>
        <p:txBody>
          <a:bodyPr wrap="square">
            <a:spAutoFit/>
          </a:bodyPr>
          <a:lstStyle/>
          <a:p>
            <a:r>
              <a:rPr kumimoji="0" lang="it-IT" sz="2400" i="0" u="none" strike="noStrike" kern="1200" cap="none" spc="-60" normalizeH="0" baseline="0" noProof="0" dirty="0">
                <a:ln>
                  <a:noFill/>
                </a:ln>
                <a:solidFill>
                  <a:srgbClr val="FFFFFF"/>
                </a:solidFill>
                <a:effectLst/>
                <a:uLnTx/>
                <a:uFillTx/>
                <a:latin typeface="Corbel" panose="020B0503020204020204"/>
                <a:ea typeface="+mj-ea"/>
                <a:cs typeface="+mj-cs"/>
              </a:rPr>
              <a:t>VERIFICA FINALE E ASSEGNAZIONE DELLE RISORSE</a:t>
            </a:r>
            <a:endParaRPr lang="it-IT"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69915"/>
            <a:ext cx="2555776" cy="1983021"/>
          </a:xfrm>
        </p:spPr>
        <p:txBody>
          <a:bodyPr>
            <a:normAutofit/>
          </a:bodyPr>
          <a:lstStyle/>
          <a:p>
            <a:r>
              <a:rPr lang="it-IT" sz="2400" dirty="0"/>
              <a:t>MODALITA’ PER L’ASSEGNAZIONE DELLE MISURE DEL SOSTEGNO</a:t>
            </a:r>
            <a:br>
              <a:rPr lang="it-IT" sz="2400" b="1" dirty="0"/>
            </a:br>
            <a:r>
              <a:rPr lang="it-IT" sz="1600" b="1" dirty="0"/>
              <a:t>(</a:t>
            </a:r>
            <a:r>
              <a:rPr lang="it-IT" sz="1600" dirty="0"/>
              <a:t>ART. 18 del  D.I. n. 182/2020</a:t>
            </a:r>
            <a:r>
              <a:rPr lang="it-IT" sz="1600" b="1" dirty="0"/>
              <a:t> )</a:t>
            </a:r>
            <a:endParaRPr lang="it-IT" sz="1600" dirty="0"/>
          </a:p>
        </p:txBody>
      </p:sp>
      <p:sp>
        <p:nvSpPr>
          <p:cNvPr id="3" name="Segnaposto contenuto 2"/>
          <p:cNvSpPr>
            <a:spLocks noGrp="1"/>
          </p:cNvSpPr>
          <p:nvPr>
            <p:ph idx="1"/>
          </p:nvPr>
        </p:nvSpPr>
        <p:spPr>
          <a:xfrm>
            <a:off x="2901951" y="864109"/>
            <a:ext cx="5486400" cy="3212964"/>
          </a:xfrm>
        </p:spPr>
        <p:txBody>
          <a:bodyPr>
            <a:normAutofit/>
          </a:bodyPr>
          <a:lstStyle/>
          <a:p>
            <a:pPr marL="360363" indent="-360363">
              <a:buFont typeface="Wingdings" panose="05000000000000000000" pitchFamily="2" charset="2"/>
              <a:buChar char="Ø"/>
            </a:pPr>
            <a:r>
              <a:rPr lang="it-IT" dirty="0"/>
              <a:t>Il PEI provvisorio </a:t>
            </a:r>
            <a:r>
              <a:rPr lang="it-IT" b="1" dirty="0"/>
              <a:t>riporta la proposta del numero di ore di sostegno alla classe per l'anno successivo</a:t>
            </a:r>
            <a:endParaRPr lang="it-IT" dirty="0"/>
          </a:p>
          <a:p>
            <a:pPr marL="360363" indent="-360363">
              <a:buFont typeface="Wingdings" panose="05000000000000000000" pitchFamily="2" charset="2"/>
              <a:buChar char="Ø"/>
            </a:pPr>
            <a:r>
              <a:rPr lang="it-IT" dirty="0"/>
              <a:t>Il GLO formula anche una proposta relativa al fabbisogno di risorse professionali per il sostegno e l’assistenza, con il fine di attuare gli interventi educativo-didattici, di assistenza igienica e di base, nonché di assistenza specialistica.</a:t>
            </a:r>
          </a:p>
          <a:p>
            <a:endParaRPr lang="it-IT" dirty="0"/>
          </a:p>
          <a:p>
            <a:endParaRPr lang="it-IT" dirty="0"/>
          </a:p>
        </p:txBody>
      </p:sp>
      <p:sp>
        <p:nvSpPr>
          <p:cNvPr id="5" name="Segnaposto numero diapositiva 4">
            <a:extLst>
              <a:ext uri="{FF2B5EF4-FFF2-40B4-BE49-F238E27FC236}">
                <a16:creationId xmlns:a16="http://schemas.microsoft.com/office/drawing/2014/main" id="{800A799B-E7EA-4C93-B8C8-637BC4EA81E1}"/>
              </a:ext>
            </a:extLst>
          </p:cNvPr>
          <p:cNvSpPr>
            <a:spLocks noGrp="1"/>
          </p:cNvSpPr>
          <p:nvPr>
            <p:ph type="sldNum" sz="quarter" idx="12"/>
          </p:nvPr>
        </p:nvSpPr>
        <p:spPr/>
        <p:txBody>
          <a:bodyPr/>
          <a:lstStyle/>
          <a:p>
            <a:fld id="{09B2A20A-0208-41B4-9663-6FE9F6102D4B}" type="slidenum">
              <a:rPr lang="it-IT" smtClean="0"/>
              <a:pPr/>
              <a:t>123</a:t>
            </a:fld>
            <a:endParaRPr lang="it-IT"/>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64704"/>
            <a:ext cx="2555775" cy="1009018"/>
          </a:xfrm>
        </p:spPr>
        <p:txBody>
          <a:bodyPr>
            <a:normAutofit/>
          </a:bodyPr>
          <a:lstStyle/>
          <a:p>
            <a:r>
              <a:rPr lang="it-IT" sz="2400" dirty="0"/>
              <a:t>DEBITO DI FUNZIONAMENTO</a:t>
            </a:r>
          </a:p>
        </p:txBody>
      </p:sp>
      <p:sp>
        <p:nvSpPr>
          <p:cNvPr id="3" name="Segnaposto contenuto 2"/>
          <p:cNvSpPr>
            <a:spLocks noGrp="1"/>
          </p:cNvSpPr>
          <p:nvPr>
            <p:ph idx="1"/>
          </p:nvPr>
        </p:nvSpPr>
        <p:spPr>
          <a:xfrm>
            <a:off x="2901951" y="864108"/>
            <a:ext cx="5486400" cy="3933044"/>
          </a:xfrm>
        </p:spPr>
        <p:txBody>
          <a:bodyPr anchor="t">
            <a:normAutofit/>
          </a:bodyPr>
          <a:lstStyle/>
          <a:p>
            <a:pPr marL="360363" indent="-360363">
              <a:buFont typeface="Wingdings" panose="05000000000000000000" pitchFamily="2" charset="2"/>
              <a:buChar char="Ø"/>
            </a:pPr>
            <a:r>
              <a:rPr lang="it-IT" dirty="0"/>
              <a:t>Il GLO, sulla base del Profilo di Funzionamento, individua le principali dimensioni interessate dal bisogno di supporto per l’alunno e le condizioni di contesto facilitanti, con la segnalazione del relativo “</a:t>
            </a:r>
            <a:r>
              <a:rPr lang="it-IT" b="1" dirty="0"/>
              <a:t>debito di funzionamento</a:t>
            </a:r>
            <a:r>
              <a:rPr lang="it-IT" dirty="0"/>
              <a:t>”ossia, appunto, il quantum che è richiesto alla scuola e a tutti gli attori del processo inclusivo per azzerare le barriere e potenziare i facilitatori, così da creare un contesto/ambiente di apprendimento in grado di far sviluppare le potenzialità dell’alunno. </a:t>
            </a:r>
          </a:p>
          <a:p>
            <a:pPr marL="360363" indent="-1588">
              <a:buNone/>
            </a:pPr>
            <a:r>
              <a:rPr lang="it-IT" b="1" dirty="0"/>
              <a:t>(Allegati C e C1)</a:t>
            </a:r>
            <a:br>
              <a:rPr lang="it-IT" dirty="0"/>
            </a:br>
            <a:endParaRPr lang="it-IT" dirty="0"/>
          </a:p>
        </p:txBody>
      </p:sp>
      <p:sp>
        <p:nvSpPr>
          <p:cNvPr id="5" name="Segnaposto numero diapositiva 4">
            <a:extLst>
              <a:ext uri="{FF2B5EF4-FFF2-40B4-BE49-F238E27FC236}">
                <a16:creationId xmlns:a16="http://schemas.microsoft.com/office/drawing/2014/main" id="{499975A6-3962-4052-8665-B3AB32DCB0E2}"/>
              </a:ext>
            </a:extLst>
          </p:cNvPr>
          <p:cNvSpPr>
            <a:spLocks noGrp="1"/>
          </p:cNvSpPr>
          <p:nvPr>
            <p:ph type="sldNum" sz="quarter" idx="12"/>
          </p:nvPr>
        </p:nvSpPr>
        <p:spPr/>
        <p:txBody>
          <a:bodyPr/>
          <a:lstStyle/>
          <a:p>
            <a:fld id="{09B2A20A-0208-41B4-9663-6FE9F6102D4B}" type="slidenum">
              <a:rPr lang="it-IT" smtClean="0"/>
              <a:pPr/>
              <a:t>124</a:t>
            </a:fld>
            <a:endParaRPr lang="it-IT"/>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33820"/>
            <a:ext cx="2627784" cy="1513074"/>
          </a:xfrm>
        </p:spPr>
        <p:txBody>
          <a:bodyPr>
            <a:normAutofit/>
          </a:bodyPr>
          <a:lstStyle/>
          <a:p>
            <a:r>
              <a:rPr lang="it-IT" sz="2400" dirty="0"/>
              <a:t>Allegato C </a:t>
            </a:r>
            <a:br>
              <a:rPr lang="it-IT" sz="2400" dirty="0"/>
            </a:br>
            <a:r>
              <a:rPr lang="it-IT" sz="2400" dirty="0"/>
              <a:t>DEBITO DI FUNZIONAMENTO</a:t>
            </a:r>
            <a:br>
              <a:rPr lang="it-IT" dirty="0"/>
            </a:br>
            <a:endParaRPr lang="it-IT" dirty="0"/>
          </a:p>
        </p:txBody>
      </p:sp>
      <p:sp>
        <p:nvSpPr>
          <p:cNvPr id="3" name="Segnaposto contenuto 2"/>
          <p:cNvSpPr>
            <a:spLocks noGrp="1"/>
          </p:cNvSpPr>
          <p:nvPr>
            <p:ph idx="1"/>
          </p:nvPr>
        </p:nvSpPr>
        <p:spPr>
          <a:xfrm>
            <a:off x="2901951" y="764705"/>
            <a:ext cx="5486400" cy="5591646"/>
          </a:xfrm>
        </p:spPr>
        <p:txBody>
          <a:bodyPr anchor="t">
            <a:normAutofit lnSpcReduction="10000"/>
          </a:bodyPr>
          <a:lstStyle/>
          <a:p>
            <a:pPr marL="360363" indent="-360363">
              <a:buFont typeface="Wingdings" panose="05000000000000000000" pitchFamily="2" charset="2"/>
              <a:buChar char="Ø"/>
            </a:pPr>
            <a:r>
              <a:rPr lang="it-IT" dirty="0"/>
              <a:t>Tenuto conto del Profilo di funzionamento, si individuano le principali dimensioni interessate dal </a:t>
            </a:r>
            <a:r>
              <a:rPr lang="it-IT" b="1" dirty="0"/>
              <a:t>bisogno di supporto </a:t>
            </a:r>
            <a:r>
              <a:rPr lang="it-IT" dirty="0"/>
              <a:t>e le condizioni di contesto facilitanti, con la segnalazione del relativo “debito di funzionamento”. </a:t>
            </a:r>
            <a:r>
              <a:rPr lang="it-IT" b="1" dirty="0"/>
              <a:t>L’Istituzione scolastica e l’Ente territoriale provvederanno a rendere disponibili i relativi fabbisogni di risorse professionali</a:t>
            </a:r>
            <a:r>
              <a:rPr lang="it-IT" dirty="0"/>
              <a:t> per l’assistenza e ad attuare gli interventi educativo-didattici, di assistenza igienica e di base e di assistenza specialistica, nell’ambito dei range e dell’entità delle difficoltà indicati nella Tabella C1 (Debito di funzionamento sulle capacità , Assistenza specialistica, Assistenza di base )</a:t>
            </a:r>
          </a:p>
          <a:p>
            <a:pPr marL="360363" indent="-360363">
              <a:buFont typeface="Wingdings" panose="05000000000000000000" pitchFamily="2" charset="2"/>
              <a:buChar char="Ø"/>
            </a:pPr>
            <a:r>
              <a:rPr lang="it-IT" dirty="0"/>
              <a:t>Gli indicatori che indicheranno l’entità delle difficoltà, saranno i seguenti:</a:t>
            </a:r>
            <a:br>
              <a:rPr lang="it-IT" dirty="0"/>
            </a:br>
            <a:r>
              <a:rPr lang="it-IT" b="1" dirty="0"/>
              <a:t>Assente</a:t>
            </a:r>
            <a:br>
              <a:rPr lang="it-IT" b="1" dirty="0"/>
            </a:br>
            <a:r>
              <a:rPr lang="it-IT" b="1" dirty="0"/>
              <a:t>Lieve: 0-4 ore</a:t>
            </a:r>
            <a:br>
              <a:rPr lang="it-IT" b="1" dirty="0"/>
            </a:br>
            <a:r>
              <a:rPr lang="it-IT" b="1" dirty="0"/>
              <a:t>Media: 5-9</a:t>
            </a:r>
            <a:br>
              <a:rPr lang="it-IT" b="1" dirty="0"/>
            </a:br>
            <a:r>
              <a:rPr lang="it-IT" b="1" dirty="0"/>
              <a:t>Elevata: 10-14</a:t>
            </a:r>
            <a:br>
              <a:rPr lang="it-IT" b="1" dirty="0"/>
            </a:br>
            <a:r>
              <a:rPr lang="it-IT" b="1" dirty="0"/>
              <a:t>Molto elevata: 15-18</a:t>
            </a:r>
          </a:p>
        </p:txBody>
      </p:sp>
      <p:sp>
        <p:nvSpPr>
          <p:cNvPr id="5" name="Segnaposto numero diapositiva 4">
            <a:extLst>
              <a:ext uri="{FF2B5EF4-FFF2-40B4-BE49-F238E27FC236}">
                <a16:creationId xmlns:a16="http://schemas.microsoft.com/office/drawing/2014/main" id="{DCCD597C-2986-4981-A073-99779DE98708}"/>
              </a:ext>
            </a:extLst>
          </p:cNvPr>
          <p:cNvSpPr>
            <a:spLocks noGrp="1"/>
          </p:cNvSpPr>
          <p:nvPr>
            <p:ph type="sldNum" sz="quarter" idx="12"/>
          </p:nvPr>
        </p:nvSpPr>
        <p:spPr/>
        <p:txBody>
          <a:bodyPr/>
          <a:lstStyle/>
          <a:p>
            <a:fld id="{09B2A20A-0208-41B4-9663-6FE9F6102D4B}" type="slidenum">
              <a:rPr lang="it-IT" smtClean="0"/>
              <a:pPr/>
              <a:t>125</a:t>
            </a:fld>
            <a:endParaRPr lang="it-IT"/>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742" y="864108"/>
            <a:ext cx="2751058" cy="2060836"/>
          </a:xfrm>
        </p:spPr>
        <p:txBody>
          <a:bodyPr>
            <a:noAutofit/>
          </a:bodyPr>
          <a:lstStyle/>
          <a:p>
            <a:r>
              <a:rPr lang="it-IT" sz="2400" dirty="0"/>
              <a:t>Allegato C 1</a:t>
            </a:r>
            <a:br>
              <a:rPr lang="it-IT" sz="2400" dirty="0"/>
            </a:br>
            <a:r>
              <a:rPr lang="it-IT" sz="2400" dirty="0"/>
              <a:t>DEBITO DI FUNZIONAMENTO</a:t>
            </a:r>
            <a:br>
              <a:rPr lang="it-IT" sz="3200" dirty="0"/>
            </a:br>
            <a:endParaRPr lang="it-IT" sz="3200" dirty="0"/>
          </a:p>
        </p:txBody>
      </p:sp>
      <p:sp>
        <p:nvSpPr>
          <p:cNvPr id="3" name="Segnaposto contenuto 2"/>
          <p:cNvSpPr>
            <a:spLocks noGrp="1"/>
          </p:cNvSpPr>
          <p:nvPr>
            <p:ph idx="1"/>
          </p:nvPr>
        </p:nvSpPr>
        <p:spPr>
          <a:xfrm>
            <a:off x="2901951" y="864108"/>
            <a:ext cx="5486400" cy="5373204"/>
          </a:xfrm>
        </p:spPr>
        <p:txBody>
          <a:bodyPr anchor="t">
            <a:normAutofit/>
          </a:bodyPr>
          <a:lstStyle/>
          <a:p>
            <a:pPr marL="0" indent="0">
              <a:buNone/>
            </a:pPr>
            <a:r>
              <a:rPr lang="it-IT" sz="2000" dirty="0"/>
              <a:t>Allegato C 1 Tabella Fabbisogno Risorse professionali per il sostegno didattico e l’assistenza</a:t>
            </a:r>
            <a:endParaRPr lang="it-IT" dirty="0"/>
          </a:p>
          <a:p>
            <a:pPr marL="0" indent="0">
              <a:buNone/>
            </a:pPr>
            <a:r>
              <a:rPr lang="it-IT" dirty="0"/>
              <a:t>Nella definizione del fabbisogno di risorse professionali per il </a:t>
            </a:r>
            <a:r>
              <a:rPr lang="it-IT" b="1" dirty="0"/>
              <a:t>sostegno didattico</a:t>
            </a:r>
            <a:r>
              <a:rPr lang="it-IT" dirty="0"/>
              <a:t>, l’assistenza all’autonomia e alla comunicazione, il GLO tiene conto delle </a:t>
            </a:r>
            <a:r>
              <a:rPr lang="it-IT" b="1" dirty="0"/>
              <a:t>“capacità” </a:t>
            </a:r>
            <a:r>
              <a:rPr lang="it-IT" dirty="0"/>
              <a:t>dell’alunno indicate nel Profilo di Funzionamento, secondo il seguente schema:</a:t>
            </a:r>
          </a:p>
          <a:p>
            <a:pPr marL="360363" indent="-360363">
              <a:buFont typeface="Wingdings" panose="05000000000000000000" pitchFamily="2" charset="2"/>
              <a:buChar char="Ø"/>
            </a:pPr>
            <a:r>
              <a:rPr lang="it-IT" dirty="0"/>
              <a:t>Entità delle difficoltà nello svolgimento delle attività comprese in ciascun dominio/dimensione tenendo conto dei fattori ambientali implicati</a:t>
            </a:r>
            <a:br>
              <a:rPr lang="it-IT" dirty="0"/>
            </a:br>
            <a:r>
              <a:rPr lang="it-IT" b="1" dirty="0"/>
              <a:t>Assente</a:t>
            </a:r>
            <a:br>
              <a:rPr lang="it-IT" b="1" dirty="0"/>
            </a:br>
            <a:r>
              <a:rPr lang="it-IT" b="1" dirty="0"/>
              <a:t>Lieve: 0-4 ore</a:t>
            </a:r>
            <a:br>
              <a:rPr lang="it-IT" b="1" dirty="0"/>
            </a:br>
            <a:r>
              <a:rPr lang="it-IT" b="1" dirty="0"/>
              <a:t>Media: 5-9</a:t>
            </a:r>
            <a:br>
              <a:rPr lang="it-IT" b="1" dirty="0"/>
            </a:br>
            <a:r>
              <a:rPr lang="it-IT" b="1" dirty="0"/>
              <a:t>Elevata: 10-14</a:t>
            </a:r>
            <a:br>
              <a:rPr lang="it-IT" b="1" dirty="0"/>
            </a:br>
            <a:r>
              <a:rPr lang="it-IT" b="1" dirty="0"/>
              <a:t>Molto elevata: 15-18</a:t>
            </a:r>
          </a:p>
          <a:p>
            <a:endParaRPr lang="it-IT" dirty="0"/>
          </a:p>
        </p:txBody>
      </p:sp>
      <p:sp>
        <p:nvSpPr>
          <p:cNvPr id="5" name="Segnaposto numero diapositiva 4">
            <a:extLst>
              <a:ext uri="{FF2B5EF4-FFF2-40B4-BE49-F238E27FC236}">
                <a16:creationId xmlns:a16="http://schemas.microsoft.com/office/drawing/2014/main" id="{99EA0D92-42F5-4E15-AA58-67CBFB01F96A}"/>
              </a:ext>
            </a:extLst>
          </p:cNvPr>
          <p:cNvSpPr>
            <a:spLocks noGrp="1"/>
          </p:cNvSpPr>
          <p:nvPr>
            <p:ph type="sldNum" sz="quarter" idx="12"/>
          </p:nvPr>
        </p:nvSpPr>
        <p:spPr/>
        <p:txBody>
          <a:bodyPr/>
          <a:lstStyle/>
          <a:p>
            <a:fld id="{09B2A20A-0208-41B4-9663-6FE9F6102D4B}" type="slidenum">
              <a:rPr lang="it-IT" smtClean="0"/>
              <a:pPr/>
              <a:t>126</a:t>
            </a:fld>
            <a:endParaRPr lang="it-IT"/>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1124744"/>
            <a:ext cx="2555776" cy="1440160"/>
          </a:xfrm>
        </p:spPr>
        <p:txBody>
          <a:bodyPr>
            <a:normAutofit/>
          </a:bodyPr>
          <a:lstStyle/>
          <a:p>
            <a:r>
              <a:rPr lang="it-IT" sz="2400" dirty="0"/>
              <a:t>LIVELLI DI DISABILITÀ </a:t>
            </a:r>
            <a:br>
              <a:rPr lang="it-IT" sz="2400" dirty="0"/>
            </a:br>
            <a:r>
              <a:rPr lang="it-IT" sz="2400" dirty="0"/>
              <a:t>E</a:t>
            </a:r>
            <a:br>
              <a:rPr lang="it-IT" sz="2400" dirty="0"/>
            </a:br>
            <a:r>
              <a:rPr lang="it-IT" sz="2400" dirty="0"/>
              <a:t>ICF</a:t>
            </a:r>
          </a:p>
        </p:txBody>
      </p:sp>
      <p:sp>
        <p:nvSpPr>
          <p:cNvPr id="3" name="Segnaposto contenuto 2"/>
          <p:cNvSpPr>
            <a:spLocks noGrp="1"/>
          </p:cNvSpPr>
          <p:nvPr>
            <p:ph idx="1"/>
          </p:nvPr>
        </p:nvSpPr>
        <p:spPr/>
        <p:txBody>
          <a:bodyPr>
            <a:normAutofit/>
          </a:bodyPr>
          <a:lstStyle/>
          <a:p>
            <a:pPr marL="360363" indent="-360363">
              <a:buFont typeface="Wingdings" panose="05000000000000000000" pitchFamily="2" charset="2"/>
              <a:buChar char="Ø"/>
            </a:pPr>
            <a:r>
              <a:rPr lang="it-IT" dirty="0"/>
              <a:t>Si prefigura uno scenario di maggior complessità, ma più adeguato ai bisogni formativi, ove la considerazione dei livelli di disabilità - “grave” (art. 3, comma 3, legge 104/92) e “lieve” (art. 3,comma 1) – </a:t>
            </a:r>
            <a:r>
              <a:rPr lang="it-IT" b="1" dirty="0"/>
              <a:t>si articola secondo gradi </a:t>
            </a:r>
            <a:r>
              <a:rPr lang="it-IT" dirty="0"/>
              <a:t>che sono correlati ad una condizione dinamica, </a:t>
            </a:r>
            <a:r>
              <a:rPr lang="it-IT" b="1" dirty="0"/>
              <a:t>connessi all’interazione della persona con il contesto </a:t>
            </a:r>
            <a:r>
              <a:rPr lang="it-IT" dirty="0"/>
              <a:t>e, quindi, al livello di “restringimento della partecipazione” derivante da oggettive barriere allo sviluppo degli apprendimenti e di tutte le dimensioni previste . </a:t>
            </a:r>
          </a:p>
          <a:p>
            <a:pPr marL="360363" indent="-360363">
              <a:buFont typeface="Wingdings" panose="05000000000000000000" pitchFamily="2" charset="2"/>
              <a:buChar char="Ø"/>
            </a:pPr>
            <a:r>
              <a:rPr lang="it-IT" dirty="0"/>
              <a:t>Ne derivano </a:t>
            </a:r>
            <a:r>
              <a:rPr lang="it-IT" b="1" dirty="0"/>
              <a:t>5 condizioni/livelli</a:t>
            </a:r>
            <a:r>
              <a:rPr lang="it-IT" dirty="0"/>
              <a:t>, che sono in realtà </a:t>
            </a:r>
            <a:r>
              <a:rPr lang="it-IT" b="1" dirty="0"/>
              <a:t>rapportati alla “restrizione della partecipazione” secondo la prospettiva ICF, con riguardo al grado di difficoltà nelle“capacità” iniziali dell’alunno: assente, lieve, media, elevata, molto elevata.</a:t>
            </a:r>
          </a:p>
          <a:p>
            <a:endParaRPr lang="it-IT" dirty="0"/>
          </a:p>
        </p:txBody>
      </p:sp>
      <p:sp>
        <p:nvSpPr>
          <p:cNvPr id="5" name="Segnaposto numero diapositiva 4">
            <a:extLst>
              <a:ext uri="{FF2B5EF4-FFF2-40B4-BE49-F238E27FC236}">
                <a16:creationId xmlns:a16="http://schemas.microsoft.com/office/drawing/2014/main" id="{85795557-70C5-4A2B-8E90-EB934F060457}"/>
              </a:ext>
            </a:extLst>
          </p:cNvPr>
          <p:cNvSpPr>
            <a:spLocks noGrp="1"/>
          </p:cNvSpPr>
          <p:nvPr>
            <p:ph type="sldNum" sz="quarter" idx="12"/>
          </p:nvPr>
        </p:nvSpPr>
        <p:spPr/>
        <p:txBody>
          <a:bodyPr/>
          <a:lstStyle/>
          <a:p>
            <a:fld id="{09B2A20A-0208-41B4-9663-6FE9F6102D4B}" type="slidenum">
              <a:rPr lang="it-IT" smtClean="0"/>
              <a:pPr/>
              <a:t>127</a:t>
            </a:fld>
            <a:endParaRPr lang="it-IT"/>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64704"/>
            <a:ext cx="2210612" cy="1225042"/>
          </a:xfrm>
        </p:spPr>
        <p:txBody>
          <a:bodyPr>
            <a:normAutofit/>
          </a:bodyPr>
          <a:lstStyle/>
          <a:p>
            <a:r>
              <a:rPr lang="it-IT" sz="2400" dirty="0"/>
              <a:t>ENTITÀ DELLE DIFFICOLTÀ</a:t>
            </a:r>
          </a:p>
        </p:txBody>
      </p:sp>
      <p:sp>
        <p:nvSpPr>
          <p:cNvPr id="3" name="Segnaposto contenuto 2"/>
          <p:cNvSpPr>
            <a:spLocks noGrp="1"/>
          </p:cNvSpPr>
          <p:nvPr>
            <p:ph idx="1"/>
          </p:nvPr>
        </p:nvSpPr>
        <p:spPr/>
        <p:txBody>
          <a:bodyPr>
            <a:normAutofit/>
          </a:bodyPr>
          <a:lstStyle/>
          <a:p>
            <a:pPr marL="0" indent="0">
              <a:buNone/>
            </a:pPr>
            <a:r>
              <a:rPr lang="it-IT" dirty="0"/>
              <a:t>Entità delle difficoltà nello svolgimento </a:t>
            </a:r>
            <a:r>
              <a:rPr lang="it-IT" b="1" dirty="0"/>
              <a:t>delle attività comprese in ciascun dominio/dimensione tenendo conto dei fattori ambientali implicati</a:t>
            </a:r>
            <a:br>
              <a:rPr lang="it-IT" dirty="0"/>
            </a:br>
            <a:br>
              <a:rPr lang="it-IT" dirty="0"/>
            </a:br>
            <a:br>
              <a:rPr lang="it-IT" dirty="0"/>
            </a:br>
            <a:br>
              <a:rPr lang="it-IT" dirty="0"/>
            </a:br>
            <a:br>
              <a:rPr lang="it-IT" dirty="0"/>
            </a:br>
            <a:br>
              <a:rPr lang="it-IT" dirty="0"/>
            </a:br>
            <a:br>
              <a:rPr lang="it-IT" dirty="0"/>
            </a:br>
            <a:br>
              <a:rPr lang="it-IT" dirty="0"/>
            </a:br>
            <a:br>
              <a:rPr lang="it-IT" dirty="0"/>
            </a:br>
            <a:br>
              <a:rPr lang="it-IT" dirty="0"/>
            </a:br>
            <a:br>
              <a:rPr lang="it-IT" dirty="0"/>
            </a:br>
            <a:br>
              <a:rPr lang="it-IT" dirty="0"/>
            </a:br>
            <a:br>
              <a:rPr lang="it-IT" dirty="0"/>
            </a:br>
            <a:br>
              <a:rPr lang="it-IT" dirty="0"/>
            </a:br>
            <a:endParaRPr lang="it-IT" dirty="0"/>
          </a:p>
        </p:txBody>
      </p:sp>
      <p:graphicFrame>
        <p:nvGraphicFramePr>
          <p:cNvPr id="4" name="Tabella 3"/>
          <p:cNvGraphicFramePr>
            <a:graphicFrameLocks noGrp="1"/>
          </p:cNvGraphicFramePr>
          <p:nvPr>
            <p:extLst>
              <p:ext uri="{D42A27DB-BD31-4B8C-83A1-F6EECF244321}">
                <p14:modId xmlns:p14="http://schemas.microsoft.com/office/powerpoint/2010/main" val="2923246865"/>
              </p:ext>
            </p:extLst>
          </p:nvPr>
        </p:nvGraphicFramePr>
        <p:xfrm>
          <a:off x="2771800" y="2204864"/>
          <a:ext cx="5976665" cy="960430"/>
        </p:xfrm>
        <a:graphic>
          <a:graphicData uri="http://schemas.openxmlformats.org/drawingml/2006/table">
            <a:tbl>
              <a:tblPr firstRow="1" bandRow="1">
                <a:tableStyleId>{5C22544A-7EE6-4342-B048-85BDC9FD1C3A}</a:tableStyleId>
              </a:tblPr>
              <a:tblGrid>
                <a:gridCol w="1195333">
                  <a:extLst>
                    <a:ext uri="{9D8B030D-6E8A-4147-A177-3AD203B41FA5}">
                      <a16:colId xmlns:a16="http://schemas.microsoft.com/office/drawing/2014/main" val="20000"/>
                    </a:ext>
                  </a:extLst>
                </a:gridCol>
                <a:gridCol w="1195333">
                  <a:extLst>
                    <a:ext uri="{9D8B030D-6E8A-4147-A177-3AD203B41FA5}">
                      <a16:colId xmlns:a16="http://schemas.microsoft.com/office/drawing/2014/main" val="20001"/>
                    </a:ext>
                  </a:extLst>
                </a:gridCol>
                <a:gridCol w="1195333">
                  <a:extLst>
                    <a:ext uri="{9D8B030D-6E8A-4147-A177-3AD203B41FA5}">
                      <a16:colId xmlns:a16="http://schemas.microsoft.com/office/drawing/2014/main" val="20002"/>
                    </a:ext>
                  </a:extLst>
                </a:gridCol>
                <a:gridCol w="1195333">
                  <a:extLst>
                    <a:ext uri="{9D8B030D-6E8A-4147-A177-3AD203B41FA5}">
                      <a16:colId xmlns:a16="http://schemas.microsoft.com/office/drawing/2014/main" val="20003"/>
                    </a:ext>
                  </a:extLst>
                </a:gridCol>
                <a:gridCol w="1195333">
                  <a:extLst>
                    <a:ext uri="{9D8B030D-6E8A-4147-A177-3AD203B41FA5}">
                      <a16:colId xmlns:a16="http://schemas.microsoft.com/office/drawing/2014/main" val="20004"/>
                    </a:ext>
                  </a:extLst>
                </a:gridCol>
              </a:tblGrid>
              <a:tr h="960430">
                <a:tc>
                  <a:txBody>
                    <a:bodyPr/>
                    <a:lstStyle/>
                    <a:p>
                      <a:r>
                        <a:rPr lang="it-IT" dirty="0">
                          <a:solidFill>
                            <a:srgbClr val="FF0000"/>
                          </a:solidFill>
                        </a:rPr>
                        <a:t>ASSENTE</a:t>
                      </a:r>
                    </a:p>
                  </a:txBody>
                  <a:tcPr>
                    <a:solidFill>
                      <a:schemeClr val="accent2">
                        <a:lumMod val="40000"/>
                        <a:lumOff val="60000"/>
                      </a:schemeClr>
                    </a:solidFill>
                  </a:tcPr>
                </a:tc>
                <a:tc>
                  <a:txBody>
                    <a:bodyPr/>
                    <a:lstStyle/>
                    <a:p>
                      <a:r>
                        <a:rPr lang="it-IT" dirty="0">
                          <a:solidFill>
                            <a:srgbClr val="FF0000"/>
                          </a:solidFill>
                        </a:rPr>
                        <a:t>LIEVE</a:t>
                      </a:r>
                    </a:p>
                  </a:txBody>
                  <a:tcPr>
                    <a:solidFill>
                      <a:schemeClr val="accent2">
                        <a:lumMod val="40000"/>
                        <a:lumOff val="60000"/>
                      </a:schemeClr>
                    </a:solidFill>
                  </a:tcPr>
                </a:tc>
                <a:tc>
                  <a:txBody>
                    <a:bodyPr/>
                    <a:lstStyle/>
                    <a:p>
                      <a:r>
                        <a:rPr lang="it-IT" dirty="0">
                          <a:solidFill>
                            <a:srgbClr val="FF0000"/>
                          </a:solidFill>
                        </a:rPr>
                        <a:t>MEDIA</a:t>
                      </a:r>
                    </a:p>
                  </a:txBody>
                  <a:tcPr>
                    <a:solidFill>
                      <a:schemeClr val="accent2">
                        <a:lumMod val="40000"/>
                        <a:lumOff val="60000"/>
                      </a:schemeClr>
                    </a:solidFill>
                  </a:tcPr>
                </a:tc>
                <a:tc>
                  <a:txBody>
                    <a:bodyPr/>
                    <a:lstStyle/>
                    <a:p>
                      <a:r>
                        <a:rPr lang="it-IT" dirty="0">
                          <a:solidFill>
                            <a:srgbClr val="FF0000"/>
                          </a:solidFill>
                        </a:rPr>
                        <a:t>ELEVATA</a:t>
                      </a:r>
                    </a:p>
                  </a:txBody>
                  <a:tcPr>
                    <a:solidFill>
                      <a:schemeClr val="accent2">
                        <a:lumMod val="40000"/>
                        <a:lumOff val="60000"/>
                      </a:schemeClr>
                    </a:solidFill>
                  </a:tcPr>
                </a:tc>
                <a:tc>
                  <a:txBody>
                    <a:bodyPr/>
                    <a:lstStyle/>
                    <a:p>
                      <a:r>
                        <a:rPr lang="it-IT" dirty="0">
                          <a:solidFill>
                            <a:srgbClr val="FF0000"/>
                          </a:solidFill>
                        </a:rPr>
                        <a:t>MOLTO ELEVATA</a:t>
                      </a:r>
                    </a:p>
                  </a:txBody>
                  <a:tcPr>
                    <a:solidFill>
                      <a:schemeClr val="accent2">
                        <a:lumMod val="40000"/>
                        <a:lumOff val="60000"/>
                      </a:schemeClr>
                    </a:solidFill>
                  </a:tcPr>
                </a:tc>
                <a:extLst>
                  <a:ext uri="{0D108BD9-81ED-4DB2-BD59-A6C34878D82A}">
                    <a16:rowId xmlns:a16="http://schemas.microsoft.com/office/drawing/2014/main" val="10000"/>
                  </a:ext>
                </a:extLst>
              </a:tr>
            </a:tbl>
          </a:graphicData>
        </a:graphic>
      </p:graphicFrame>
      <p:sp>
        <p:nvSpPr>
          <p:cNvPr id="6" name="Segnaposto numero diapositiva 5">
            <a:extLst>
              <a:ext uri="{FF2B5EF4-FFF2-40B4-BE49-F238E27FC236}">
                <a16:creationId xmlns:a16="http://schemas.microsoft.com/office/drawing/2014/main" id="{B3CF7E0F-64DA-4697-8297-3019280916D4}"/>
              </a:ext>
            </a:extLst>
          </p:cNvPr>
          <p:cNvSpPr>
            <a:spLocks noGrp="1"/>
          </p:cNvSpPr>
          <p:nvPr>
            <p:ph type="sldNum" sz="quarter" idx="12"/>
          </p:nvPr>
        </p:nvSpPr>
        <p:spPr/>
        <p:txBody>
          <a:bodyPr/>
          <a:lstStyle/>
          <a:p>
            <a:fld id="{09B2A20A-0208-41B4-9663-6FE9F6102D4B}" type="slidenum">
              <a:rPr lang="it-IT" smtClean="0"/>
              <a:pPr/>
              <a:t>128</a:t>
            </a:fld>
            <a:endParaRPr lang="it-IT"/>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70097"/>
            <a:ext cx="2400301" cy="1225042"/>
          </a:xfrm>
        </p:spPr>
        <p:txBody>
          <a:bodyPr>
            <a:normAutofit fontScale="90000"/>
          </a:bodyPr>
          <a:lstStyle/>
          <a:p>
            <a:r>
              <a:rPr lang="it-IT" sz="2700" dirty="0"/>
              <a:t>MODELLI DI PEI</a:t>
            </a:r>
            <a:br>
              <a:rPr lang="it-IT" b="1" dirty="0"/>
            </a:br>
            <a:br>
              <a:rPr lang="it-IT" b="1" dirty="0"/>
            </a:br>
            <a:r>
              <a:rPr lang="it-IT" sz="1600" b="1" dirty="0"/>
              <a:t>(</a:t>
            </a:r>
            <a:r>
              <a:rPr lang="it-IT" sz="1600" dirty="0"/>
              <a:t>ART. 19 del  D.I. n. 182/2020</a:t>
            </a:r>
            <a:r>
              <a:rPr lang="it-IT" sz="1600" b="1" dirty="0"/>
              <a:t> )</a:t>
            </a:r>
            <a:endParaRPr lang="it-IT" sz="1600" dirty="0"/>
          </a:p>
        </p:txBody>
      </p:sp>
      <p:sp>
        <p:nvSpPr>
          <p:cNvPr id="3" name="Segnaposto contenuto 2"/>
          <p:cNvSpPr>
            <a:spLocks noGrp="1"/>
          </p:cNvSpPr>
          <p:nvPr>
            <p:ph idx="1"/>
          </p:nvPr>
        </p:nvSpPr>
        <p:spPr>
          <a:xfrm>
            <a:off x="2901951" y="864108"/>
            <a:ext cx="5486400" cy="2132844"/>
          </a:xfrm>
        </p:spPr>
        <p:txBody>
          <a:bodyPr>
            <a:normAutofit lnSpcReduction="10000"/>
          </a:bodyPr>
          <a:lstStyle/>
          <a:p>
            <a:pPr>
              <a:buNone/>
            </a:pPr>
            <a:br>
              <a:rPr lang="it-IT" b="1" dirty="0"/>
            </a:br>
            <a:r>
              <a:rPr lang="it-IT" dirty="0"/>
              <a:t>I modelli di PEI sono resi disponibili in </a:t>
            </a:r>
            <a:r>
              <a:rPr lang="it-IT" b="1" dirty="0"/>
              <a:t>versione digitale da compilarsi in modalità telematica, con accesso tramite sistema SIDI da parte delle Istituzioni scolastiche e dei componenti dei rispettivi GLO, i quali sono registrati e abilitati ad accedere al sito con il rilascio di apposite credenziali</a:t>
            </a:r>
            <a:r>
              <a:rPr lang="it-IT" dirty="0"/>
              <a:t>.</a:t>
            </a:r>
          </a:p>
        </p:txBody>
      </p:sp>
      <p:sp>
        <p:nvSpPr>
          <p:cNvPr id="5" name="Segnaposto numero diapositiva 4">
            <a:extLst>
              <a:ext uri="{FF2B5EF4-FFF2-40B4-BE49-F238E27FC236}">
                <a16:creationId xmlns:a16="http://schemas.microsoft.com/office/drawing/2014/main" id="{F77F85DC-B158-4439-9981-C1F29091A3B8}"/>
              </a:ext>
            </a:extLst>
          </p:cNvPr>
          <p:cNvSpPr>
            <a:spLocks noGrp="1"/>
          </p:cNvSpPr>
          <p:nvPr>
            <p:ph type="sldNum" sz="quarter" idx="12"/>
          </p:nvPr>
        </p:nvSpPr>
        <p:spPr/>
        <p:txBody>
          <a:bodyPr/>
          <a:lstStyle/>
          <a:p>
            <a:fld id="{09B2A20A-0208-41B4-9663-6FE9F6102D4B}" type="slidenum">
              <a:rPr lang="it-IT" smtClean="0"/>
              <a:pPr/>
              <a:t>129</a:t>
            </a:fld>
            <a:endParaRPr lang="it-IT"/>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90B4B7-BF2A-4E20-9E04-37AFC400DF5C}"/>
              </a:ext>
            </a:extLst>
          </p:cNvPr>
          <p:cNvSpPr>
            <a:spLocks noGrp="1"/>
          </p:cNvSpPr>
          <p:nvPr>
            <p:ph type="title"/>
          </p:nvPr>
        </p:nvSpPr>
        <p:spPr>
          <a:xfrm>
            <a:off x="179512" y="864108"/>
            <a:ext cx="2210612" cy="3025242"/>
          </a:xfrm>
        </p:spPr>
        <p:txBody>
          <a:bodyPr>
            <a:normAutofit/>
          </a:bodyPr>
          <a:lstStyle/>
          <a:p>
            <a:r>
              <a:rPr lang="it-IT" sz="2400" dirty="0">
                <a:solidFill>
                  <a:srgbClr val="FF0000"/>
                </a:solidFill>
              </a:rPr>
              <a:t>Precedente normativa</a:t>
            </a:r>
            <a:br>
              <a:rPr lang="it-IT" sz="2400" dirty="0"/>
            </a:br>
            <a:r>
              <a:rPr lang="it-IT" sz="2400" dirty="0"/>
              <a:t>Le classificazioni internazionali elaborate dall’OMS: </a:t>
            </a:r>
            <a:br>
              <a:rPr lang="it-IT" sz="2400" dirty="0"/>
            </a:br>
            <a:r>
              <a:rPr lang="it-IT" sz="2400" dirty="0"/>
              <a:t>L’ICD</a:t>
            </a:r>
            <a:br>
              <a:rPr lang="it-IT" sz="2400" dirty="0"/>
            </a:br>
            <a:r>
              <a:rPr lang="it-IT" sz="2400" dirty="0"/>
              <a:t>1970</a:t>
            </a:r>
          </a:p>
        </p:txBody>
      </p:sp>
      <p:sp>
        <p:nvSpPr>
          <p:cNvPr id="3" name="Segnaposto contenuto 2">
            <a:extLst>
              <a:ext uri="{FF2B5EF4-FFF2-40B4-BE49-F238E27FC236}">
                <a16:creationId xmlns:a16="http://schemas.microsoft.com/office/drawing/2014/main" id="{E566BF3D-2DD6-4BB4-88BB-78BA84C367D1}"/>
              </a:ext>
            </a:extLst>
          </p:cNvPr>
          <p:cNvSpPr>
            <a:spLocks noGrp="1"/>
          </p:cNvSpPr>
          <p:nvPr>
            <p:ph idx="1"/>
          </p:nvPr>
        </p:nvSpPr>
        <p:spPr/>
        <p:txBody>
          <a:bodyPr>
            <a:normAutofit fontScale="92500" lnSpcReduction="10000"/>
          </a:bodyPr>
          <a:lstStyle/>
          <a:p>
            <a:pPr marL="0" indent="0">
              <a:buNone/>
            </a:pPr>
            <a:r>
              <a:rPr lang="it-IT" b="1" dirty="0"/>
              <a:t>L’Organizzazione Mondiale della Sanità (OMS) </a:t>
            </a:r>
            <a:r>
              <a:rPr lang="it-IT" dirty="0"/>
              <a:t>ha elaborato vari strumenti di classificazione inerenti l’osservazione e l’analisi delle patologie organiche, psichiche e comportamentali delle popolazioni.</a:t>
            </a:r>
          </a:p>
          <a:p>
            <a:pPr marL="0" indent="0">
              <a:buNone/>
            </a:pPr>
            <a:r>
              <a:rPr lang="it-IT" dirty="0"/>
              <a:t>La prima è stata la  "</a:t>
            </a:r>
            <a:r>
              <a:rPr lang="it-IT" dirty="0">
                <a:solidFill>
                  <a:srgbClr val="FF0000"/>
                </a:solidFill>
              </a:rPr>
              <a:t>Classificazione Internazionale delle Malattie” (ICD, International Classification of Diseases),</a:t>
            </a:r>
            <a:r>
              <a:rPr lang="it-IT" dirty="0"/>
              <a:t> del 1970, che traduce le malattie in codici numerici in modo da favorirne l'individuazione uniforme, la memorizzazione, la ricerca e l’analisi dei dati.</a:t>
            </a:r>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lgn="just">
              <a:buNone/>
            </a:pPr>
            <a:r>
              <a:rPr lang="it-IT" b="1" i="1" dirty="0">
                <a:solidFill>
                  <a:srgbClr val="FF0000"/>
                </a:solidFill>
              </a:rPr>
              <a:t>L’ICD</a:t>
            </a:r>
            <a:r>
              <a:rPr lang="it-IT" b="1" i="1" dirty="0"/>
              <a:t> ha il limite di focalizzarsi sulle </a:t>
            </a:r>
            <a:r>
              <a:rPr lang="it-IT" b="1" i="1" dirty="0">
                <a:solidFill>
                  <a:srgbClr val="FF0000"/>
                </a:solidFill>
              </a:rPr>
              <a:t>CAUSE</a:t>
            </a:r>
            <a:r>
              <a:rPr lang="it-IT" b="1" i="1" dirty="0"/>
              <a:t> delle malattie, lasciando in secondo piano le conseguenze delle malattie, che invece hanno primaria importanza per i pazienti. </a:t>
            </a:r>
          </a:p>
        </p:txBody>
      </p:sp>
      <p:sp>
        <p:nvSpPr>
          <p:cNvPr id="5" name="Segnaposto numero diapositiva 4">
            <a:extLst>
              <a:ext uri="{FF2B5EF4-FFF2-40B4-BE49-F238E27FC236}">
                <a16:creationId xmlns:a16="http://schemas.microsoft.com/office/drawing/2014/main" id="{781C541D-2069-43FB-ACD8-524C5CFA6DAE}"/>
              </a:ext>
            </a:extLst>
          </p:cNvPr>
          <p:cNvSpPr>
            <a:spLocks noGrp="1"/>
          </p:cNvSpPr>
          <p:nvPr>
            <p:ph type="sldNum" sz="quarter" idx="12"/>
          </p:nvPr>
        </p:nvSpPr>
        <p:spPr/>
        <p:txBody>
          <a:bodyPr/>
          <a:lstStyle/>
          <a:p>
            <a:fld id="{09B2A20A-0208-41B4-9663-6FE9F6102D4B}" type="slidenum">
              <a:rPr lang="it-IT" smtClean="0"/>
              <a:pPr/>
              <a:t>13</a:t>
            </a:fld>
            <a:endParaRPr lang="it-IT"/>
          </a:p>
        </p:txBody>
      </p:sp>
      <p:graphicFrame>
        <p:nvGraphicFramePr>
          <p:cNvPr id="6" name="Diagramma 5">
            <a:extLst>
              <a:ext uri="{FF2B5EF4-FFF2-40B4-BE49-F238E27FC236}">
                <a16:creationId xmlns:a16="http://schemas.microsoft.com/office/drawing/2014/main" id="{DA2074B4-9C42-4DC3-A522-12D1FDDB8275}"/>
              </a:ext>
            </a:extLst>
          </p:cNvPr>
          <p:cNvGraphicFramePr/>
          <p:nvPr>
            <p:extLst>
              <p:ext uri="{D42A27DB-BD31-4B8C-83A1-F6EECF244321}">
                <p14:modId xmlns:p14="http://schemas.microsoft.com/office/powerpoint/2010/main" val="3869234116"/>
              </p:ext>
            </p:extLst>
          </p:nvPr>
        </p:nvGraphicFramePr>
        <p:xfrm>
          <a:off x="2869772" y="3424428"/>
          <a:ext cx="5486400" cy="1084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05178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833820"/>
            <a:ext cx="2520280" cy="1803092"/>
          </a:xfrm>
        </p:spPr>
        <p:txBody>
          <a:bodyPr>
            <a:normAutofit/>
          </a:bodyPr>
          <a:lstStyle/>
          <a:p>
            <a:r>
              <a:rPr lang="it-IT" sz="2400" dirty="0"/>
              <a:t>CERTIFICAZIONI E ISCRIZIONI NEL CORRENTE ANNO SCOLASTICO</a:t>
            </a:r>
          </a:p>
        </p:txBody>
      </p:sp>
      <p:sp>
        <p:nvSpPr>
          <p:cNvPr id="3" name="Segnaposto contenuto 2"/>
          <p:cNvSpPr>
            <a:spLocks noGrp="1"/>
          </p:cNvSpPr>
          <p:nvPr>
            <p:ph idx="1"/>
          </p:nvPr>
        </p:nvSpPr>
        <p:spPr>
          <a:xfrm>
            <a:off x="2901951" y="864108"/>
            <a:ext cx="5486400" cy="2564892"/>
          </a:xfrm>
        </p:spPr>
        <p:txBody>
          <a:bodyPr>
            <a:normAutofit/>
          </a:bodyPr>
          <a:lstStyle/>
          <a:p>
            <a:pPr marL="0" indent="0">
              <a:buNone/>
            </a:pPr>
            <a:r>
              <a:rPr lang="it-IT" dirty="0"/>
              <a:t>Per quanto riguarda l’applicazione delle norme relative alle nuove modalità di certificazione della disabilità, </a:t>
            </a:r>
            <a:r>
              <a:rPr lang="it-IT" b="1" dirty="0"/>
              <a:t>in attesa delle previste Linee guida da parte del Ministero della Salute, le procedure di iscrizione per il prossimo anno scolastico seguiranno la prassi corrente. </a:t>
            </a:r>
            <a:r>
              <a:rPr lang="it-IT" dirty="0"/>
              <a:t>Alla domanda di iscrizione, in caso di alunni o studenti con disabilità, andranno allegate le certificazioni e le diagnosi previste dalle norme finora vigenti</a:t>
            </a:r>
          </a:p>
        </p:txBody>
      </p:sp>
      <p:sp>
        <p:nvSpPr>
          <p:cNvPr id="5" name="Segnaposto numero diapositiva 4">
            <a:extLst>
              <a:ext uri="{FF2B5EF4-FFF2-40B4-BE49-F238E27FC236}">
                <a16:creationId xmlns:a16="http://schemas.microsoft.com/office/drawing/2014/main" id="{B113A4B6-2375-4429-A005-41C1C0E563A6}"/>
              </a:ext>
            </a:extLst>
          </p:cNvPr>
          <p:cNvSpPr>
            <a:spLocks noGrp="1"/>
          </p:cNvSpPr>
          <p:nvPr>
            <p:ph type="sldNum" sz="quarter" idx="12"/>
          </p:nvPr>
        </p:nvSpPr>
        <p:spPr/>
        <p:txBody>
          <a:bodyPr/>
          <a:lstStyle/>
          <a:p>
            <a:fld id="{09B2A20A-0208-41B4-9663-6FE9F6102D4B}" type="slidenum">
              <a:rPr lang="it-IT" smtClean="0"/>
              <a:pPr/>
              <a:t>130</a:t>
            </a:fld>
            <a:endParaRPr lang="it-IT"/>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597476"/>
            <a:ext cx="2210612" cy="2089138"/>
          </a:xfrm>
        </p:spPr>
        <p:txBody>
          <a:bodyPr>
            <a:normAutofit/>
          </a:bodyPr>
          <a:lstStyle/>
          <a:p>
            <a:r>
              <a:rPr lang="it-IT" sz="2400" dirty="0"/>
              <a:t>PROGETTARE GLI INTERVENTI DI SOSTEGNO DIDATTICO</a:t>
            </a:r>
          </a:p>
        </p:txBody>
      </p:sp>
      <p:sp>
        <p:nvSpPr>
          <p:cNvPr id="3" name="Segnaposto contenuto 2"/>
          <p:cNvSpPr>
            <a:spLocks noGrp="1"/>
          </p:cNvSpPr>
          <p:nvPr>
            <p:ph idx="1"/>
          </p:nvPr>
        </p:nvSpPr>
        <p:spPr>
          <a:xfrm>
            <a:off x="2901951" y="864108"/>
            <a:ext cx="5486400" cy="3645012"/>
          </a:xfrm>
        </p:spPr>
        <p:txBody>
          <a:bodyPr>
            <a:normAutofit/>
          </a:bodyPr>
          <a:lstStyle/>
          <a:p>
            <a:pPr marL="360363" indent="-360363">
              <a:buFont typeface="Wingdings" panose="05000000000000000000" pitchFamily="2" charset="2"/>
              <a:buChar char="Ø"/>
            </a:pPr>
            <a:r>
              <a:rPr lang="it-IT" dirty="0"/>
              <a:t>Il Decreto 66/2017 individua esplicitamente una serie di “</a:t>
            </a:r>
            <a:r>
              <a:rPr lang="it-IT" b="1" dirty="0"/>
              <a:t>dimension</a:t>
            </a:r>
            <a:r>
              <a:rPr lang="it-IT" dirty="0"/>
              <a:t>i” che divengono elementi fondamentali </a:t>
            </a:r>
            <a:r>
              <a:rPr lang="it-IT" b="1" dirty="0"/>
              <a:t>nella costruzione di un percorso di inclusione</a:t>
            </a:r>
            <a:r>
              <a:rPr lang="it-IT" dirty="0"/>
              <a:t> da parte della “intera comunità scolastica” e, contestualmente, elementi fondanti della progettazione educativodidattica, per la realizzazione di un “ambiente di apprendimento” che dia modo di soddisfare i “bisogni educativi individuati”. </a:t>
            </a:r>
          </a:p>
          <a:p>
            <a:pPr marL="360363" indent="-360363">
              <a:buFont typeface="Wingdings" panose="05000000000000000000" pitchFamily="2" charset="2"/>
              <a:buChar char="Ø"/>
            </a:pPr>
            <a:r>
              <a:rPr lang="it-IT" dirty="0"/>
              <a:t>Il principio cardine e il fine verso cui tendere è «</a:t>
            </a:r>
            <a:r>
              <a:rPr lang="it-IT" b="1" dirty="0"/>
              <a:t>il progresso </a:t>
            </a:r>
            <a:r>
              <a:rPr lang="it-IT" dirty="0"/>
              <a:t>dell'allievo i</a:t>
            </a:r>
            <a:r>
              <a:rPr lang="it-IT" b="1" dirty="0"/>
              <a:t>n rapporto alle sue potenzialità </a:t>
            </a:r>
            <a:r>
              <a:rPr lang="it-IT" dirty="0"/>
              <a:t>e ai livelli di apprendimento iniziali» (art. 16, legge 104/1992).</a:t>
            </a:r>
          </a:p>
        </p:txBody>
      </p:sp>
      <p:sp>
        <p:nvSpPr>
          <p:cNvPr id="5" name="Segnaposto numero diapositiva 4">
            <a:extLst>
              <a:ext uri="{FF2B5EF4-FFF2-40B4-BE49-F238E27FC236}">
                <a16:creationId xmlns:a16="http://schemas.microsoft.com/office/drawing/2014/main" id="{DE9BE57B-DBDA-41A6-9A43-476FAD71AC2F}"/>
              </a:ext>
            </a:extLst>
          </p:cNvPr>
          <p:cNvSpPr>
            <a:spLocks noGrp="1"/>
          </p:cNvSpPr>
          <p:nvPr>
            <p:ph type="sldNum" sz="quarter" idx="12"/>
          </p:nvPr>
        </p:nvSpPr>
        <p:spPr/>
        <p:txBody>
          <a:bodyPr/>
          <a:lstStyle/>
          <a:p>
            <a:fld id="{09B2A20A-0208-41B4-9663-6FE9F6102D4B}" type="slidenum">
              <a:rPr lang="it-IT" smtClean="0"/>
              <a:pPr/>
              <a:t>131</a:t>
            </a:fld>
            <a:endParaRPr lang="it-IT"/>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924" y="846033"/>
            <a:ext cx="2400301" cy="2521186"/>
          </a:xfrm>
        </p:spPr>
        <p:txBody>
          <a:bodyPr>
            <a:normAutofit/>
          </a:bodyPr>
          <a:lstStyle/>
          <a:p>
            <a:r>
              <a:rPr lang="it-IT" sz="2400" dirty="0"/>
              <a:t>PUNTI DI FORZA SUI QUALI COSTRUIRE GLI INTERVENTI EDUCATIVO-DIDATTICI</a:t>
            </a:r>
          </a:p>
        </p:txBody>
      </p:sp>
      <p:sp>
        <p:nvSpPr>
          <p:cNvPr id="3" name="Segnaposto contenuto 2"/>
          <p:cNvSpPr>
            <a:spLocks noGrp="1"/>
          </p:cNvSpPr>
          <p:nvPr>
            <p:ph idx="1"/>
          </p:nvPr>
        </p:nvSpPr>
        <p:spPr>
          <a:xfrm>
            <a:off x="2901951" y="864108"/>
            <a:ext cx="5486400" cy="4869148"/>
          </a:xfrm>
        </p:spPr>
        <p:txBody>
          <a:bodyPr>
            <a:normAutofit/>
          </a:bodyPr>
          <a:lstStyle/>
          <a:p>
            <a:pPr marL="0" indent="0">
              <a:buNone/>
            </a:pPr>
            <a:r>
              <a:rPr lang="it-IT" dirty="0"/>
              <a:t>Nel nuovo modello di PEI sono indicate le diverse </a:t>
            </a:r>
            <a:r>
              <a:rPr lang="it-IT" b="1" dirty="0"/>
              <a:t>dimensioni che riguardano le attività della persona, in relazione allo sviluppo degli apprendimenti </a:t>
            </a:r>
            <a:r>
              <a:rPr lang="it-IT" dirty="0"/>
              <a:t>: </a:t>
            </a:r>
          </a:p>
          <a:p>
            <a:pPr marL="360363" indent="-360363">
              <a:buFont typeface="Wingdings" panose="05000000000000000000" pitchFamily="2" charset="2"/>
              <a:buChar char="Ø"/>
            </a:pPr>
            <a:r>
              <a:rPr lang="it-IT" dirty="0"/>
              <a:t>nelle “DIMENSIONI” sono aggregati, in un’ottica di sintesi e di coerenza, i precedenti “PARAMETRI” o “ASSI” già utilizzati per la redazione del PEI.</a:t>
            </a:r>
          </a:p>
          <a:p>
            <a:pPr marL="0" indent="0">
              <a:buNone/>
            </a:pPr>
            <a:endParaRPr lang="it-IT" dirty="0"/>
          </a:p>
          <a:p>
            <a:pPr marL="0" indent="0">
              <a:buNone/>
            </a:pPr>
            <a:r>
              <a:rPr lang="it-IT" dirty="0"/>
              <a:t>Per ciascuna delle dimensioni sono da individuare: </a:t>
            </a:r>
          </a:p>
          <a:p>
            <a:pPr marL="457200" indent="-457200">
              <a:buAutoNum type="alphaLcPeriod"/>
            </a:pPr>
            <a:r>
              <a:rPr lang="it-IT" b="1" dirty="0"/>
              <a:t>obiettivi</a:t>
            </a:r>
            <a:r>
              <a:rPr lang="it-IT" dirty="0"/>
              <a:t> ed esiti attesi;</a:t>
            </a:r>
          </a:p>
          <a:p>
            <a:pPr marL="457200" indent="-457200">
              <a:buAutoNum type="alphaLcPeriod"/>
            </a:pPr>
            <a:r>
              <a:rPr lang="it-IT" b="1" dirty="0"/>
              <a:t>interventi didattici e metodologici</a:t>
            </a:r>
            <a:r>
              <a:rPr lang="it-IT" dirty="0"/>
              <a:t>, articolati in: </a:t>
            </a:r>
          </a:p>
          <a:p>
            <a:pPr marL="722313" indent="-182563">
              <a:buFont typeface="Wingdings" pitchFamily="2" charset="2"/>
              <a:buChar char="Ø"/>
            </a:pPr>
            <a:r>
              <a:rPr lang="it-IT" dirty="0"/>
              <a:t>attività; </a:t>
            </a:r>
          </a:p>
          <a:p>
            <a:pPr marL="722313" indent="-182563">
              <a:buFont typeface="Wingdings" pitchFamily="2" charset="2"/>
              <a:buChar char="Ø"/>
            </a:pPr>
            <a:r>
              <a:rPr lang="it-IT" dirty="0"/>
              <a:t>strategie e strumenti</a:t>
            </a:r>
          </a:p>
          <a:p>
            <a:pPr marL="360363" indent="-360363">
              <a:buFont typeface="Wingdings" panose="05000000000000000000" pitchFamily="2" charset="2"/>
              <a:buChar char="Ø"/>
            </a:pPr>
            <a:endParaRPr lang="it-IT" dirty="0"/>
          </a:p>
        </p:txBody>
      </p:sp>
      <p:sp>
        <p:nvSpPr>
          <p:cNvPr id="5" name="Segnaposto numero diapositiva 4">
            <a:extLst>
              <a:ext uri="{FF2B5EF4-FFF2-40B4-BE49-F238E27FC236}">
                <a16:creationId xmlns:a16="http://schemas.microsoft.com/office/drawing/2014/main" id="{469E2D71-A94F-4392-921B-38CB1B2AF314}"/>
              </a:ext>
            </a:extLst>
          </p:cNvPr>
          <p:cNvSpPr>
            <a:spLocks noGrp="1"/>
          </p:cNvSpPr>
          <p:nvPr>
            <p:ph type="sldNum" sz="quarter" idx="12"/>
          </p:nvPr>
        </p:nvSpPr>
        <p:spPr/>
        <p:txBody>
          <a:bodyPr/>
          <a:lstStyle/>
          <a:p>
            <a:fld id="{09B2A20A-0208-41B4-9663-6FE9F6102D4B}" type="slidenum">
              <a:rPr lang="it-IT" smtClean="0"/>
              <a:pPr/>
              <a:t>132</a:t>
            </a:fld>
            <a:endParaRPr lang="it-IT"/>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980728"/>
            <a:ext cx="2210612" cy="1872208"/>
          </a:xfrm>
        </p:spPr>
        <p:txBody>
          <a:bodyPr>
            <a:normAutofit/>
          </a:bodyPr>
          <a:lstStyle/>
          <a:p>
            <a:r>
              <a:rPr lang="it-IT" sz="2400" dirty="0"/>
              <a:t>DIMENSIONI PER LA COSTRUZIONE DEL PERCORSO DI INCLUSIONE </a:t>
            </a:r>
          </a:p>
        </p:txBody>
      </p:sp>
      <p:sp>
        <p:nvSpPr>
          <p:cNvPr id="3" name="Segnaposto contenuto 2"/>
          <p:cNvSpPr>
            <a:spLocks noGrp="1"/>
          </p:cNvSpPr>
          <p:nvPr>
            <p:ph idx="1"/>
          </p:nvPr>
        </p:nvSpPr>
        <p:spPr>
          <a:xfrm>
            <a:off x="2901951" y="864108"/>
            <a:ext cx="5486400" cy="3068948"/>
          </a:xfrm>
        </p:spPr>
        <p:txBody>
          <a:bodyPr/>
          <a:lstStyle/>
          <a:p>
            <a:pPr marL="457200" indent="-457200">
              <a:buFont typeface="+mj-lt"/>
              <a:buAutoNum type="arabicPeriod"/>
            </a:pPr>
            <a:r>
              <a:rPr lang="it-IT" dirty="0"/>
              <a:t>DIMENSIONE della SOCIALIZZAZIONE e dell’INTERAZIONE </a:t>
            </a:r>
          </a:p>
          <a:p>
            <a:pPr marL="457200" indent="-457200">
              <a:buFont typeface="+mj-lt"/>
              <a:buAutoNum type="arabicPeriod"/>
            </a:pPr>
            <a:r>
              <a:rPr lang="it-IT" dirty="0"/>
              <a:t>DIMENSIONE della COMUNICAZIONE e del LINGUAGGIO </a:t>
            </a:r>
          </a:p>
          <a:p>
            <a:pPr marL="457200" indent="-457200">
              <a:buFont typeface="+mj-lt"/>
              <a:buAutoNum type="arabicPeriod"/>
            </a:pPr>
            <a:r>
              <a:rPr lang="it-IT" dirty="0"/>
              <a:t>DIMENSIONE dell’AUTONOMIA e dell’ORIENTAMENTO </a:t>
            </a:r>
          </a:p>
          <a:p>
            <a:pPr marL="457200" indent="-457200">
              <a:buFont typeface="+mj-lt"/>
              <a:buAutoNum type="arabicPeriod"/>
            </a:pPr>
            <a:r>
              <a:rPr lang="it-IT" dirty="0"/>
              <a:t>DIMENSIONE COGNITIVA, NEUROPSICOLOGICA e dell’APPRENDIMENTO</a:t>
            </a:r>
          </a:p>
        </p:txBody>
      </p:sp>
      <p:sp>
        <p:nvSpPr>
          <p:cNvPr id="5" name="Segnaposto numero diapositiva 4">
            <a:extLst>
              <a:ext uri="{FF2B5EF4-FFF2-40B4-BE49-F238E27FC236}">
                <a16:creationId xmlns:a16="http://schemas.microsoft.com/office/drawing/2014/main" id="{9F8525A5-AF64-4462-9013-125C316D9D7F}"/>
              </a:ext>
            </a:extLst>
          </p:cNvPr>
          <p:cNvSpPr>
            <a:spLocks noGrp="1"/>
          </p:cNvSpPr>
          <p:nvPr>
            <p:ph type="sldNum" sz="quarter" idx="12"/>
          </p:nvPr>
        </p:nvSpPr>
        <p:spPr/>
        <p:txBody>
          <a:bodyPr/>
          <a:lstStyle/>
          <a:p>
            <a:fld id="{09B2A20A-0208-41B4-9663-6FE9F6102D4B}" type="slidenum">
              <a:rPr lang="it-IT" smtClean="0"/>
              <a:pPr/>
              <a:t>133</a:t>
            </a:fld>
            <a:endParaRPr lang="it-IT"/>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764704"/>
            <a:ext cx="2210612" cy="1441066"/>
          </a:xfrm>
        </p:spPr>
        <p:txBody>
          <a:bodyPr>
            <a:normAutofit/>
          </a:bodyPr>
          <a:lstStyle/>
          <a:p>
            <a:r>
              <a:rPr lang="it-IT" sz="2400" dirty="0"/>
              <a:t>PARAMETRI </a:t>
            </a:r>
            <a:br>
              <a:rPr lang="it-IT" sz="2400" dirty="0"/>
            </a:br>
            <a:r>
              <a:rPr lang="it-IT" sz="2400" dirty="0"/>
              <a:t>O </a:t>
            </a:r>
            <a:br>
              <a:rPr lang="it-IT" sz="2400" dirty="0"/>
            </a:br>
            <a:r>
              <a:rPr lang="it-IT" sz="2400" dirty="0"/>
              <a:t>ASSI</a:t>
            </a:r>
            <a:br>
              <a:rPr lang="it-IT" sz="2400" dirty="0"/>
            </a:br>
            <a:r>
              <a:rPr lang="it-IT" sz="1400" dirty="0"/>
              <a:t>(DPR 24 febbraio 1994)</a:t>
            </a:r>
          </a:p>
        </p:txBody>
      </p:sp>
      <p:sp>
        <p:nvSpPr>
          <p:cNvPr id="3" name="Segnaposto contenuto 2"/>
          <p:cNvSpPr>
            <a:spLocks noGrp="1"/>
          </p:cNvSpPr>
          <p:nvPr>
            <p:ph sz="half" idx="1"/>
          </p:nvPr>
        </p:nvSpPr>
        <p:spPr>
          <a:xfrm>
            <a:off x="107504" y="2492896"/>
            <a:ext cx="2448272" cy="3496424"/>
          </a:xfrm>
        </p:spPr>
        <p:txBody>
          <a:bodyPr>
            <a:noAutofit/>
          </a:bodyPr>
          <a:lstStyle/>
          <a:p>
            <a:pPr marL="0" indent="0">
              <a:buNone/>
            </a:pPr>
            <a:r>
              <a:rPr lang="it-IT" dirty="0">
                <a:solidFill>
                  <a:schemeClr val="bg1"/>
                </a:solidFill>
              </a:rPr>
              <a:t>b.2) affettivo-relazionale, esaminato nelle potenzialità esprimibili rispetto all'area del sé, al rapporto con gli altri, alle motivazioni dei rapporti e dell'atteggiamento rispetto all'apprendimento scolastico, con i suoi diversi interlocutori;</a:t>
            </a:r>
          </a:p>
        </p:txBody>
      </p:sp>
      <p:sp>
        <p:nvSpPr>
          <p:cNvPr id="4" name="Segnaposto contenuto 3"/>
          <p:cNvSpPr>
            <a:spLocks noGrp="1"/>
          </p:cNvSpPr>
          <p:nvPr>
            <p:ph sz="half" idx="2"/>
          </p:nvPr>
        </p:nvSpPr>
        <p:spPr>
          <a:xfrm>
            <a:off x="2699792" y="764704"/>
            <a:ext cx="6120680" cy="3496424"/>
          </a:xfrm>
        </p:spPr>
        <p:txBody>
          <a:bodyPr anchor="t">
            <a:normAutofit/>
          </a:bodyPr>
          <a:lstStyle/>
          <a:p>
            <a:pPr marL="360363" indent="-360363">
              <a:buFont typeface="Wingdings" panose="05000000000000000000" pitchFamily="2" charset="2"/>
              <a:buChar char="Ø"/>
            </a:pPr>
            <a:r>
              <a:rPr lang="it-IT" b="1" dirty="0">
                <a:solidFill>
                  <a:srgbClr val="FF0000"/>
                </a:solidFill>
              </a:rPr>
              <a:t>DIMENSIONE A </a:t>
            </a:r>
            <a:r>
              <a:rPr lang="it-IT" dirty="0"/>
              <a:t>(Art. 7, D.lgs n. 66/2017) </a:t>
            </a:r>
            <a:endParaRPr lang="it-IT" b="1" dirty="0">
              <a:solidFill>
                <a:srgbClr val="FF0000"/>
              </a:solidFill>
            </a:endParaRPr>
          </a:p>
          <a:p>
            <a:pPr marL="0" indent="0">
              <a:buNone/>
            </a:pPr>
            <a:r>
              <a:rPr lang="it-IT" dirty="0"/>
              <a:t>Dimensione della relazione, della interazione e della socializzazione, per la quale si fa riferimento alla sfera affettivo relazionale, considerando l’area del sé, il rapporto con gli altri, la motivazione verso la relazione consapevole, anche con il gruppo dei pari, le interazioni con gli adulti di riferimento nel contesto scolastico, la motivazione all’apprendimento</a:t>
            </a:r>
          </a:p>
        </p:txBody>
      </p:sp>
      <p:sp>
        <p:nvSpPr>
          <p:cNvPr id="6" name="Segnaposto numero diapositiva 5">
            <a:extLst>
              <a:ext uri="{FF2B5EF4-FFF2-40B4-BE49-F238E27FC236}">
                <a16:creationId xmlns:a16="http://schemas.microsoft.com/office/drawing/2014/main" id="{D0294050-FD76-4A0B-8DAE-E7EC1F5AA54E}"/>
              </a:ext>
            </a:extLst>
          </p:cNvPr>
          <p:cNvSpPr>
            <a:spLocks noGrp="1"/>
          </p:cNvSpPr>
          <p:nvPr>
            <p:ph type="sldNum" sz="quarter" idx="12"/>
          </p:nvPr>
        </p:nvSpPr>
        <p:spPr/>
        <p:txBody>
          <a:bodyPr/>
          <a:lstStyle/>
          <a:p>
            <a:fld id="{09B2A20A-0208-41B4-9663-6FE9F6102D4B}" type="slidenum">
              <a:rPr lang="it-IT" smtClean="0"/>
              <a:pPr/>
              <a:t>134</a:t>
            </a:fld>
            <a:endParaRPr lang="it-IT"/>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4821" y="838211"/>
            <a:ext cx="2125980" cy="1150629"/>
          </a:xfrm>
        </p:spPr>
        <p:txBody>
          <a:bodyPr>
            <a:normAutofit fontScale="90000"/>
          </a:bodyPr>
          <a:lstStyle/>
          <a:p>
            <a:r>
              <a:rPr lang="it-IT" sz="2400" dirty="0"/>
              <a:t>PARAMETRI </a:t>
            </a:r>
            <a:br>
              <a:rPr lang="it-IT" sz="2400" dirty="0"/>
            </a:br>
            <a:r>
              <a:rPr lang="it-IT" sz="2400" dirty="0"/>
              <a:t>O </a:t>
            </a:r>
            <a:br>
              <a:rPr lang="it-IT" sz="2400" dirty="0"/>
            </a:br>
            <a:r>
              <a:rPr lang="it-IT" sz="2400" dirty="0"/>
              <a:t>ASSI</a:t>
            </a:r>
            <a:br>
              <a:rPr lang="it-IT" dirty="0"/>
            </a:br>
            <a:r>
              <a:rPr lang="it-IT" sz="1400" dirty="0"/>
              <a:t>(DPR 24 febbraio 1994)</a:t>
            </a:r>
          </a:p>
        </p:txBody>
      </p:sp>
      <p:sp>
        <p:nvSpPr>
          <p:cNvPr id="5" name="Segnaposto contenuto 4"/>
          <p:cNvSpPr>
            <a:spLocks noGrp="1"/>
          </p:cNvSpPr>
          <p:nvPr>
            <p:ph idx="1"/>
          </p:nvPr>
        </p:nvSpPr>
        <p:spPr>
          <a:xfrm>
            <a:off x="2900934" y="868680"/>
            <a:ext cx="5486400" cy="3928472"/>
          </a:xfrm>
        </p:spPr>
        <p:txBody>
          <a:bodyPr anchor="t">
            <a:normAutofit/>
          </a:bodyPr>
          <a:lstStyle/>
          <a:p>
            <a:pPr marL="360363" indent="-360363">
              <a:buFont typeface="Wingdings" panose="05000000000000000000" pitchFamily="2" charset="2"/>
              <a:buChar char="Ø"/>
            </a:pPr>
            <a:r>
              <a:rPr lang="it-IT" sz="1800" b="1" dirty="0">
                <a:solidFill>
                  <a:srgbClr val="FF0000"/>
                </a:solidFill>
              </a:rPr>
              <a:t>DIMENSIONE B </a:t>
            </a:r>
            <a:r>
              <a:rPr lang="it-IT" sz="1800" dirty="0"/>
              <a:t>(Art. 7, D.lgs n. 66/2017) </a:t>
            </a:r>
            <a:endParaRPr lang="it-IT" sz="1800" b="1" dirty="0">
              <a:solidFill>
                <a:srgbClr val="FF0000"/>
              </a:solidFill>
            </a:endParaRPr>
          </a:p>
          <a:p>
            <a:pPr marL="0" indent="0">
              <a:buNone/>
            </a:pPr>
            <a:r>
              <a:rPr lang="it-IT" sz="1900" dirty="0"/>
              <a:t>Dimensione della comunicazione e del linguaggio per la quale si fa riferimento alla competenza linguistica, intesa come comprensione del linguaggio orale, alla produzione verbale e al relativo uso comunicativo del linguaggio verbale o di linguaggi alternativi o integrativi; si considera anche la dimensione comunicazionale, intesa come modalità di interazione, presenza e tipologia di contenuti prevalenti, utilizzo di mezzi privilegiati</a:t>
            </a:r>
          </a:p>
        </p:txBody>
      </p:sp>
      <p:sp>
        <p:nvSpPr>
          <p:cNvPr id="6" name="Segnaposto testo 5"/>
          <p:cNvSpPr>
            <a:spLocks noGrp="1"/>
          </p:cNvSpPr>
          <p:nvPr>
            <p:ph type="body" sz="half" idx="2"/>
          </p:nvPr>
        </p:nvSpPr>
        <p:spPr>
          <a:xfrm>
            <a:off x="164821" y="2132856"/>
            <a:ext cx="2125980" cy="4049205"/>
          </a:xfrm>
        </p:spPr>
        <p:txBody>
          <a:bodyPr>
            <a:normAutofit fontScale="77500" lnSpcReduction="20000"/>
          </a:bodyPr>
          <a:lstStyle/>
          <a:p>
            <a:r>
              <a:rPr lang="it-IT" sz="2000" dirty="0"/>
              <a:t>b</a:t>
            </a:r>
            <a:r>
              <a:rPr lang="it-IT" sz="2000" dirty="0" err="1"/>
              <a:t>.</a:t>
            </a:r>
            <a:r>
              <a:rPr lang="it-IT" sz="2000" dirty="0"/>
              <a:t>3) comunicazionale, esaminato nelle potenzialità esprimibili in relazione alle modalità di interazione, ai contenuti prevalenti, ai mezzi privilegiati; </a:t>
            </a:r>
          </a:p>
          <a:p>
            <a:endParaRPr lang="it-IT" dirty="0"/>
          </a:p>
          <a:p>
            <a:r>
              <a:rPr lang="it-IT" sz="1800" dirty="0"/>
              <a:t>b</a:t>
            </a:r>
            <a:r>
              <a:rPr lang="it-IT" sz="1800" dirty="0" err="1"/>
              <a:t>.</a:t>
            </a:r>
            <a:r>
              <a:rPr lang="it-IT" sz="1800" dirty="0"/>
              <a:t>4) linguistico, esaminato nelle potenzialità esprimibili in relazione alla comprensione del linguaggio orale, alla produzione verbale, all'uso comunicativo del linguaggio verbale, all'uso del pensiero verbale, all'uso di linguaggi alternativi o integrativi;</a:t>
            </a:r>
          </a:p>
        </p:txBody>
      </p:sp>
      <p:sp>
        <p:nvSpPr>
          <p:cNvPr id="4" name="Segnaposto numero diapositiva 3">
            <a:extLst>
              <a:ext uri="{FF2B5EF4-FFF2-40B4-BE49-F238E27FC236}">
                <a16:creationId xmlns:a16="http://schemas.microsoft.com/office/drawing/2014/main" id="{0EC2C57A-BF65-4CB7-8EE2-F3EE0E1CCADC}"/>
              </a:ext>
            </a:extLst>
          </p:cNvPr>
          <p:cNvSpPr>
            <a:spLocks noGrp="1"/>
          </p:cNvSpPr>
          <p:nvPr>
            <p:ph type="sldNum" sz="quarter" idx="12"/>
          </p:nvPr>
        </p:nvSpPr>
        <p:spPr/>
        <p:txBody>
          <a:bodyPr/>
          <a:lstStyle/>
          <a:p>
            <a:fld id="{09B2A20A-0208-41B4-9663-6FE9F6102D4B}" type="slidenum">
              <a:rPr lang="it-IT" smtClean="0"/>
              <a:pPr/>
              <a:t>135</a:t>
            </a:fld>
            <a:endParaRPr lang="it-IT"/>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2024" y="838392"/>
            <a:ext cx="2125980" cy="1078440"/>
          </a:xfrm>
        </p:spPr>
        <p:txBody>
          <a:bodyPr>
            <a:normAutofit fontScale="90000"/>
          </a:bodyPr>
          <a:lstStyle/>
          <a:p>
            <a:r>
              <a:rPr lang="it-IT" sz="2400" dirty="0"/>
              <a:t>PARAMETRI </a:t>
            </a:r>
            <a:br>
              <a:rPr lang="it-IT" sz="2400" dirty="0"/>
            </a:br>
            <a:r>
              <a:rPr lang="it-IT" sz="2400" dirty="0"/>
              <a:t>O </a:t>
            </a:r>
            <a:br>
              <a:rPr lang="it-IT" sz="2400" dirty="0"/>
            </a:br>
            <a:r>
              <a:rPr lang="it-IT" sz="2400" dirty="0"/>
              <a:t>ASSI</a:t>
            </a:r>
            <a:br>
              <a:rPr lang="it-IT" dirty="0"/>
            </a:br>
            <a:r>
              <a:rPr lang="it-IT" sz="1400" dirty="0"/>
              <a:t>(DPR 24 febbraio 1994)</a:t>
            </a:r>
          </a:p>
        </p:txBody>
      </p:sp>
      <p:sp>
        <p:nvSpPr>
          <p:cNvPr id="3" name="Segnaposto contenuto 2"/>
          <p:cNvSpPr>
            <a:spLocks noGrp="1"/>
          </p:cNvSpPr>
          <p:nvPr>
            <p:ph idx="1"/>
          </p:nvPr>
        </p:nvSpPr>
        <p:spPr>
          <a:xfrm>
            <a:off x="2900934" y="868680"/>
            <a:ext cx="5486400" cy="2992368"/>
          </a:xfrm>
        </p:spPr>
        <p:txBody>
          <a:bodyPr anchor="t">
            <a:normAutofit/>
          </a:bodyPr>
          <a:lstStyle/>
          <a:p>
            <a:pPr>
              <a:buFont typeface="Wingdings" panose="05000000000000000000" pitchFamily="2" charset="2"/>
              <a:buChar char="Ø"/>
            </a:pPr>
            <a:r>
              <a:rPr lang="it-IT" sz="1900" dirty="0"/>
              <a:t> </a:t>
            </a:r>
            <a:r>
              <a:rPr lang="it-IT" sz="1800" b="1" dirty="0">
                <a:solidFill>
                  <a:srgbClr val="FF0000"/>
                </a:solidFill>
              </a:rPr>
              <a:t>DIMENSIONE C </a:t>
            </a:r>
            <a:r>
              <a:rPr lang="it-IT" sz="1800" dirty="0"/>
              <a:t>(Art. 7, D.lgs n. 66/2017) </a:t>
            </a:r>
            <a:endParaRPr lang="it-IT" sz="1900" dirty="0"/>
          </a:p>
          <a:p>
            <a:pPr marL="0" indent="0">
              <a:buNone/>
            </a:pPr>
            <a:r>
              <a:rPr lang="it-IT" sz="1900" dirty="0"/>
              <a:t>Dimensione dell’autonomia e dell’orientamento per la quale si fa riferimento all’autonomia della persona e all’autonomia sociale, alle dimensioni motorio-prassica (motricità globale, motricità fine, prassie semplici e complesse) e sensoriale (funzionalità visiva, uditiva, tattile);</a:t>
            </a:r>
          </a:p>
        </p:txBody>
      </p:sp>
      <p:sp>
        <p:nvSpPr>
          <p:cNvPr id="4" name="Segnaposto testo 3"/>
          <p:cNvSpPr>
            <a:spLocks noGrp="1"/>
          </p:cNvSpPr>
          <p:nvPr>
            <p:ph type="body" sz="half" idx="2"/>
          </p:nvPr>
        </p:nvSpPr>
        <p:spPr>
          <a:xfrm>
            <a:off x="192024" y="2204864"/>
            <a:ext cx="2125980" cy="3958760"/>
          </a:xfrm>
        </p:spPr>
        <p:txBody>
          <a:bodyPr>
            <a:noAutofit/>
          </a:bodyPr>
          <a:lstStyle/>
          <a:p>
            <a:r>
              <a:rPr lang="it-IT" sz="1200" dirty="0"/>
              <a:t>b</a:t>
            </a:r>
            <a:r>
              <a:rPr lang="it-IT" sz="1200" dirty="0" err="1"/>
              <a:t>.</a:t>
            </a:r>
            <a:r>
              <a:rPr lang="it-IT" sz="1200" dirty="0"/>
              <a:t>8) autonomia, esaminata con riferimento alle potenzialità esprimibili in relazione all'autonomia della persona e all'autonomia sociale; </a:t>
            </a:r>
          </a:p>
          <a:p>
            <a:r>
              <a:rPr lang="it-IT" sz="1200" dirty="0"/>
              <a:t>b.6) motorio-prassico, esaminato in riferimento alle potenzialità esprimibili in ordine alla motricità globale, alla motricità fine, alle prassie semplici e complesse e alle capacità di programmazione motorie interiorizzate; </a:t>
            </a:r>
          </a:p>
          <a:p>
            <a:r>
              <a:rPr lang="it-IT" sz="1200" dirty="0"/>
              <a:t>b.5) sensoriale, esaminato, soprattutto, in riferimento alle potenzialità riferibili alla funzionalità visiva, uditiva e tattile;</a:t>
            </a:r>
          </a:p>
        </p:txBody>
      </p:sp>
      <p:sp>
        <p:nvSpPr>
          <p:cNvPr id="6" name="Segnaposto numero diapositiva 5">
            <a:extLst>
              <a:ext uri="{FF2B5EF4-FFF2-40B4-BE49-F238E27FC236}">
                <a16:creationId xmlns:a16="http://schemas.microsoft.com/office/drawing/2014/main" id="{55FBEE37-55BB-41E3-8A93-84AE3CB08DDE}"/>
              </a:ext>
            </a:extLst>
          </p:cNvPr>
          <p:cNvSpPr>
            <a:spLocks noGrp="1"/>
          </p:cNvSpPr>
          <p:nvPr>
            <p:ph type="sldNum" sz="quarter" idx="12"/>
          </p:nvPr>
        </p:nvSpPr>
        <p:spPr/>
        <p:txBody>
          <a:bodyPr/>
          <a:lstStyle/>
          <a:p>
            <a:fld id="{09B2A20A-0208-41B4-9663-6FE9F6102D4B}" type="slidenum">
              <a:rPr lang="it-IT" smtClean="0"/>
              <a:pPr/>
              <a:t>136</a:t>
            </a:fld>
            <a:endParaRPr lang="it-IT"/>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2024" y="898369"/>
            <a:ext cx="2125980" cy="1637928"/>
          </a:xfrm>
        </p:spPr>
        <p:txBody>
          <a:bodyPr anchor="t"/>
          <a:lstStyle/>
          <a:p>
            <a:r>
              <a:rPr lang="it-IT" sz="2400" dirty="0"/>
              <a:t>PARAMETRI </a:t>
            </a:r>
            <a:br>
              <a:rPr lang="it-IT" sz="2400" dirty="0"/>
            </a:br>
            <a:r>
              <a:rPr lang="it-IT" sz="2400" dirty="0"/>
              <a:t>O</a:t>
            </a:r>
            <a:br>
              <a:rPr lang="it-IT" sz="2400" dirty="0"/>
            </a:br>
            <a:r>
              <a:rPr lang="it-IT" sz="2400" dirty="0"/>
              <a:t>ASSI</a:t>
            </a:r>
            <a:br>
              <a:rPr lang="it-IT" dirty="0"/>
            </a:br>
            <a:r>
              <a:rPr lang="it-IT" dirty="0"/>
              <a:t> </a:t>
            </a:r>
            <a:r>
              <a:rPr lang="it-IT" sz="1400" dirty="0"/>
              <a:t>(DPR 24 febbraio 1994)</a:t>
            </a:r>
          </a:p>
        </p:txBody>
      </p:sp>
      <p:sp>
        <p:nvSpPr>
          <p:cNvPr id="3" name="Segnaposto contenuto 2"/>
          <p:cNvSpPr>
            <a:spLocks noGrp="1"/>
          </p:cNvSpPr>
          <p:nvPr>
            <p:ph idx="1"/>
          </p:nvPr>
        </p:nvSpPr>
        <p:spPr>
          <a:xfrm>
            <a:off x="2843808" y="868680"/>
            <a:ext cx="5486400" cy="5120640"/>
          </a:xfrm>
        </p:spPr>
        <p:txBody>
          <a:bodyPr anchor="t">
            <a:normAutofit/>
          </a:bodyPr>
          <a:lstStyle/>
          <a:p>
            <a:pPr>
              <a:buFont typeface="Wingdings" panose="05000000000000000000" pitchFamily="2" charset="2"/>
              <a:buChar char="Ø"/>
            </a:pPr>
            <a:r>
              <a:rPr lang="it-IT" b="1" dirty="0">
                <a:solidFill>
                  <a:srgbClr val="FF0000"/>
                </a:solidFill>
              </a:rPr>
              <a:t>DIMENSIONE D </a:t>
            </a:r>
            <a:r>
              <a:rPr lang="it-IT" dirty="0"/>
              <a:t>(Art. 7, D.lgs n. 66/2017) </a:t>
            </a:r>
            <a:endParaRPr lang="it-IT" b="1" dirty="0">
              <a:solidFill>
                <a:srgbClr val="FF0000"/>
              </a:solidFill>
            </a:endParaRPr>
          </a:p>
          <a:p>
            <a:pPr marL="0" indent="0">
              <a:buNone/>
            </a:pPr>
            <a:r>
              <a:rPr lang="it-IT" sz="1900" dirty="0"/>
              <a:t>Dimensione cognitiva, neuropsicologica e dell’apprendimento, per la quale si fa riferimento alle capacità mnesiche, intellettive e all’organizzazione spazio-temporale; al livello di sviluppo raggiunto in ordine alle strategie utilizzate per la risoluzione di compiti propri per la fascia d’età, agli stili cognitivi, alla capacità di integrare competenze diverse per la risoluzione di compiti, alle competenze di lettura, scrittura, calcolo, decodifica di testi o messaggi.</a:t>
            </a:r>
          </a:p>
        </p:txBody>
      </p:sp>
      <p:sp>
        <p:nvSpPr>
          <p:cNvPr id="4" name="Segnaposto testo 3"/>
          <p:cNvSpPr>
            <a:spLocks noGrp="1"/>
          </p:cNvSpPr>
          <p:nvPr>
            <p:ph type="body" sz="half" idx="2"/>
          </p:nvPr>
        </p:nvSpPr>
        <p:spPr>
          <a:xfrm>
            <a:off x="192024" y="2348879"/>
            <a:ext cx="2363752" cy="3830247"/>
          </a:xfrm>
        </p:spPr>
        <p:txBody>
          <a:bodyPr>
            <a:normAutofit fontScale="92500" lnSpcReduction="20000"/>
          </a:bodyPr>
          <a:lstStyle/>
          <a:p>
            <a:r>
              <a:rPr lang="it-IT" dirty="0"/>
              <a:t>b</a:t>
            </a:r>
            <a:r>
              <a:rPr lang="it-IT" dirty="0" err="1"/>
              <a:t>.</a:t>
            </a:r>
            <a:r>
              <a:rPr lang="it-IT" dirty="0"/>
              <a:t>1) cognitivo, esaminato nelle potenzialità esprimibili in relazione al livello di sviluppo raggiunto (normodotazione; ritardo lieve, medio, grave; disarmonia medio grave; fase di sviluppo controllata; età mentale, ecc.) alle strategie utilizzate per la soluzione dei compiti propri della fascia di età, allo stile cognitivo, alla capacità di usare, in modo integrato, competenze diverse; b</a:t>
            </a:r>
            <a:r>
              <a:rPr lang="it-IT" dirty="0" err="1"/>
              <a:t>.</a:t>
            </a:r>
            <a:r>
              <a:rPr lang="it-IT" dirty="0"/>
              <a:t>7) neuropsicologico, esaminato in riferimento alle potenzialità esprimibili riguardo alle capacità mnesiche, alla capacità intellettiva e all'organizzazione spazio-temporale; b</a:t>
            </a:r>
            <a:r>
              <a:rPr lang="it-IT" dirty="0" err="1"/>
              <a:t>.</a:t>
            </a:r>
            <a:r>
              <a:rPr lang="it-IT" dirty="0"/>
              <a:t>9) apprendimento, esaminato in relazione alle potenzialità esprimibili in relazione all'età pre-scolare, scolare (lettura, scrittura, calcolo, lettura di messaggi, lettura di istruzioni pratiche, ecc.).</a:t>
            </a:r>
          </a:p>
        </p:txBody>
      </p:sp>
      <p:sp>
        <p:nvSpPr>
          <p:cNvPr id="6" name="Segnaposto numero diapositiva 5">
            <a:extLst>
              <a:ext uri="{FF2B5EF4-FFF2-40B4-BE49-F238E27FC236}">
                <a16:creationId xmlns:a16="http://schemas.microsoft.com/office/drawing/2014/main" id="{C6729AEA-6E25-4101-9F93-04B524AA2A42}"/>
              </a:ext>
            </a:extLst>
          </p:cNvPr>
          <p:cNvSpPr>
            <a:spLocks noGrp="1"/>
          </p:cNvSpPr>
          <p:nvPr>
            <p:ph type="sldNum" sz="quarter" idx="12"/>
          </p:nvPr>
        </p:nvSpPr>
        <p:spPr/>
        <p:txBody>
          <a:bodyPr/>
          <a:lstStyle/>
          <a:p>
            <a:fld id="{09B2A20A-0208-41B4-9663-6FE9F6102D4B}" type="slidenum">
              <a:rPr lang="it-IT" smtClean="0"/>
              <a:pPr/>
              <a:t>137</a:t>
            </a:fld>
            <a:endParaRPr lang="it-IT"/>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137" y="845852"/>
            <a:ext cx="2210612" cy="1297050"/>
          </a:xfrm>
        </p:spPr>
        <p:txBody>
          <a:bodyPr>
            <a:normAutofit/>
          </a:bodyPr>
          <a:lstStyle/>
          <a:p>
            <a:r>
              <a:rPr lang="it-IT" sz="2400" dirty="0"/>
              <a:t>RIEPILOGANDO…GLI ATTORI</a:t>
            </a:r>
          </a:p>
        </p:txBody>
      </p:sp>
      <p:sp>
        <p:nvSpPr>
          <p:cNvPr id="3" name="Segnaposto contenuto 2"/>
          <p:cNvSpPr>
            <a:spLocks noGrp="1"/>
          </p:cNvSpPr>
          <p:nvPr>
            <p:ph idx="1"/>
          </p:nvPr>
        </p:nvSpPr>
        <p:spPr/>
        <p:txBody>
          <a:bodyPr>
            <a:normAutofit lnSpcReduction="10000"/>
          </a:bodyPr>
          <a:lstStyle/>
          <a:p>
            <a:pPr>
              <a:buNone/>
            </a:pPr>
            <a:r>
              <a:rPr lang="it-IT" b="1" dirty="0">
                <a:solidFill>
                  <a:srgbClr val="FF0000"/>
                </a:solidFill>
              </a:rPr>
              <a:t>Composizione del GLO: </a:t>
            </a:r>
          </a:p>
          <a:p>
            <a:pPr marL="360363" indent="-360363">
              <a:buFont typeface="Wingdings" panose="05000000000000000000" pitchFamily="2" charset="2"/>
              <a:buChar char="Ø"/>
            </a:pPr>
            <a:r>
              <a:rPr lang="it-IT" dirty="0"/>
              <a:t>Team dei Docenti contitolari o Consiglio di Classe - presieduto dal Dirigente Scolastico o da un suo delegato. I docenti di sostegno, in quanto contitolari, fanno parte del Consiglio di classe o del team dei docenti.</a:t>
            </a:r>
          </a:p>
          <a:p>
            <a:pPr marL="360363" indent="-360363">
              <a:buFont typeface="Wingdings" panose="05000000000000000000" pitchFamily="2" charset="2"/>
              <a:buChar char="Ø"/>
            </a:pPr>
            <a:r>
              <a:rPr lang="it-IT" dirty="0"/>
              <a:t> Genitori dell'alunno con disabilità o chi ne esercita la responsabilità genitoriale;</a:t>
            </a:r>
          </a:p>
          <a:p>
            <a:pPr marL="360363" indent="-360363">
              <a:buFont typeface="Wingdings" panose="05000000000000000000" pitchFamily="2" charset="2"/>
              <a:buChar char="Ø"/>
            </a:pPr>
            <a:r>
              <a:rPr lang="it-IT" dirty="0"/>
              <a:t> Figure professionali specifiche interne ed esterne alla scuola;</a:t>
            </a:r>
          </a:p>
          <a:p>
            <a:pPr marL="360363" indent="-360363">
              <a:buFont typeface="Wingdings" panose="05000000000000000000" pitchFamily="2" charset="2"/>
              <a:buChar char="Ø"/>
            </a:pPr>
            <a:r>
              <a:rPr lang="it-IT" dirty="0"/>
              <a:t> Rappresentanti dell'Unità di Valutazione Multidisciplinare (UVM) dell'Azienda Sanitaria Locale (ASL) di residenza dell'alunno con disabilità. </a:t>
            </a:r>
          </a:p>
          <a:p>
            <a:pPr marL="360363" indent="-360363">
              <a:buFont typeface="Wingdings" panose="05000000000000000000" pitchFamily="2" charset="2"/>
              <a:buChar char="Ø"/>
            </a:pPr>
            <a:r>
              <a:rPr lang="it-IT" dirty="0"/>
              <a:t>È assicurata la partecipazione degli studenti con disabilità in virtù del principio di autodeterminazione</a:t>
            </a:r>
          </a:p>
        </p:txBody>
      </p:sp>
      <p:sp>
        <p:nvSpPr>
          <p:cNvPr id="5" name="Segnaposto numero diapositiva 4">
            <a:extLst>
              <a:ext uri="{FF2B5EF4-FFF2-40B4-BE49-F238E27FC236}">
                <a16:creationId xmlns:a16="http://schemas.microsoft.com/office/drawing/2014/main" id="{30A011CC-F4A9-4A94-84D3-2AEC36A552BD}"/>
              </a:ext>
            </a:extLst>
          </p:cNvPr>
          <p:cNvSpPr>
            <a:spLocks noGrp="1"/>
          </p:cNvSpPr>
          <p:nvPr>
            <p:ph type="sldNum" sz="quarter" idx="12"/>
          </p:nvPr>
        </p:nvSpPr>
        <p:spPr/>
        <p:txBody>
          <a:bodyPr/>
          <a:lstStyle/>
          <a:p>
            <a:fld id="{09B2A20A-0208-41B4-9663-6FE9F6102D4B}" type="slidenum">
              <a:rPr lang="it-IT" smtClean="0"/>
              <a:pPr/>
              <a:t>138</a:t>
            </a:fld>
            <a:endParaRPr lang="it-IT"/>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864108"/>
            <a:ext cx="2210612" cy="1225042"/>
          </a:xfrm>
        </p:spPr>
        <p:txBody>
          <a:bodyPr>
            <a:normAutofit/>
          </a:bodyPr>
          <a:lstStyle/>
          <a:p>
            <a:r>
              <a:rPr lang="it-IT" sz="2400" dirty="0"/>
              <a:t>LE FIGURE ESTERNE E INTERNE</a:t>
            </a:r>
          </a:p>
        </p:txBody>
      </p:sp>
      <p:sp>
        <p:nvSpPr>
          <p:cNvPr id="3" name="Segnaposto contenuto 2"/>
          <p:cNvSpPr>
            <a:spLocks noGrp="1"/>
          </p:cNvSpPr>
          <p:nvPr>
            <p:ph idx="1"/>
          </p:nvPr>
        </p:nvSpPr>
        <p:spPr/>
        <p:txBody>
          <a:bodyPr>
            <a:normAutofit fontScale="85000" lnSpcReduction="20000"/>
          </a:bodyPr>
          <a:lstStyle/>
          <a:p>
            <a:pPr>
              <a:buNone/>
            </a:pPr>
            <a:r>
              <a:rPr lang="it-IT" b="1" dirty="0">
                <a:solidFill>
                  <a:srgbClr val="FF0000"/>
                </a:solidFill>
              </a:rPr>
              <a:t>Figure esterne alla scuola: </a:t>
            </a:r>
          </a:p>
          <a:p>
            <a:pPr marL="360363" indent="-360363">
              <a:buFont typeface="Wingdings" panose="05000000000000000000" pitchFamily="2" charset="2"/>
              <a:buChar char="Ø"/>
              <a:tabLst>
                <a:tab pos="265113" algn="l"/>
              </a:tabLst>
            </a:pPr>
            <a:r>
              <a:rPr lang="it-IT" dirty="0"/>
              <a:t>Assistente all'autonomia e alla comunicazione; </a:t>
            </a:r>
          </a:p>
          <a:p>
            <a:pPr marL="360363" indent="-360363">
              <a:buFont typeface="Wingdings" panose="05000000000000000000" pitchFamily="2" charset="2"/>
              <a:buChar char="Ø"/>
              <a:tabLst>
                <a:tab pos="265113" algn="l"/>
              </a:tabLst>
            </a:pPr>
            <a:r>
              <a:rPr lang="it-IT" dirty="0"/>
              <a:t>Un rappresentante del GIT- Gruppo per l‘Inclusione Territoriale. Figure interne alla scuola:  Eventuale psicopedagogista; </a:t>
            </a:r>
          </a:p>
          <a:p>
            <a:pPr marL="360363" indent="-360363">
              <a:buFont typeface="Wingdings" panose="05000000000000000000" pitchFamily="2" charset="2"/>
              <a:buChar char="Ø"/>
              <a:tabLst>
                <a:tab pos="265113" algn="l"/>
              </a:tabLst>
            </a:pPr>
            <a:r>
              <a:rPr lang="it-IT" dirty="0"/>
              <a:t>Insegnanti funzione strumentale per l'inclusione; </a:t>
            </a:r>
          </a:p>
          <a:p>
            <a:pPr marL="360363" indent="-360363">
              <a:buFont typeface="Wingdings" panose="05000000000000000000" pitchFamily="2" charset="2"/>
              <a:buChar char="Ø"/>
              <a:tabLst>
                <a:tab pos="265113" algn="l"/>
              </a:tabLst>
            </a:pPr>
            <a:r>
              <a:rPr lang="it-IT" dirty="0"/>
              <a:t> Membri del corpo docente presenti nel Gruppo di Lavoro per l'Inclusione (GLI) interno all'istituzione scolastica. </a:t>
            </a:r>
          </a:p>
          <a:p>
            <a:pPr marL="0" indent="0">
              <a:buNone/>
              <a:tabLst>
                <a:tab pos="265113" algn="l"/>
              </a:tabLst>
            </a:pPr>
            <a:endParaRPr lang="it-IT" dirty="0"/>
          </a:p>
          <a:p>
            <a:pPr marL="0" indent="0">
              <a:buNone/>
              <a:tabLst>
                <a:tab pos="265113" algn="l"/>
              </a:tabLst>
            </a:pPr>
            <a:r>
              <a:rPr lang="it-IT" dirty="0"/>
              <a:t>Il comma 7 dell’art. 3 lascia aperta la partecipazione anche a:</a:t>
            </a:r>
          </a:p>
          <a:p>
            <a:pPr marL="360363" indent="-360363">
              <a:buFont typeface="Wingdings" panose="05000000000000000000" pitchFamily="2" charset="2"/>
              <a:buChar char="Ø"/>
              <a:tabLst>
                <a:tab pos="265113" algn="l"/>
              </a:tabLst>
            </a:pPr>
            <a:r>
              <a:rPr lang="it-IT" dirty="0"/>
              <a:t> altri specialisti che operano in modo continuativo nella scuola; </a:t>
            </a:r>
          </a:p>
          <a:p>
            <a:pPr marL="360363" indent="-360363">
              <a:buFont typeface="Wingdings" panose="05000000000000000000" pitchFamily="2" charset="2"/>
              <a:buChar char="Ø"/>
              <a:tabLst>
                <a:tab pos="265113" algn="l"/>
              </a:tabLst>
            </a:pPr>
            <a:r>
              <a:rPr lang="it-IT" dirty="0"/>
              <a:t>collaboratori scolastici che coadiuvano nell'assistenza di base. </a:t>
            </a:r>
          </a:p>
          <a:p>
            <a:pPr marL="360363" indent="-360363">
              <a:buFont typeface="Wingdings" panose="05000000000000000000" pitchFamily="2" charset="2"/>
              <a:buChar char="Ø"/>
              <a:tabLst>
                <a:tab pos="265113" algn="l"/>
              </a:tabLst>
            </a:pPr>
            <a:r>
              <a:rPr lang="it-IT" dirty="0"/>
              <a:t>La puntualità dell'articolo si preoccupa di circoscrivere meglio la composizione del GLO a figure professionali diverse, ma tutte direttamente coinvolte nel processo di inclusione dell'alunno e nella gestione della classe di cui fa parte</a:t>
            </a:r>
          </a:p>
        </p:txBody>
      </p:sp>
      <p:sp>
        <p:nvSpPr>
          <p:cNvPr id="5" name="Segnaposto numero diapositiva 4">
            <a:extLst>
              <a:ext uri="{FF2B5EF4-FFF2-40B4-BE49-F238E27FC236}">
                <a16:creationId xmlns:a16="http://schemas.microsoft.com/office/drawing/2014/main" id="{21DB8807-F8B2-4074-AEC2-3D85CAB90C0D}"/>
              </a:ext>
            </a:extLst>
          </p:cNvPr>
          <p:cNvSpPr>
            <a:spLocks noGrp="1"/>
          </p:cNvSpPr>
          <p:nvPr>
            <p:ph type="sldNum" sz="quarter" idx="12"/>
          </p:nvPr>
        </p:nvSpPr>
        <p:spPr/>
        <p:txBody>
          <a:bodyPr/>
          <a:lstStyle/>
          <a:p>
            <a:fld id="{09B2A20A-0208-41B4-9663-6FE9F6102D4B}" type="slidenum">
              <a:rPr lang="it-IT" smtClean="0"/>
              <a:pPr/>
              <a:t>139</a:t>
            </a:fld>
            <a:endParaRPr lang="it-IT"/>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6717F8-00F8-4AE7-BBF2-017B2E6AAF43}"/>
              </a:ext>
            </a:extLst>
          </p:cNvPr>
          <p:cNvSpPr>
            <a:spLocks noGrp="1"/>
          </p:cNvSpPr>
          <p:nvPr>
            <p:ph type="title"/>
          </p:nvPr>
        </p:nvSpPr>
        <p:spPr>
          <a:xfrm>
            <a:off x="181380" y="871252"/>
            <a:ext cx="2210612" cy="3025242"/>
          </a:xfrm>
        </p:spPr>
        <p:txBody>
          <a:bodyPr>
            <a:normAutofit/>
          </a:bodyPr>
          <a:lstStyle/>
          <a:p>
            <a:r>
              <a:rPr lang="it-IT" sz="2400" dirty="0">
                <a:solidFill>
                  <a:srgbClr val="FF0000"/>
                </a:solidFill>
              </a:rPr>
              <a:t>Precedente normativa</a:t>
            </a:r>
            <a:br>
              <a:rPr lang="it-IT" sz="2400" dirty="0"/>
            </a:br>
            <a:r>
              <a:rPr lang="it-IT" sz="2400" dirty="0"/>
              <a:t>Le classificazioni internazionali elaborate dall’OMS: </a:t>
            </a:r>
            <a:br>
              <a:rPr lang="it-IT" sz="2400" dirty="0"/>
            </a:br>
            <a:r>
              <a:rPr lang="it-IT" sz="2400" dirty="0"/>
              <a:t>L’ICDH</a:t>
            </a:r>
            <a:br>
              <a:rPr lang="it-IT" sz="2400" dirty="0"/>
            </a:br>
            <a:r>
              <a:rPr lang="it-IT" sz="2400" dirty="0"/>
              <a:t>1980</a:t>
            </a:r>
          </a:p>
        </p:txBody>
      </p:sp>
      <p:sp>
        <p:nvSpPr>
          <p:cNvPr id="3" name="Segnaposto contenuto 2">
            <a:extLst>
              <a:ext uri="{FF2B5EF4-FFF2-40B4-BE49-F238E27FC236}">
                <a16:creationId xmlns:a16="http://schemas.microsoft.com/office/drawing/2014/main" id="{A28FD0B5-CA9B-4B11-A01A-02C18DF8EF86}"/>
              </a:ext>
            </a:extLst>
          </p:cNvPr>
          <p:cNvSpPr>
            <a:spLocks noGrp="1"/>
          </p:cNvSpPr>
          <p:nvPr>
            <p:ph idx="1"/>
          </p:nvPr>
        </p:nvSpPr>
        <p:spPr>
          <a:xfrm>
            <a:off x="2843808" y="657881"/>
            <a:ext cx="5904655" cy="4052515"/>
          </a:xfrm>
        </p:spPr>
        <p:txBody>
          <a:bodyPr/>
          <a:lstStyle/>
          <a:p>
            <a:pPr marL="0" indent="0">
              <a:buNone/>
            </a:pPr>
            <a:r>
              <a:rPr lang="it-IT" sz="1800" dirty="0"/>
              <a:t>Nel 1980 l'OMS approva una seconda classificazione, denominata  </a:t>
            </a:r>
            <a:r>
              <a:rPr lang="it-IT" sz="1800" dirty="0">
                <a:solidFill>
                  <a:srgbClr val="FF0000"/>
                </a:solidFill>
              </a:rPr>
              <a:t>Classificazione Internazionale delle Menomazioni, delle Disabilità e degli Handicap” (ICIDH, International Classification of Impairments, Disabilities and Handicaps)</a:t>
            </a:r>
            <a:r>
              <a:rPr lang="it-IT" sz="1800" dirty="0"/>
              <a:t>, da utilizzare in modo complementare all'ICD.</a:t>
            </a:r>
          </a:p>
          <a:p>
            <a:pPr marL="0" indent="0">
              <a:buNone/>
            </a:pPr>
            <a:r>
              <a:rPr lang="it-IT" sz="1800" b="1" i="1" dirty="0">
                <a:solidFill>
                  <a:srgbClr val="FF0000"/>
                </a:solidFill>
              </a:rPr>
              <a:t>L’ICIDH</a:t>
            </a:r>
            <a:r>
              <a:rPr lang="it-IT" sz="1800" b="1" i="1" dirty="0"/>
              <a:t> non si occupa delle cause, ma delle </a:t>
            </a:r>
            <a:r>
              <a:rPr lang="it-IT" sz="1800" b="1" i="1" dirty="0">
                <a:solidFill>
                  <a:srgbClr val="FF0000"/>
                </a:solidFill>
              </a:rPr>
              <a:t>CONSEGUENZE DELLE MALATTIE </a:t>
            </a:r>
            <a:r>
              <a:rPr lang="it-IT" sz="1800" b="1" i="1" dirty="0"/>
              <a:t>e ne individua tre  fondamentali:</a:t>
            </a:r>
          </a:p>
          <a:p>
            <a:pPr marL="0" indent="0">
              <a:buNone/>
            </a:pPr>
            <a:endParaRPr lang="it-IT" dirty="0"/>
          </a:p>
          <a:p>
            <a:pPr marL="0" indent="0">
              <a:buNone/>
            </a:pPr>
            <a:endParaRPr lang="it-IT" dirty="0"/>
          </a:p>
          <a:p>
            <a:pPr marL="0" indent="0">
              <a:buNone/>
            </a:pPr>
            <a:endParaRPr lang="it-IT" dirty="0"/>
          </a:p>
          <a:p>
            <a:pPr marL="0" indent="0">
              <a:buNone/>
            </a:pPr>
            <a:endParaRPr lang="it-IT" dirty="0"/>
          </a:p>
        </p:txBody>
      </p:sp>
      <p:sp>
        <p:nvSpPr>
          <p:cNvPr id="5" name="Segnaposto numero diapositiva 4">
            <a:extLst>
              <a:ext uri="{FF2B5EF4-FFF2-40B4-BE49-F238E27FC236}">
                <a16:creationId xmlns:a16="http://schemas.microsoft.com/office/drawing/2014/main" id="{4783EB42-B6A6-49E1-84FE-34ABE2A391A1}"/>
              </a:ext>
            </a:extLst>
          </p:cNvPr>
          <p:cNvSpPr>
            <a:spLocks noGrp="1"/>
          </p:cNvSpPr>
          <p:nvPr>
            <p:ph type="sldNum" sz="quarter" idx="12"/>
          </p:nvPr>
        </p:nvSpPr>
        <p:spPr/>
        <p:txBody>
          <a:bodyPr/>
          <a:lstStyle/>
          <a:p>
            <a:fld id="{09B2A20A-0208-41B4-9663-6FE9F6102D4B}" type="slidenum">
              <a:rPr lang="it-IT" smtClean="0"/>
              <a:pPr/>
              <a:t>14</a:t>
            </a:fld>
            <a:endParaRPr lang="it-IT"/>
          </a:p>
        </p:txBody>
      </p:sp>
      <p:graphicFrame>
        <p:nvGraphicFramePr>
          <p:cNvPr id="6" name="Diagramma 5">
            <a:extLst>
              <a:ext uri="{FF2B5EF4-FFF2-40B4-BE49-F238E27FC236}">
                <a16:creationId xmlns:a16="http://schemas.microsoft.com/office/drawing/2014/main" id="{7008B423-7587-4B9A-A3A3-167588D9D6B0}"/>
              </a:ext>
            </a:extLst>
          </p:cNvPr>
          <p:cNvGraphicFramePr/>
          <p:nvPr>
            <p:extLst>
              <p:ext uri="{D42A27DB-BD31-4B8C-83A1-F6EECF244321}">
                <p14:modId xmlns:p14="http://schemas.microsoft.com/office/powerpoint/2010/main" val="2917563112"/>
              </p:ext>
            </p:extLst>
          </p:nvPr>
        </p:nvGraphicFramePr>
        <p:xfrm>
          <a:off x="3168868" y="3057779"/>
          <a:ext cx="5380831" cy="2924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91788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774" y="833820"/>
            <a:ext cx="2210612" cy="937010"/>
          </a:xfrm>
        </p:spPr>
        <p:txBody>
          <a:bodyPr>
            <a:normAutofit/>
          </a:bodyPr>
          <a:lstStyle/>
          <a:p>
            <a:r>
              <a:rPr lang="it-IT" sz="2400" dirty="0"/>
              <a:t>IL DIRIGENTE SCOLASTICO</a:t>
            </a:r>
          </a:p>
        </p:txBody>
      </p:sp>
      <p:sp>
        <p:nvSpPr>
          <p:cNvPr id="3" name="Segnaposto contenuto 2"/>
          <p:cNvSpPr>
            <a:spLocks noGrp="1"/>
          </p:cNvSpPr>
          <p:nvPr>
            <p:ph idx="1"/>
          </p:nvPr>
        </p:nvSpPr>
        <p:spPr>
          <a:xfrm>
            <a:off x="2627784" y="682878"/>
            <a:ext cx="6264695" cy="5492243"/>
          </a:xfrm>
        </p:spPr>
        <p:txBody>
          <a:bodyPr>
            <a:normAutofit fontScale="92500" lnSpcReduction="20000"/>
          </a:bodyPr>
          <a:lstStyle/>
          <a:p>
            <a:pPr marL="360363" indent="-360363">
              <a:buFont typeface="Wingdings" panose="05000000000000000000" pitchFamily="2" charset="2"/>
              <a:buChar char="Ø"/>
            </a:pPr>
            <a:r>
              <a:rPr lang="it-IT" dirty="0"/>
              <a:t>Definisce con proprio decreto, a inizio dell’anno scolastico e sulla base della documentazione presente agli atti, la configurazione del GLO; </a:t>
            </a:r>
          </a:p>
          <a:p>
            <a:pPr marL="360363" indent="-360363">
              <a:buFont typeface="Wingdings" panose="05000000000000000000" pitchFamily="2" charset="2"/>
              <a:buChar char="Ø"/>
            </a:pPr>
            <a:r>
              <a:rPr lang="it-IT" dirty="0"/>
              <a:t>Presiede il GLO ( o delega un suo sostituto); </a:t>
            </a:r>
          </a:p>
          <a:p>
            <a:pPr marL="360363" indent="-360363">
              <a:buFont typeface="Wingdings" panose="05000000000000000000" pitchFamily="2" charset="2"/>
              <a:buChar char="Ø"/>
            </a:pPr>
            <a:r>
              <a:rPr lang="it-IT" dirty="0"/>
              <a:t> Cura, nel passaggio tra i gradi di istruzione e in caso di trasferimento, l’interlocuzione tra i docenti dell’istituzione scolastica di provenienza e i docenti della scuola di destinazione; </a:t>
            </a:r>
          </a:p>
          <a:p>
            <a:pPr marL="360363" indent="-360363">
              <a:buFont typeface="Wingdings" panose="05000000000000000000" pitchFamily="2" charset="2"/>
              <a:buChar char="Ø"/>
            </a:pPr>
            <a:r>
              <a:rPr lang="it-IT" dirty="0"/>
              <a:t> Garantisce il rispetto e l’adempimento delle norme relative al diritto allo studio degli alunni con disabilità; </a:t>
            </a:r>
          </a:p>
          <a:p>
            <a:pPr marL="360363" indent="-360363">
              <a:buFont typeface="Wingdings" panose="05000000000000000000" pitchFamily="2" charset="2"/>
              <a:buChar char="Ø"/>
            </a:pPr>
            <a:r>
              <a:rPr lang="it-IT" dirty="0"/>
              <a:t> Può autorizzare, ove richiesto, la partecipazione nel GLO di non più di un esperto indicato dalla famiglia; </a:t>
            </a:r>
          </a:p>
          <a:p>
            <a:pPr marL="360363" indent="-360363">
              <a:buFont typeface="Wingdings" panose="05000000000000000000" pitchFamily="2" charset="2"/>
              <a:buChar char="Ø"/>
            </a:pPr>
            <a:r>
              <a:rPr lang="it-IT" dirty="0"/>
              <a:t>Convoca il GLO con un congruo preavviso al fine di favorire la più ampia partecipazione.</a:t>
            </a:r>
          </a:p>
          <a:p>
            <a:pPr marL="360363" indent="-360363">
              <a:buFont typeface="Wingdings" panose="05000000000000000000" pitchFamily="2" charset="2"/>
              <a:buChar char="Ø"/>
            </a:pPr>
            <a:r>
              <a:rPr lang="it-IT" dirty="0"/>
              <a:t>formula la richiesta complessiva d’istituto delle misure di sostegno da trasmettere al competente Ufficio Scolastico Regionale entro il 30 di giugno; </a:t>
            </a:r>
          </a:p>
          <a:p>
            <a:pPr marL="360363" indent="-360363">
              <a:buFont typeface="Wingdings" panose="05000000000000000000" pitchFamily="2" charset="2"/>
              <a:buChar char="Ø"/>
            </a:pPr>
            <a:r>
              <a:rPr lang="it-IT" dirty="0"/>
              <a:t>formula la richiesta complessiva d’Istituto delle misure di sostegno ulteriori rispetto a quelle didattiche, da proporre e condividere con l’Ente Territoriale.</a:t>
            </a:r>
          </a:p>
        </p:txBody>
      </p:sp>
      <p:sp>
        <p:nvSpPr>
          <p:cNvPr id="5" name="Segnaposto numero diapositiva 4">
            <a:extLst>
              <a:ext uri="{FF2B5EF4-FFF2-40B4-BE49-F238E27FC236}">
                <a16:creationId xmlns:a16="http://schemas.microsoft.com/office/drawing/2014/main" id="{748744D1-AC4A-4A7E-B332-32DF393E58B9}"/>
              </a:ext>
            </a:extLst>
          </p:cNvPr>
          <p:cNvSpPr>
            <a:spLocks noGrp="1"/>
          </p:cNvSpPr>
          <p:nvPr>
            <p:ph type="sldNum" sz="quarter" idx="12"/>
          </p:nvPr>
        </p:nvSpPr>
        <p:spPr/>
        <p:txBody>
          <a:bodyPr/>
          <a:lstStyle/>
          <a:p>
            <a:fld id="{09B2A20A-0208-41B4-9663-6FE9F6102D4B}" type="slidenum">
              <a:rPr lang="it-IT" smtClean="0"/>
              <a:pPr/>
              <a:t>140</a:t>
            </a:fld>
            <a:endParaRPr lang="it-IT"/>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774" y="833820"/>
            <a:ext cx="2210612" cy="937010"/>
          </a:xfrm>
        </p:spPr>
        <p:txBody>
          <a:bodyPr>
            <a:normAutofit/>
          </a:bodyPr>
          <a:lstStyle/>
          <a:p>
            <a:r>
              <a:rPr lang="it-IT" sz="2400" dirty="0"/>
              <a:t>IL DIRIGENTE SCOLASTICO</a:t>
            </a:r>
          </a:p>
        </p:txBody>
      </p:sp>
      <p:sp>
        <p:nvSpPr>
          <p:cNvPr id="3" name="Segnaposto contenuto 2"/>
          <p:cNvSpPr>
            <a:spLocks noGrp="1"/>
          </p:cNvSpPr>
          <p:nvPr>
            <p:ph idx="1"/>
          </p:nvPr>
        </p:nvSpPr>
        <p:spPr>
          <a:xfrm>
            <a:off x="2901951" y="864108"/>
            <a:ext cx="5486400" cy="5229188"/>
          </a:xfrm>
        </p:spPr>
        <p:txBody>
          <a:bodyPr>
            <a:normAutofit/>
          </a:bodyPr>
          <a:lstStyle/>
          <a:p>
            <a:pPr marL="0" indent="0">
              <a:buNone/>
            </a:pPr>
            <a:r>
              <a:rPr lang="it-IT" dirty="0">
                <a:solidFill>
                  <a:srgbClr val="FF0000"/>
                </a:solidFill>
              </a:rPr>
              <a:t>In sintesi:</a:t>
            </a:r>
          </a:p>
          <a:p>
            <a:pPr marL="360363" indent="-360363">
              <a:buFont typeface="Wingdings" panose="05000000000000000000" pitchFamily="2" charset="2"/>
              <a:buChar char="Ø"/>
            </a:pPr>
            <a:r>
              <a:rPr lang="it-IT" dirty="0"/>
              <a:t> Cura la documentazione, anche in collaborazione con figure di sistema;  </a:t>
            </a:r>
          </a:p>
          <a:p>
            <a:pPr marL="360363" indent="-360363">
              <a:buFont typeface="Wingdings" panose="05000000000000000000" pitchFamily="2" charset="2"/>
              <a:buChar char="Ø"/>
            </a:pPr>
            <a:r>
              <a:rPr lang="it-IT" dirty="0"/>
              <a:t>Nomina con Decreto il GLO; </a:t>
            </a:r>
          </a:p>
          <a:p>
            <a:pPr marL="360363" indent="-360363">
              <a:buFont typeface="Wingdings" panose="05000000000000000000" pitchFamily="2" charset="2"/>
              <a:buChar char="Ø"/>
            </a:pPr>
            <a:r>
              <a:rPr lang="it-IT" dirty="0"/>
              <a:t> Presiede o delega la presidenza del GLO; </a:t>
            </a:r>
          </a:p>
          <a:p>
            <a:pPr marL="360363" indent="-360363">
              <a:buFont typeface="Wingdings" panose="05000000000000000000" pitchFamily="2" charset="2"/>
              <a:buChar char="Ø"/>
            </a:pPr>
            <a:r>
              <a:rPr lang="it-IT" dirty="0"/>
              <a:t> Supervisiona la diversa modulazione nell’attribuzione delle risorse professionali - invia richiesta ai soggetti preposti; </a:t>
            </a:r>
          </a:p>
          <a:p>
            <a:pPr marL="360363" indent="-360363">
              <a:buFont typeface="Wingdings" panose="05000000000000000000" pitchFamily="2" charset="2"/>
              <a:buChar char="Ø"/>
            </a:pPr>
            <a:r>
              <a:rPr lang="it-IT" dirty="0"/>
              <a:t> Valorizza tutte le professionalità presenti; </a:t>
            </a:r>
          </a:p>
          <a:p>
            <a:pPr marL="360363" indent="-360363">
              <a:buFont typeface="Wingdings" panose="05000000000000000000" pitchFamily="2" charset="2"/>
              <a:buChar char="Ø"/>
            </a:pPr>
            <a:r>
              <a:rPr lang="it-IT" dirty="0"/>
              <a:t> Accompagna il Collegio dei Docenti verso una corresponsabilità educativa ai fini dell’inclusione; </a:t>
            </a:r>
          </a:p>
          <a:p>
            <a:pPr marL="360363" indent="-360363">
              <a:buFont typeface="Wingdings" panose="05000000000000000000" pitchFamily="2" charset="2"/>
              <a:buChar char="Ø"/>
            </a:pPr>
            <a:r>
              <a:rPr lang="it-IT" dirty="0"/>
              <a:t> Cura i rapporti interistituzionali; </a:t>
            </a:r>
          </a:p>
          <a:p>
            <a:pPr marL="360363" indent="-360363">
              <a:buFont typeface="Wingdings" panose="05000000000000000000" pitchFamily="2" charset="2"/>
              <a:buChar char="Ø"/>
            </a:pPr>
            <a:r>
              <a:rPr lang="it-IT" dirty="0"/>
              <a:t>Coordina tutte le fasi del processo</a:t>
            </a:r>
          </a:p>
          <a:p>
            <a:pPr marL="360363" indent="-360363">
              <a:buFont typeface="Wingdings" panose="05000000000000000000" pitchFamily="2" charset="2"/>
              <a:buChar char="Ø"/>
            </a:pPr>
            <a:endParaRPr lang="it-IT" dirty="0"/>
          </a:p>
        </p:txBody>
      </p:sp>
      <p:sp>
        <p:nvSpPr>
          <p:cNvPr id="5" name="Segnaposto numero diapositiva 4">
            <a:extLst>
              <a:ext uri="{FF2B5EF4-FFF2-40B4-BE49-F238E27FC236}">
                <a16:creationId xmlns:a16="http://schemas.microsoft.com/office/drawing/2014/main" id="{748744D1-AC4A-4A7E-B332-32DF393E58B9}"/>
              </a:ext>
            </a:extLst>
          </p:cNvPr>
          <p:cNvSpPr>
            <a:spLocks noGrp="1"/>
          </p:cNvSpPr>
          <p:nvPr>
            <p:ph type="sldNum" sz="quarter" idx="12"/>
          </p:nvPr>
        </p:nvSpPr>
        <p:spPr/>
        <p:txBody>
          <a:bodyPr/>
          <a:lstStyle/>
          <a:p>
            <a:fld id="{09B2A20A-0208-41B4-9663-6FE9F6102D4B}" type="slidenum">
              <a:rPr lang="it-IT" smtClean="0"/>
              <a:pPr/>
              <a:t>141</a:t>
            </a:fld>
            <a:endParaRPr lang="it-IT"/>
          </a:p>
        </p:txBody>
      </p:sp>
    </p:spTree>
    <p:extLst>
      <p:ext uri="{BB962C8B-B14F-4D97-AF65-F5344CB8AC3E}">
        <p14:creationId xmlns:p14="http://schemas.microsoft.com/office/powerpoint/2010/main" val="18013156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833820"/>
            <a:ext cx="2210612" cy="1225042"/>
          </a:xfrm>
        </p:spPr>
        <p:txBody>
          <a:bodyPr/>
          <a:lstStyle/>
          <a:p>
            <a:r>
              <a:rPr lang="it-IT" sz="2400" dirty="0"/>
              <a:t>I DOCENTI DEL GLO</a:t>
            </a:r>
          </a:p>
        </p:txBody>
      </p:sp>
      <p:sp>
        <p:nvSpPr>
          <p:cNvPr id="3" name="Segnaposto contenuto 2"/>
          <p:cNvSpPr>
            <a:spLocks noGrp="1"/>
          </p:cNvSpPr>
          <p:nvPr>
            <p:ph idx="1"/>
          </p:nvPr>
        </p:nvSpPr>
        <p:spPr>
          <a:xfrm>
            <a:off x="2901951" y="864108"/>
            <a:ext cx="5486400" cy="3284972"/>
          </a:xfrm>
        </p:spPr>
        <p:txBody>
          <a:bodyPr>
            <a:normAutofit lnSpcReduction="10000"/>
          </a:bodyPr>
          <a:lstStyle/>
          <a:p>
            <a:pPr marL="360363" indent="-360363">
              <a:buFont typeface="Wingdings" panose="05000000000000000000" pitchFamily="2" charset="2"/>
              <a:buChar char="Ø"/>
            </a:pPr>
            <a:r>
              <a:rPr lang="it-IT" dirty="0"/>
              <a:t>Si coordinano con altre figure interne ed esterne;</a:t>
            </a:r>
          </a:p>
          <a:p>
            <a:pPr marL="360363" indent="-360363">
              <a:buFont typeface="Wingdings" panose="05000000000000000000" pitchFamily="2" charset="2"/>
              <a:buChar char="Ø"/>
            </a:pPr>
            <a:r>
              <a:rPr lang="it-IT" dirty="0"/>
              <a:t>Valutano attentamente i documenti agli atti;</a:t>
            </a:r>
          </a:p>
          <a:p>
            <a:pPr marL="360363" indent="-360363">
              <a:buFont typeface="Wingdings" panose="05000000000000000000" pitchFamily="2" charset="2"/>
              <a:buChar char="Ø"/>
            </a:pPr>
            <a:r>
              <a:rPr lang="it-IT" dirty="0"/>
              <a:t>Procedono all’osservazione sistematica al fine di individuare i punti di forza sui quali costruire gli interventi educativi e didattici; </a:t>
            </a:r>
          </a:p>
          <a:p>
            <a:pPr marL="360363" indent="-360363">
              <a:buFont typeface="Wingdings" panose="05000000000000000000" pitchFamily="2" charset="2"/>
              <a:buChar char="Ø"/>
            </a:pPr>
            <a:r>
              <a:rPr lang="it-IT" dirty="0"/>
              <a:t> Compilano il PEI, che è strumento di progettazione educativa e didattica e ha durata annuale con riferimento agli obiettivi educativi e didattici, a strumenti e strategie da adottare. </a:t>
            </a:r>
          </a:p>
          <a:p>
            <a:pPr marL="360363" indent="-360363">
              <a:buFont typeface="Wingdings" panose="05000000000000000000" pitchFamily="2" charset="2"/>
              <a:buChar char="Ø"/>
            </a:pPr>
            <a:r>
              <a:rPr lang="it-IT" dirty="0"/>
              <a:t>Procedono alla verifica periodica e finale del PEI.</a:t>
            </a:r>
          </a:p>
        </p:txBody>
      </p:sp>
      <p:sp>
        <p:nvSpPr>
          <p:cNvPr id="5" name="Segnaposto numero diapositiva 4">
            <a:extLst>
              <a:ext uri="{FF2B5EF4-FFF2-40B4-BE49-F238E27FC236}">
                <a16:creationId xmlns:a16="http://schemas.microsoft.com/office/drawing/2014/main" id="{E2198EBD-89D1-4640-95F3-54F9F96750A8}"/>
              </a:ext>
            </a:extLst>
          </p:cNvPr>
          <p:cNvSpPr>
            <a:spLocks noGrp="1"/>
          </p:cNvSpPr>
          <p:nvPr>
            <p:ph type="sldNum" sz="quarter" idx="12"/>
          </p:nvPr>
        </p:nvSpPr>
        <p:spPr/>
        <p:txBody>
          <a:bodyPr/>
          <a:lstStyle/>
          <a:p>
            <a:fld id="{09B2A20A-0208-41B4-9663-6FE9F6102D4B}" type="slidenum">
              <a:rPr lang="it-IT" smtClean="0"/>
              <a:pPr/>
              <a:t>142</a:t>
            </a:fld>
            <a:endParaRPr lang="it-IT"/>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864108"/>
            <a:ext cx="2210612" cy="1153034"/>
          </a:xfrm>
        </p:spPr>
        <p:txBody>
          <a:bodyPr>
            <a:normAutofit/>
          </a:bodyPr>
          <a:lstStyle/>
          <a:p>
            <a:r>
              <a:rPr lang="it-IT" sz="2400" dirty="0"/>
              <a:t>I DOCENTI DEL GLO</a:t>
            </a:r>
          </a:p>
        </p:txBody>
      </p:sp>
      <p:sp>
        <p:nvSpPr>
          <p:cNvPr id="3" name="Segnaposto contenuto 2"/>
          <p:cNvSpPr>
            <a:spLocks noGrp="1"/>
          </p:cNvSpPr>
          <p:nvPr>
            <p:ph idx="1"/>
          </p:nvPr>
        </p:nvSpPr>
        <p:spPr>
          <a:xfrm>
            <a:off x="2771800" y="868680"/>
            <a:ext cx="5486400" cy="5120640"/>
          </a:xfrm>
        </p:spPr>
        <p:txBody>
          <a:bodyPr>
            <a:normAutofit fontScale="92500" lnSpcReduction="10000"/>
          </a:bodyPr>
          <a:lstStyle/>
          <a:p>
            <a:pPr>
              <a:buNone/>
            </a:pPr>
            <a:r>
              <a:rPr lang="it-IT" dirty="0">
                <a:solidFill>
                  <a:srgbClr val="FF0000"/>
                </a:solidFill>
              </a:rPr>
              <a:t>Esplicitano: </a:t>
            </a:r>
          </a:p>
          <a:p>
            <a:pPr marL="360363" indent="-360363">
              <a:buFont typeface="Wingdings" panose="05000000000000000000" pitchFamily="2" charset="2"/>
              <a:buChar char="Ø"/>
            </a:pPr>
            <a:r>
              <a:rPr lang="it-IT" dirty="0"/>
              <a:t>le modalità di sostegno didattico, compresa la proposta del numero di ore di sostegno alla classe; l</a:t>
            </a:r>
          </a:p>
          <a:p>
            <a:pPr marL="360363" indent="-360363">
              <a:buFont typeface="Wingdings" panose="05000000000000000000" pitchFamily="2" charset="2"/>
              <a:buChar char="Ø"/>
            </a:pPr>
            <a:r>
              <a:rPr lang="it-IT" dirty="0"/>
              <a:t>le modalità di verifica; </a:t>
            </a:r>
          </a:p>
          <a:p>
            <a:pPr marL="360363" indent="-360363">
              <a:buFont typeface="Wingdings" panose="05000000000000000000" pitchFamily="2" charset="2"/>
              <a:buChar char="Ø"/>
            </a:pPr>
            <a:r>
              <a:rPr lang="it-IT" dirty="0"/>
              <a:t> criteri di valutazione; </a:t>
            </a:r>
          </a:p>
          <a:p>
            <a:pPr marL="360363" indent="-360363">
              <a:buFont typeface="Wingdings" panose="05000000000000000000" pitchFamily="2" charset="2"/>
              <a:buChar char="Ø"/>
            </a:pPr>
            <a:r>
              <a:rPr lang="it-IT" dirty="0"/>
              <a:t>gli interventi di inclusione svolti dal personale docente nell'ambito della classe e in progetti specifici; </a:t>
            </a:r>
          </a:p>
          <a:p>
            <a:pPr marL="360363" indent="-360363">
              <a:buFont typeface="Wingdings" panose="05000000000000000000" pitchFamily="2" charset="2"/>
              <a:buChar char="Ø"/>
            </a:pPr>
            <a:r>
              <a:rPr lang="it-IT" dirty="0"/>
              <a:t>la valutazione in relazione alla programmazione individualizzata; </a:t>
            </a:r>
          </a:p>
          <a:p>
            <a:pPr marL="360363" indent="-360363">
              <a:buFont typeface="Wingdings" panose="05000000000000000000" pitchFamily="2" charset="2"/>
              <a:buChar char="Ø"/>
            </a:pPr>
            <a:r>
              <a:rPr lang="it-IT" dirty="0"/>
              <a:t>gli interventi di assistenza igienica e di base, svolti dal personale ausiliario nell'ambito del plesso scolastico; </a:t>
            </a:r>
          </a:p>
          <a:p>
            <a:pPr marL="360363" indent="-360363">
              <a:buFont typeface="Wingdings" panose="05000000000000000000" pitchFamily="2" charset="2"/>
              <a:buChar char="Ø"/>
            </a:pPr>
            <a:r>
              <a:rPr lang="it-IT" dirty="0"/>
              <a:t>la proposta delle risorse professionali da destinare all'assistenza, all'autonomia e alla comunicazione. </a:t>
            </a:r>
          </a:p>
          <a:p>
            <a:pPr>
              <a:buNone/>
            </a:pPr>
            <a:r>
              <a:rPr lang="it-IT" dirty="0"/>
              <a:t>                          </a:t>
            </a:r>
            <a:r>
              <a:rPr lang="it-IT" dirty="0">
                <a:solidFill>
                  <a:srgbClr val="841BED"/>
                </a:solidFill>
                <a:latin typeface="Chiller" panose="04020404031007020602" pitchFamily="82" charset="0"/>
              </a:rPr>
              <a:t>CORRESPONSABILITÀ EDUCATIVA</a:t>
            </a:r>
          </a:p>
        </p:txBody>
      </p:sp>
      <p:sp>
        <p:nvSpPr>
          <p:cNvPr id="5" name="Segnaposto numero diapositiva 4">
            <a:extLst>
              <a:ext uri="{FF2B5EF4-FFF2-40B4-BE49-F238E27FC236}">
                <a16:creationId xmlns:a16="http://schemas.microsoft.com/office/drawing/2014/main" id="{93374750-A559-4D69-B757-989196086F12}"/>
              </a:ext>
            </a:extLst>
          </p:cNvPr>
          <p:cNvSpPr>
            <a:spLocks noGrp="1"/>
          </p:cNvSpPr>
          <p:nvPr>
            <p:ph type="sldNum" sz="quarter" idx="12"/>
          </p:nvPr>
        </p:nvSpPr>
        <p:spPr/>
        <p:txBody>
          <a:bodyPr/>
          <a:lstStyle/>
          <a:p>
            <a:fld id="{09B2A20A-0208-41B4-9663-6FE9F6102D4B}" type="slidenum">
              <a:rPr lang="it-IT" smtClean="0"/>
              <a:pPr/>
              <a:t>143</a:t>
            </a:fld>
            <a:endParaRPr lang="it-IT"/>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833639"/>
            <a:ext cx="2210612" cy="576970"/>
          </a:xfrm>
        </p:spPr>
        <p:txBody>
          <a:bodyPr>
            <a:normAutofit/>
          </a:bodyPr>
          <a:lstStyle/>
          <a:p>
            <a:r>
              <a:rPr lang="it-IT" sz="2400" dirty="0"/>
              <a:t>INCLUSIONE</a:t>
            </a:r>
          </a:p>
        </p:txBody>
      </p:sp>
      <p:sp>
        <p:nvSpPr>
          <p:cNvPr id="3" name="Segnaposto contenuto 2"/>
          <p:cNvSpPr>
            <a:spLocks noGrp="1"/>
          </p:cNvSpPr>
          <p:nvPr>
            <p:ph idx="1"/>
          </p:nvPr>
        </p:nvSpPr>
        <p:spPr>
          <a:xfrm>
            <a:off x="2901951" y="864108"/>
            <a:ext cx="5486400" cy="5085172"/>
          </a:xfrm>
        </p:spPr>
        <p:txBody>
          <a:bodyPr>
            <a:normAutofit/>
          </a:bodyPr>
          <a:lstStyle/>
          <a:p>
            <a:pPr marL="0" indent="0">
              <a:buNone/>
            </a:pPr>
            <a:endParaRPr lang="it-IT" dirty="0"/>
          </a:p>
          <a:p>
            <a:pPr marL="0" indent="0">
              <a:buNone/>
            </a:pPr>
            <a:r>
              <a:rPr lang="it-IT" b="1" dirty="0">
                <a:solidFill>
                  <a:srgbClr val="FF0000"/>
                </a:solidFill>
              </a:rPr>
              <a:t>Inclusione scolastica: </a:t>
            </a:r>
          </a:p>
          <a:p>
            <a:pPr marL="360363" indent="-360363">
              <a:buFont typeface="Wingdings" panose="05000000000000000000" pitchFamily="2" charset="2"/>
              <a:buChar char="Ø"/>
            </a:pPr>
            <a:r>
              <a:rPr lang="it-IT" dirty="0"/>
              <a:t>Le nuove normative implicano una diversa prospettiva nell’attribuzione delle ore di sostegno, una modifica di “mentalità”.</a:t>
            </a:r>
          </a:p>
          <a:p>
            <a:pPr marL="360363" indent="-360363">
              <a:buFont typeface="Wingdings" panose="05000000000000000000" pitchFamily="2" charset="2"/>
              <a:buChar char="Ø"/>
            </a:pPr>
            <a:r>
              <a:rPr lang="it-IT" dirty="0"/>
              <a:t>Il contesto si adatta alle differenze presenti, ognuno si sente apprezzato e sente la sua presenza gradita. Si interviene prima sul contesto e successivamente sui soggetti; si valorizzano le differenze e si mettono al centro dell’azione educativa.</a:t>
            </a:r>
          </a:p>
          <a:p>
            <a:pPr marL="360363" indent="-360363">
              <a:buFont typeface="Wingdings" panose="05000000000000000000" pitchFamily="2" charset="2"/>
              <a:buChar char="Ø"/>
            </a:pPr>
            <a:r>
              <a:rPr lang="it-IT" sz="2000" dirty="0"/>
              <a:t>Rappresenta un processo, la capacità di fornire una cornice in cui tutti gli alunni si sentono ugualmente valorizzati, trattati con rispetto e forniti di uguali opportunità.</a:t>
            </a:r>
            <a:endParaRPr lang="it-IT" dirty="0"/>
          </a:p>
          <a:p>
            <a:endParaRPr lang="it-IT" dirty="0"/>
          </a:p>
          <a:p>
            <a:endParaRPr lang="it-IT" dirty="0"/>
          </a:p>
        </p:txBody>
      </p:sp>
      <p:sp>
        <p:nvSpPr>
          <p:cNvPr id="5" name="Segnaposto numero diapositiva 4">
            <a:extLst>
              <a:ext uri="{FF2B5EF4-FFF2-40B4-BE49-F238E27FC236}">
                <a16:creationId xmlns:a16="http://schemas.microsoft.com/office/drawing/2014/main" id="{8BB9DA9C-4F16-4C85-9F8B-AC86CB97F2DE}"/>
              </a:ext>
            </a:extLst>
          </p:cNvPr>
          <p:cNvSpPr>
            <a:spLocks noGrp="1"/>
          </p:cNvSpPr>
          <p:nvPr>
            <p:ph type="sldNum" sz="quarter" idx="12"/>
          </p:nvPr>
        </p:nvSpPr>
        <p:spPr/>
        <p:txBody>
          <a:bodyPr/>
          <a:lstStyle/>
          <a:p>
            <a:fld id="{09B2A20A-0208-41B4-9663-6FE9F6102D4B}" type="slidenum">
              <a:rPr lang="it-IT" smtClean="0"/>
              <a:pPr/>
              <a:t>144</a:t>
            </a:fld>
            <a:endParaRPr lang="it-IT"/>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833820"/>
            <a:ext cx="2210612" cy="1513073"/>
          </a:xfrm>
        </p:spPr>
        <p:txBody>
          <a:bodyPr>
            <a:normAutofit fontScale="90000"/>
          </a:bodyPr>
          <a:lstStyle/>
          <a:p>
            <a:r>
              <a:rPr lang="it-IT" sz="2400" dirty="0"/>
              <a:t>DIFFERENZA TRA INSERIMENTO, INTEGRAZIONE, INCLUSIONE</a:t>
            </a:r>
          </a:p>
        </p:txBody>
      </p:sp>
      <p:sp>
        <p:nvSpPr>
          <p:cNvPr id="3" name="Segnaposto contenuto 2"/>
          <p:cNvSpPr>
            <a:spLocks noGrp="1"/>
          </p:cNvSpPr>
          <p:nvPr>
            <p:ph idx="1"/>
          </p:nvPr>
        </p:nvSpPr>
        <p:spPr>
          <a:xfrm>
            <a:off x="2627784" y="864108"/>
            <a:ext cx="5760567" cy="5120640"/>
          </a:xfrm>
        </p:spPr>
        <p:txBody>
          <a:bodyPr>
            <a:normAutofit lnSpcReduction="10000"/>
          </a:bodyPr>
          <a:lstStyle/>
          <a:p>
            <a:pPr marL="360363" indent="-360363">
              <a:buFont typeface="Wingdings" panose="05000000000000000000" pitchFamily="2" charset="2"/>
              <a:buChar char="Ø"/>
            </a:pPr>
            <a:r>
              <a:rPr lang="it-IT" b="1" dirty="0"/>
              <a:t>L’ inserimento </a:t>
            </a:r>
            <a:r>
              <a:rPr lang="it-IT" dirty="0"/>
              <a:t>si riferisce ad una </a:t>
            </a:r>
            <a:r>
              <a:rPr lang="it-IT" b="1" dirty="0"/>
              <a:t>pura e semplice introduzione </a:t>
            </a:r>
            <a:r>
              <a:rPr lang="it-IT" dirty="0"/>
              <a:t>fisica. La logica dell’inserimento riconosce il diritto alle persone con disabilità di avere un posto nella società. Garantisce l’inserimento fisico, ma </a:t>
            </a:r>
            <a:r>
              <a:rPr lang="it-IT" b="1" dirty="0"/>
              <a:t>non interviene sulla qualità </a:t>
            </a:r>
            <a:r>
              <a:rPr lang="it-IT" dirty="0"/>
              <a:t>di questa PRESENZA.</a:t>
            </a:r>
          </a:p>
          <a:p>
            <a:pPr marL="360363" indent="-360363">
              <a:buFont typeface="Wingdings" panose="05000000000000000000" pitchFamily="2" charset="2"/>
              <a:buChar char="Ø"/>
            </a:pPr>
            <a:r>
              <a:rPr lang="it-IT" b="1" dirty="0"/>
              <a:t>L' integrazione </a:t>
            </a:r>
            <a:r>
              <a:rPr lang="it-IT" dirty="0"/>
              <a:t>è una situazione e </a:t>
            </a:r>
            <a:r>
              <a:rPr lang="it-IT" b="1" dirty="0"/>
              <a:t>punta sulla qualità degli interventi educativi </a:t>
            </a:r>
            <a:r>
              <a:rPr lang="it-IT" dirty="0"/>
              <a:t>sulla persona</a:t>
            </a:r>
          </a:p>
          <a:p>
            <a:pPr marL="360363" indent="-360363">
              <a:buFont typeface="Wingdings" panose="05000000000000000000" pitchFamily="2" charset="2"/>
              <a:buChar char="Ø"/>
            </a:pPr>
            <a:r>
              <a:rPr lang="it-IT" b="1" dirty="0"/>
              <a:t> L‘ inclusione è un processo</a:t>
            </a:r>
            <a:r>
              <a:rPr lang="it-IT" dirty="0"/>
              <a:t>, che si riferisce </a:t>
            </a:r>
            <a:r>
              <a:rPr lang="it-IT" b="1" dirty="0"/>
              <a:t>alla globalità delle sfere educativa, sociale e politic</a:t>
            </a:r>
            <a:r>
              <a:rPr lang="it-IT" dirty="0"/>
              <a:t>a. Indica una prospettiva ancora più ampia, rappresenta una disponibilità ad accogliere, considerando a priori </a:t>
            </a:r>
            <a:r>
              <a:rPr lang="it-IT" b="1" dirty="0"/>
              <a:t>lo sfondo valoriale di tutti gli alunni (indistintamente/differentemente) e a tutte le loro potenzialità. </a:t>
            </a:r>
            <a:r>
              <a:rPr lang="it-IT" dirty="0"/>
              <a:t>L’ inclusione si realizza quando determina una situazione nuova alla quale tutti contribuiscono, ognuno mettendo a disposizione dell’altro le proprie potenzialità e capacità.</a:t>
            </a:r>
          </a:p>
        </p:txBody>
      </p:sp>
      <p:sp>
        <p:nvSpPr>
          <p:cNvPr id="5" name="Segnaposto numero diapositiva 4">
            <a:extLst>
              <a:ext uri="{FF2B5EF4-FFF2-40B4-BE49-F238E27FC236}">
                <a16:creationId xmlns:a16="http://schemas.microsoft.com/office/drawing/2014/main" id="{F576F717-EC0E-4958-9749-9B9BF1CF03B5}"/>
              </a:ext>
            </a:extLst>
          </p:cNvPr>
          <p:cNvSpPr>
            <a:spLocks noGrp="1"/>
          </p:cNvSpPr>
          <p:nvPr>
            <p:ph type="sldNum" sz="quarter" idx="12"/>
          </p:nvPr>
        </p:nvSpPr>
        <p:spPr/>
        <p:txBody>
          <a:bodyPr/>
          <a:lstStyle/>
          <a:p>
            <a:fld id="{09B2A20A-0208-41B4-9663-6FE9F6102D4B}" type="slidenum">
              <a:rPr lang="it-IT" smtClean="0"/>
              <a:pPr/>
              <a:t>145</a:t>
            </a:fld>
            <a:endParaRPr lang="it-IT"/>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846033"/>
            <a:ext cx="2210612" cy="1585082"/>
          </a:xfrm>
        </p:spPr>
        <p:txBody>
          <a:bodyPr>
            <a:normAutofit/>
          </a:bodyPr>
          <a:lstStyle/>
          <a:p>
            <a:r>
              <a:rPr lang="it-IT" sz="2400" dirty="0"/>
              <a:t>GRUPPI PER L’INCLUSIONE SCOLASTICA </a:t>
            </a:r>
            <a:br>
              <a:rPr lang="it-IT" sz="2400" dirty="0"/>
            </a:br>
            <a:r>
              <a:rPr lang="it-IT" sz="1400" dirty="0"/>
              <a:t>(D. Lgs. 66/2017)</a:t>
            </a:r>
          </a:p>
        </p:txBody>
      </p:sp>
      <p:sp>
        <p:nvSpPr>
          <p:cNvPr id="3" name="Segnaposto contenuto 2"/>
          <p:cNvSpPr>
            <a:spLocks noGrp="1"/>
          </p:cNvSpPr>
          <p:nvPr>
            <p:ph idx="1"/>
          </p:nvPr>
        </p:nvSpPr>
        <p:spPr/>
        <p:txBody>
          <a:bodyPr>
            <a:normAutofit fontScale="92500" lnSpcReduction="10000"/>
          </a:bodyPr>
          <a:lstStyle/>
          <a:p>
            <a:pPr>
              <a:buNone/>
            </a:pPr>
            <a:r>
              <a:rPr lang="it-IT" dirty="0"/>
              <a:t> Presso ogni USR è istituito </a:t>
            </a:r>
            <a:r>
              <a:rPr lang="it-IT" b="1" dirty="0"/>
              <a:t>il </a:t>
            </a:r>
            <a:r>
              <a:rPr lang="it-IT" dirty="0">
                <a:solidFill>
                  <a:srgbClr val="FF0000"/>
                </a:solidFill>
              </a:rPr>
              <a:t>Gruppo di lavoro interistituzionale regionale (GLIR)</a:t>
            </a:r>
            <a:r>
              <a:rPr lang="it-IT" b="1" dirty="0"/>
              <a:t> </a:t>
            </a:r>
            <a:r>
              <a:rPr lang="it-IT" dirty="0"/>
              <a:t>con compiti di: </a:t>
            </a:r>
          </a:p>
          <a:p>
            <a:pPr marL="360363" indent="-360363">
              <a:buFont typeface="Wingdings" panose="05000000000000000000" pitchFamily="2" charset="2"/>
              <a:buChar char="Ø"/>
            </a:pPr>
            <a:r>
              <a:rPr lang="it-IT" dirty="0"/>
              <a:t>consulenza e proposta all’USR per la definizione, l’attuazione e la verifica degli accordi di programma con particolare riferimento alla </a:t>
            </a:r>
            <a:r>
              <a:rPr lang="it-IT" b="1" dirty="0"/>
              <a:t>continuità</a:t>
            </a:r>
            <a:r>
              <a:rPr lang="it-IT" dirty="0"/>
              <a:t> delle azioni sul territorio, </a:t>
            </a:r>
            <a:r>
              <a:rPr lang="it-IT" b="1" dirty="0"/>
              <a:t>all’orientamento e ai percorsi integrati </a:t>
            </a:r>
            <a:r>
              <a:rPr lang="it-IT" b="1" dirty="0" err="1"/>
              <a:t>scuola-territorio-lavoro</a:t>
            </a:r>
            <a:r>
              <a:rPr lang="it-IT" b="1" dirty="0"/>
              <a:t>;</a:t>
            </a:r>
          </a:p>
          <a:p>
            <a:pPr marL="360363" indent="-360363">
              <a:buFont typeface="Wingdings" panose="05000000000000000000" pitchFamily="2" charset="2"/>
              <a:buChar char="Ø"/>
            </a:pPr>
            <a:r>
              <a:rPr lang="it-IT" dirty="0"/>
              <a:t> supporto ai Gruppi per l’inclusione territoriale (</a:t>
            </a:r>
            <a:r>
              <a:rPr lang="it-IT" b="1" dirty="0"/>
              <a:t>GIT)</a:t>
            </a:r>
            <a:r>
              <a:rPr lang="it-IT" dirty="0"/>
              <a:t>; </a:t>
            </a:r>
          </a:p>
          <a:p>
            <a:pPr marL="360363" indent="-360363">
              <a:buFont typeface="Wingdings" panose="05000000000000000000" pitchFamily="2" charset="2"/>
              <a:buChar char="Ø"/>
            </a:pPr>
            <a:r>
              <a:rPr lang="it-IT" dirty="0"/>
              <a:t> supporto alle reti di scuole per la progettazione e la realizzazione dei </a:t>
            </a:r>
            <a:r>
              <a:rPr lang="it-IT" b="1" dirty="0"/>
              <a:t>Piani di formazione </a:t>
            </a:r>
            <a:r>
              <a:rPr lang="it-IT" dirty="0"/>
              <a:t>in servizio del personale della scuola. </a:t>
            </a:r>
          </a:p>
          <a:p>
            <a:pPr marL="0" indent="26988">
              <a:buNone/>
            </a:pPr>
            <a:r>
              <a:rPr lang="it-IT" b="1" dirty="0"/>
              <a:t>l GLIR è presieduto dal dirigente preposto all’USR o da un suo delegato: </a:t>
            </a:r>
          </a:p>
          <a:p>
            <a:pPr marL="360363" indent="-360363">
              <a:buFont typeface="Wingdings" panose="05000000000000000000" pitchFamily="2" charset="2"/>
              <a:buChar char="Ø"/>
            </a:pPr>
            <a:r>
              <a:rPr lang="it-IT" dirty="0"/>
              <a:t>è garantita la partecipazione paritetica dei rappresentanti delle Regioni, degli Enti locali e delle associazioni delle persone con disabilità maggiormente rappresentative a livello regionale nel campo dell’inclusione scolastica. </a:t>
            </a:r>
          </a:p>
        </p:txBody>
      </p:sp>
      <p:sp>
        <p:nvSpPr>
          <p:cNvPr id="5" name="Segnaposto numero diapositiva 4">
            <a:extLst>
              <a:ext uri="{FF2B5EF4-FFF2-40B4-BE49-F238E27FC236}">
                <a16:creationId xmlns:a16="http://schemas.microsoft.com/office/drawing/2014/main" id="{DEC6C1DA-E678-45B8-822A-DF38BBB7EB59}"/>
              </a:ext>
            </a:extLst>
          </p:cNvPr>
          <p:cNvSpPr>
            <a:spLocks noGrp="1"/>
          </p:cNvSpPr>
          <p:nvPr>
            <p:ph type="sldNum" sz="quarter" idx="12"/>
          </p:nvPr>
        </p:nvSpPr>
        <p:spPr/>
        <p:txBody>
          <a:bodyPr/>
          <a:lstStyle/>
          <a:p>
            <a:fld id="{09B2A20A-0208-41B4-9663-6FE9F6102D4B}" type="slidenum">
              <a:rPr lang="it-IT" smtClean="0"/>
              <a:pPr/>
              <a:t>146</a:t>
            </a:fld>
            <a:endParaRPr lang="it-IT"/>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864108"/>
            <a:ext cx="2210612" cy="720986"/>
          </a:xfrm>
        </p:spPr>
        <p:txBody>
          <a:bodyPr>
            <a:normAutofit/>
          </a:bodyPr>
          <a:lstStyle/>
          <a:p>
            <a:r>
              <a:rPr lang="it-IT" sz="2400" dirty="0"/>
              <a:t>GIT</a:t>
            </a:r>
          </a:p>
        </p:txBody>
      </p:sp>
      <p:sp>
        <p:nvSpPr>
          <p:cNvPr id="3" name="Segnaposto contenuto 2"/>
          <p:cNvSpPr>
            <a:spLocks noGrp="1"/>
          </p:cNvSpPr>
          <p:nvPr>
            <p:ph idx="1"/>
          </p:nvPr>
        </p:nvSpPr>
        <p:spPr>
          <a:xfrm>
            <a:off x="2901951" y="864108"/>
            <a:ext cx="5486400" cy="5373204"/>
          </a:xfrm>
        </p:spPr>
        <p:txBody>
          <a:bodyPr>
            <a:normAutofit lnSpcReduction="10000"/>
          </a:bodyPr>
          <a:lstStyle/>
          <a:p>
            <a:pPr marL="0" indent="0">
              <a:buNone/>
            </a:pPr>
            <a:r>
              <a:rPr lang="it-IT" b="1" dirty="0"/>
              <a:t>Per ciascuno degli ambiti territoriali è istituito il Gruppo per l’inclusione territoriale (GIT). </a:t>
            </a:r>
          </a:p>
          <a:p>
            <a:pPr marL="360363" indent="-360363">
              <a:buFont typeface="Wingdings" panose="05000000000000000000" pitchFamily="2" charset="2"/>
              <a:buChar char="Ø"/>
            </a:pPr>
            <a:r>
              <a:rPr lang="it-IT" dirty="0"/>
              <a:t>Il GIT è composto da un </a:t>
            </a:r>
            <a:r>
              <a:rPr lang="it-IT" b="1" dirty="0"/>
              <a:t>dirigente tecnico o scolastico </a:t>
            </a:r>
            <a:r>
              <a:rPr lang="it-IT" dirty="0"/>
              <a:t>che lo presiede, </a:t>
            </a:r>
            <a:r>
              <a:rPr lang="it-IT" b="1" dirty="0"/>
              <a:t>tre dirigenti scolastici dell’ambito territoriale</a:t>
            </a:r>
            <a:r>
              <a:rPr lang="it-IT" dirty="0"/>
              <a:t>, </a:t>
            </a:r>
            <a:r>
              <a:rPr lang="it-IT" b="1" dirty="0"/>
              <a:t>due docenti per la scuola dell’infanzia e il primo ciclo di istruzione e uno per il secondo ciclo di istruzione</a:t>
            </a:r>
            <a:r>
              <a:rPr lang="it-IT" dirty="0"/>
              <a:t>, nominati con decreto dell’USR. </a:t>
            </a:r>
          </a:p>
          <a:p>
            <a:pPr marL="360363" indent="-360363">
              <a:buFont typeface="Wingdings" panose="05000000000000000000" pitchFamily="2" charset="2"/>
              <a:buChar char="Ø"/>
            </a:pPr>
            <a:r>
              <a:rPr lang="it-IT" dirty="0"/>
              <a:t>Il GIT riceve dai dirigenti scolastici le proposte di quantificazione delle </a:t>
            </a:r>
            <a:r>
              <a:rPr lang="it-IT" b="1" dirty="0"/>
              <a:t>risorse di sostegno didattico</a:t>
            </a:r>
            <a:r>
              <a:rPr lang="it-IT" dirty="0"/>
              <a:t>, le verifica e formula la relativa proposta all’USR. </a:t>
            </a:r>
          </a:p>
          <a:p>
            <a:pPr marL="360363" indent="-360363">
              <a:buFont typeface="Wingdings" panose="05000000000000000000" pitchFamily="2" charset="2"/>
              <a:buChar char="Ø"/>
            </a:pPr>
            <a:r>
              <a:rPr lang="it-IT" dirty="0"/>
              <a:t> Per lo svolgimento di ulteriori compiti di </a:t>
            </a:r>
            <a:r>
              <a:rPr lang="it-IT" b="1" dirty="0"/>
              <a:t>consultazione e programmazione</a:t>
            </a:r>
            <a:r>
              <a:rPr lang="it-IT" dirty="0"/>
              <a:t> delle attività nonché per il coordinamento degli interventi di competenza dei diversi livelli istituzionali sul territorio, il GIT è integrato:  dalle </a:t>
            </a:r>
            <a:r>
              <a:rPr lang="it-IT" b="1" dirty="0"/>
              <a:t>associazioni rappresentative delle persone con disabilità </a:t>
            </a:r>
            <a:r>
              <a:rPr lang="it-IT" dirty="0"/>
              <a:t>nel campo dell’inclusione scolastica e dagli </a:t>
            </a:r>
            <a:r>
              <a:rPr lang="it-IT" b="1" dirty="0"/>
              <a:t>Enti locali e dalle Aziende sanitarie locali</a:t>
            </a:r>
            <a:r>
              <a:rPr lang="it-IT" dirty="0"/>
              <a:t>. </a:t>
            </a:r>
          </a:p>
        </p:txBody>
      </p:sp>
      <p:sp>
        <p:nvSpPr>
          <p:cNvPr id="5" name="Segnaposto numero diapositiva 4">
            <a:extLst>
              <a:ext uri="{FF2B5EF4-FFF2-40B4-BE49-F238E27FC236}">
                <a16:creationId xmlns:a16="http://schemas.microsoft.com/office/drawing/2014/main" id="{2B648AEA-CD0A-48D7-AC82-1C6F1FB950BF}"/>
              </a:ext>
            </a:extLst>
          </p:cNvPr>
          <p:cNvSpPr>
            <a:spLocks noGrp="1"/>
          </p:cNvSpPr>
          <p:nvPr>
            <p:ph type="sldNum" sz="quarter" idx="12"/>
          </p:nvPr>
        </p:nvSpPr>
        <p:spPr/>
        <p:txBody>
          <a:bodyPr/>
          <a:lstStyle/>
          <a:p>
            <a:fld id="{09B2A20A-0208-41B4-9663-6FE9F6102D4B}" type="slidenum">
              <a:rPr lang="it-IT" smtClean="0"/>
              <a:pPr/>
              <a:t>147</a:t>
            </a:fld>
            <a:endParaRPr lang="it-IT"/>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833820"/>
            <a:ext cx="2210612" cy="720986"/>
          </a:xfrm>
        </p:spPr>
        <p:txBody>
          <a:bodyPr>
            <a:normAutofit/>
          </a:bodyPr>
          <a:lstStyle/>
          <a:p>
            <a:r>
              <a:rPr lang="it-IT" sz="2400" dirty="0"/>
              <a:t>GLI</a:t>
            </a:r>
          </a:p>
        </p:txBody>
      </p:sp>
      <p:sp>
        <p:nvSpPr>
          <p:cNvPr id="3" name="Segnaposto contenuto 2"/>
          <p:cNvSpPr>
            <a:spLocks noGrp="1"/>
          </p:cNvSpPr>
          <p:nvPr>
            <p:ph idx="1"/>
          </p:nvPr>
        </p:nvSpPr>
        <p:spPr/>
        <p:txBody>
          <a:bodyPr>
            <a:normAutofit fontScale="92500" lnSpcReduction="10000"/>
          </a:bodyPr>
          <a:lstStyle/>
          <a:p>
            <a:pPr marL="0" indent="0">
              <a:buNone/>
            </a:pPr>
            <a:r>
              <a:rPr lang="it-IT" b="1" dirty="0"/>
              <a:t>Presso ciascuna istituzione scolastica è istituito il </a:t>
            </a:r>
            <a:r>
              <a:rPr lang="it-IT" dirty="0">
                <a:solidFill>
                  <a:srgbClr val="FF0000"/>
                </a:solidFill>
              </a:rPr>
              <a:t>Gruppo di lavoro per l’inclusione (GLI). </a:t>
            </a:r>
          </a:p>
          <a:p>
            <a:pPr marL="360363" indent="-360363">
              <a:buFont typeface="Wingdings" panose="05000000000000000000" pitchFamily="2" charset="2"/>
              <a:buChar char="Ø"/>
            </a:pPr>
            <a:r>
              <a:rPr lang="it-IT" dirty="0"/>
              <a:t>Il GLI è composto da </a:t>
            </a:r>
            <a:r>
              <a:rPr lang="it-IT" b="1" dirty="0"/>
              <a:t>docenti curricolari</a:t>
            </a:r>
            <a:r>
              <a:rPr lang="it-IT" dirty="0"/>
              <a:t>, </a:t>
            </a:r>
            <a:r>
              <a:rPr lang="it-IT" b="1" dirty="0"/>
              <a:t>docenti di sostegno </a:t>
            </a:r>
            <a:r>
              <a:rPr lang="it-IT" dirty="0"/>
              <a:t>e, eventualmente da </a:t>
            </a:r>
            <a:r>
              <a:rPr lang="it-IT" b="1" dirty="0"/>
              <a:t>personale ATA</a:t>
            </a:r>
            <a:r>
              <a:rPr lang="it-IT" dirty="0"/>
              <a:t>, nonché da specialisti della </a:t>
            </a:r>
            <a:r>
              <a:rPr lang="it-IT" b="1" dirty="0"/>
              <a:t>Azienda sanitaria locale </a:t>
            </a:r>
            <a:r>
              <a:rPr lang="it-IT" dirty="0"/>
              <a:t>del territorio di riferimento dell’istituzione scolastica. Il gruppo è nominato e presieduto dal dirigente scolastico ed ha il compito di supportare il collegio dei docenti nella </a:t>
            </a:r>
            <a:r>
              <a:rPr lang="it-IT" b="1" dirty="0"/>
              <a:t>definizione e realizzazione del Piano per l’inclusione </a:t>
            </a:r>
            <a:r>
              <a:rPr lang="it-IT" dirty="0"/>
              <a:t>nonché i docenti contitolari e i consigli di classe </a:t>
            </a:r>
            <a:r>
              <a:rPr lang="it-IT" b="1" dirty="0"/>
              <a:t>nell’attuazione dei PEI</a:t>
            </a:r>
            <a:r>
              <a:rPr lang="it-IT" dirty="0"/>
              <a:t>. </a:t>
            </a:r>
          </a:p>
          <a:p>
            <a:pPr marL="360363" indent="-360363">
              <a:buFont typeface="Wingdings" panose="05000000000000000000" pitchFamily="2" charset="2"/>
              <a:buChar char="Ø"/>
            </a:pPr>
            <a:r>
              <a:rPr lang="it-IT" dirty="0"/>
              <a:t> In sede di definizione e attuazione del Piano di inclusione, il GLI si avvale della consulenza e del supporto degli </a:t>
            </a:r>
            <a:r>
              <a:rPr lang="it-IT" b="1" dirty="0"/>
              <a:t>studenti, dei genitori e delle associazioni delle persone con disabilità maggiormente rappresentative del territorio nel campo dell’inclusione scolastica. </a:t>
            </a:r>
            <a:r>
              <a:rPr lang="it-IT" dirty="0"/>
              <a:t>Al fine di realizzare il Piano di inclusione e il PEI, il GLI collabora con le istituzioni pubbliche e private presenti sul territorio</a:t>
            </a:r>
          </a:p>
        </p:txBody>
      </p:sp>
      <p:sp>
        <p:nvSpPr>
          <p:cNvPr id="5" name="Segnaposto numero diapositiva 4">
            <a:extLst>
              <a:ext uri="{FF2B5EF4-FFF2-40B4-BE49-F238E27FC236}">
                <a16:creationId xmlns:a16="http://schemas.microsoft.com/office/drawing/2014/main" id="{827B123F-80C2-48F4-BB9D-D56CF0795ED2}"/>
              </a:ext>
            </a:extLst>
          </p:cNvPr>
          <p:cNvSpPr>
            <a:spLocks noGrp="1"/>
          </p:cNvSpPr>
          <p:nvPr>
            <p:ph type="sldNum" sz="quarter" idx="12"/>
          </p:nvPr>
        </p:nvSpPr>
        <p:spPr/>
        <p:txBody>
          <a:bodyPr/>
          <a:lstStyle/>
          <a:p>
            <a:fld id="{09B2A20A-0208-41B4-9663-6FE9F6102D4B}" type="slidenum">
              <a:rPr lang="it-IT" smtClean="0"/>
              <a:pPr/>
              <a:t>148</a:t>
            </a:fld>
            <a:endParaRPr lang="it-IT"/>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764704"/>
            <a:ext cx="2210612" cy="1152128"/>
          </a:xfrm>
        </p:spPr>
        <p:txBody>
          <a:bodyPr>
            <a:normAutofit/>
          </a:bodyPr>
          <a:lstStyle/>
          <a:p>
            <a:r>
              <a:rPr lang="it-IT" sz="2400" dirty="0"/>
              <a:t>VALIDITÀ DEL TITOLO DI STUDIO</a:t>
            </a:r>
          </a:p>
        </p:txBody>
      </p:sp>
      <p:sp>
        <p:nvSpPr>
          <p:cNvPr id="3" name="Segnaposto contenuto 2"/>
          <p:cNvSpPr>
            <a:spLocks noGrp="1"/>
          </p:cNvSpPr>
          <p:nvPr>
            <p:ph idx="1"/>
          </p:nvPr>
        </p:nvSpPr>
        <p:spPr>
          <a:xfrm>
            <a:off x="2901951" y="747174"/>
            <a:ext cx="5486400" cy="5274114"/>
          </a:xfrm>
        </p:spPr>
        <p:txBody>
          <a:bodyPr>
            <a:normAutofit/>
          </a:bodyPr>
          <a:lstStyle/>
          <a:p>
            <a:pPr marL="1588" indent="-1588">
              <a:buNone/>
            </a:pPr>
            <a:r>
              <a:rPr lang="it-IT" dirty="0"/>
              <a:t>Nel secondo ciclo di istruzione si pone la questione della validità del titolo di studio. </a:t>
            </a:r>
            <a:r>
              <a:rPr lang="it-IT" b="1" dirty="0"/>
              <a:t>Per conseguire il diploma lo studente deve seguire un percorso di studi che, anche se personalizzato, sia sostanzialmente riconducibile a quello previsto per l'indirizzo di studi frequentato e sostenere, in tutte le discipline, prove di verifica ritenute equipollenti, </a:t>
            </a:r>
            <a:r>
              <a:rPr lang="it-IT" dirty="0"/>
              <a:t>ossia ritenute dello stesso valore di quelle somministrate alla classe. Una progettazione didattica che attua una rilevante riduzione degli obiettivi di apprendimento previsti per uno specifico indirizzo di studi, in termini di conoscenze, abilità e competenze, che viene chiamata differenziata,  alla fine del percorso scolastico porta al rilascio di un attestato dei crediti formativi, non del diploma. La valutazione degli apprendimenti è riferita alla progettazione personalizzata definita nel PEI e può prevedere pertanto anche verifiche non equipollenti.</a:t>
            </a:r>
          </a:p>
        </p:txBody>
      </p:sp>
      <p:sp>
        <p:nvSpPr>
          <p:cNvPr id="5" name="Segnaposto numero diapositiva 4">
            <a:extLst>
              <a:ext uri="{FF2B5EF4-FFF2-40B4-BE49-F238E27FC236}">
                <a16:creationId xmlns:a16="http://schemas.microsoft.com/office/drawing/2014/main" id="{77464534-824F-4E4A-9972-76FFEB8A4A33}"/>
              </a:ext>
            </a:extLst>
          </p:cNvPr>
          <p:cNvSpPr>
            <a:spLocks noGrp="1"/>
          </p:cNvSpPr>
          <p:nvPr>
            <p:ph type="sldNum" sz="quarter" idx="12"/>
          </p:nvPr>
        </p:nvSpPr>
        <p:spPr/>
        <p:txBody>
          <a:bodyPr/>
          <a:lstStyle/>
          <a:p>
            <a:fld id="{09B2A20A-0208-41B4-9663-6FE9F6102D4B}" type="slidenum">
              <a:rPr lang="it-IT" smtClean="0"/>
              <a:pPr/>
              <a:t>149</a:t>
            </a:fld>
            <a:endParaRPr lang="it-I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542" y="692696"/>
            <a:ext cx="2210612" cy="1287909"/>
          </a:xfrm>
        </p:spPr>
        <p:txBody>
          <a:bodyPr>
            <a:norm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Precedente normativa</a:t>
            </a:r>
            <a:br>
              <a:rPr lang="it-IT" sz="2400" dirty="0"/>
            </a:br>
            <a:r>
              <a:rPr lang="it-IT" sz="2400" dirty="0"/>
              <a:t>Critiche all’ICDH</a:t>
            </a:r>
          </a:p>
        </p:txBody>
      </p:sp>
      <p:sp>
        <p:nvSpPr>
          <p:cNvPr id="3" name="Segnaposto contenuto 2"/>
          <p:cNvSpPr>
            <a:spLocks noGrp="1"/>
          </p:cNvSpPr>
          <p:nvPr>
            <p:ph idx="1"/>
          </p:nvPr>
        </p:nvSpPr>
        <p:spPr>
          <a:xfrm>
            <a:off x="2771800" y="908720"/>
            <a:ext cx="6048672" cy="4896544"/>
          </a:xfrm>
        </p:spPr>
        <p:txBody>
          <a:bodyPr anchor="t">
            <a:normAutofit/>
          </a:bodyPr>
          <a:lstStyle/>
          <a:p>
            <a:pPr marL="0" indent="0">
              <a:lnSpc>
                <a:spcPct val="100000"/>
              </a:lnSpc>
              <a:buNone/>
            </a:pPr>
            <a:r>
              <a:rPr lang="it-IT" sz="1800" dirty="0"/>
              <a:t>Provenienti dall’ambito dei “</a:t>
            </a:r>
            <a:r>
              <a:rPr lang="it-IT" sz="1800" b="1" dirty="0"/>
              <a:t>Disability Studies</a:t>
            </a:r>
            <a:r>
              <a:rPr lang="it-IT" sz="1800" dirty="0"/>
              <a:t>”, disciplina sviluppata nel Nord Europa, nel Regno Unito e in Nord America, con il coinvolgimento e la partecipazione di soggetti disabili nelle attività scientifiche ed accademiche, </a:t>
            </a:r>
            <a:r>
              <a:rPr lang="it-IT" sz="1800" b="1" dirty="0"/>
              <a:t>si riportano alcune critiche all’ICDH</a:t>
            </a:r>
            <a:r>
              <a:rPr lang="it-IT" sz="1800" dirty="0"/>
              <a:t>:</a:t>
            </a:r>
          </a:p>
          <a:p>
            <a:pPr marL="446088" indent="-446088" algn="just">
              <a:lnSpc>
                <a:spcPct val="100000"/>
              </a:lnSpc>
              <a:buFont typeface="Wingdings" panose="05000000000000000000" pitchFamily="2" charset="2"/>
              <a:buChar char="Ø"/>
              <a:tabLst>
                <a:tab pos="446088" algn="l"/>
              </a:tabLst>
            </a:pPr>
            <a:r>
              <a:rPr lang="it-IT" sz="1800" dirty="0"/>
              <a:t>Causalità lineare e sequenziale (Menomazione-Disabilità-Handicap).</a:t>
            </a:r>
          </a:p>
          <a:p>
            <a:pPr marL="446088" indent="-446088" algn="just">
              <a:lnSpc>
                <a:spcPct val="100000"/>
              </a:lnSpc>
              <a:buFont typeface="Wingdings" panose="05000000000000000000" pitchFamily="2" charset="2"/>
              <a:buChar char="Ø"/>
              <a:tabLst>
                <a:tab pos="446088" algn="l"/>
              </a:tabLst>
            </a:pPr>
            <a:r>
              <a:rPr lang="it-IT" sz="1800" dirty="0"/>
              <a:t>Basato su un modello medico, che focalizza il problema della disabilità sull’individuo da curare/riabilitare .</a:t>
            </a:r>
          </a:p>
          <a:p>
            <a:pPr marL="446088" indent="-446088" algn="just">
              <a:lnSpc>
                <a:spcPct val="100000"/>
              </a:lnSpc>
              <a:buFont typeface="Wingdings" panose="05000000000000000000" pitchFamily="2" charset="2"/>
              <a:buChar char="Ø"/>
              <a:tabLst>
                <a:tab pos="446088" algn="l"/>
              </a:tabLst>
            </a:pPr>
            <a:r>
              <a:rPr lang="it-IT" sz="1800" dirty="0"/>
              <a:t>Descrizione in termini negativi e stigmatizzanti. </a:t>
            </a:r>
          </a:p>
          <a:p>
            <a:pPr marL="446088" indent="-446088" algn="just">
              <a:lnSpc>
                <a:spcPct val="100000"/>
              </a:lnSpc>
              <a:buFont typeface="Wingdings" panose="05000000000000000000" pitchFamily="2" charset="2"/>
              <a:buChar char="Ø"/>
              <a:tabLst>
                <a:tab pos="446088" algn="l"/>
              </a:tabLst>
            </a:pPr>
            <a:r>
              <a:rPr lang="it-IT" sz="1800" dirty="0"/>
              <a:t> Assenza della dimensione ambientale.</a:t>
            </a:r>
          </a:p>
        </p:txBody>
      </p:sp>
      <p:sp>
        <p:nvSpPr>
          <p:cNvPr id="5" name="Segnaposto numero diapositiva 4">
            <a:extLst>
              <a:ext uri="{FF2B5EF4-FFF2-40B4-BE49-F238E27FC236}">
                <a16:creationId xmlns:a16="http://schemas.microsoft.com/office/drawing/2014/main" id="{441F0E71-1624-482C-8809-316C8C63E408}"/>
              </a:ext>
            </a:extLst>
          </p:cNvPr>
          <p:cNvSpPr>
            <a:spLocks noGrp="1"/>
          </p:cNvSpPr>
          <p:nvPr>
            <p:ph type="sldNum" sz="quarter" idx="12"/>
          </p:nvPr>
        </p:nvSpPr>
        <p:spPr/>
        <p:txBody>
          <a:bodyPr/>
          <a:lstStyle/>
          <a:p>
            <a:fld id="{09B2A20A-0208-41B4-9663-6FE9F6102D4B}" type="slidenum">
              <a:rPr lang="it-IT" smtClean="0"/>
              <a:pPr/>
              <a:t>15</a:t>
            </a:fld>
            <a:endParaRPr lang="it-IT"/>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07504" y="833820"/>
            <a:ext cx="2210612" cy="792994"/>
          </a:xfrm>
        </p:spPr>
        <p:txBody>
          <a:bodyPr>
            <a:normAutofit/>
          </a:bodyPr>
          <a:lstStyle/>
          <a:p>
            <a:r>
              <a:rPr lang="it-IT" sz="2400" dirty="0"/>
              <a:t>PRIMO CICLO</a:t>
            </a:r>
          </a:p>
        </p:txBody>
      </p:sp>
      <p:sp>
        <p:nvSpPr>
          <p:cNvPr id="3" name="Segnaposto contenuto 2"/>
          <p:cNvSpPr>
            <a:spLocks noGrp="1"/>
          </p:cNvSpPr>
          <p:nvPr>
            <p:ph idx="1"/>
          </p:nvPr>
        </p:nvSpPr>
        <p:spPr>
          <a:xfrm>
            <a:off x="2901951" y="864108"/>
            <a:ext cx="5486400" cy="3573004"/>
          </a:xfrm>
        </p:spPr>
        <p:txBody>
          <a:bodyPr>
            <a:normAutofit/>
          </a:bodyPr>
          <a:lstStyle/>
          <a:p>
            <a:pPr marL="0" indent="0">
              <a:buNone/>
            </a:pPr>
            <a:r>
              <a:rPr lang="it-IT" dirty="0"/>
              <a:t>Nel D.lgs. 62/2017 si registra una generale differenza d’impianto tra primo e secondo ciclo, che si manifesta anche in relazione al linguaggio utilizzato, e con riferimento ai candidati con disabilità. Per il primo ciclo si parla di prove d’esame «differenziate, coerenti con il percorso svolto, con valore equivalente ai fini del superamento dell'esame e del conseguimento del diploma»; come è noto, infatti, nel primo ciclo non è necessaria la differenziazione tra prove equipollenti e prove non equipollenti, in quanto l’alunno con disabilità che sostiene l’esame consegue comunque il diploma.</a:t>
            </a:r>
          </a:p>
        </p:txBody>
      </p:sp>
      <p:sp>
        <p:nvSpPr>
          <p:cNvPr id="5" name="Segnaposto numero diapositiva 4">
            <a:extLst>
              <a:ext uri="{FF2B5EF4-FFF2-40B4-BE49-F238E27FC236}">
                <a16:creationId xmlns:a16="http://schemas.microsoft.com/office/drawing/2014/main" id="{75FCFF29-618D-4423-85C8-7BE98C36AFCB}"/>
              </a:ext>
            </a:extLst>
          </p:cNvPr>
          <p:cNvSpPr>
            <a:spLocks noGrp="1"/>
          </p:cNvSpPr>
          <p:nvPr>
            <p:ph type="sldNum" sz="quarter" idx="12"/>
          </p:nvPr>
        </p:nvSpPr>
        <p:spPr/>
        <p:txBody>
          <a:bodyPr/>
          <a:lstStyle/>
          <a:p>
            <a:fld id="{09B2A20A-0208-41B4-9663-6FE9F6102D4B}" type="slidenum">
              <a:rPr lang="it-IT" smtClean="0"/>
              <a:pPr/>
              <a:t>150</a:t>
            </a:fld>
            <a:endParaRPr lang="it-IT"/>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864108"/>
            <a:ext cx="2210612" cy="865002"/>
          </a:xfrm>
        </p:spPr>
        <p:txBody>
          <a:bodyPr>
            <a:normAutofit/>
          </a:bodyPr>
          <a:lstStyle/>
          <a:p>
            <a:r>
              <a:rPr lang="it-IT" sz="2400" dirty="0"/>
              <a:t>SECONDO CICLO</a:t>
            </a:r>
          </a:p>
        </p:txBody>
      </p:sp>
      <p:sp>
        <p:nvSpPr>
          <p:cNvPr id="3" name="Segnaposto contenuto 2"/>
          <p:cNvSpPr>
            <a:spLocks noGrp="1"/>
          </p:cNvSpPr>
          <p:nvPr>
            <p:ph idx="1"/>
          </p:nvPr>
        </p:nvSpPr>
        <p:spPr/>
        <p:txBody>
          <a:bodyPr>
            <a:normAutofit lnSpcReduction="10000"/>
          </a:bodyPr>
          <a:lstStyle/>
          <a:p>
            <a:pPr marL="360363" indent="-360363">
              <a:buFont typeface="Wingdings" panose="05000000000000000000" pitchFamily="2" charset="2"/>
              <a:buChar char="Ø"/>
            </a:pPr>
            <a:r>
              <a:rPr lang="it-IT" dirty="0"/>
              <a:t>Con riferimento al secondo ciclo, le disposizioni contenute nel DLgs 62/2017 riguardano il solo esame di Stato e non la valutazione intermedia, mentre il tema del PEI non è affrontato in maniera diretta, bensì trattato solo in relazione all’esame. </a:t>
            </a:r>
          </a:p>
          <a:p>
            <a:pPr marL="360363" indent="-360363">
              <a:buFont typeface="Wingdings" panose="05000000000000000000" pitchFamily="2" charset="2"/>
              <a:buChar char="Ø"/>
            </a:pPr>
            <a:r>
              <a:rPr lang="it-IT" dirty="0"/>
              <a:t>L’articolo 20 - dedicato a studenti con disabilità e DSA - esordisce così al comma 1: «Le studentesse e gli studenti con disabilità sono ammessi a sostenere l'esame di Stato conclusivo del secondo ciclo di istruzione secondo quanto disposto dal precedente articolo 13. </a:t>
            </a:r>
            <a:r>
              <a:rPr lang="it-IT" b="1" dirty="0"/>
              <a:t>Il consiglio di classe stabilisce la tipologia delle prove d'esame e se le stesse hanno valore equipollente all'interno del piano educativo individualizzato». Spetta dunque al Consiglio di classe stabilire la tipologia delle prove che il candidato sosterrà, e si dichiara la possibilità che esse abbiano “valore equipollente” all’interno del PEI.</a:t>
            </a:r>
          </a:p>
        </p:txBody>
      </p:sp>
      <p:sp>
        <p:nvSpPr>
          <p:cNvPr id="5" name="Segnaposto numero diapositiva 4">
            <a:extLst>
              <a:ext uri="{FF2B5EF4-FFF2-40B4-BE49-F238E27FC236}">
                <a16:creationId xmlns:a16="http://schemas.microsoft.com/office/drawing/2014/main" id="{2E9579BB-263C-4623-A2E3-286ADA63A4FC}"/>
              </a:ext>
            </a:extLst>
          </p:cNvPr>
          <p:cNvSpPr>
            <a:spLocks noGrp="1"/>
          </p:cNvSpPr>
          <p:nvPr>
            <p:ph type="sldNum" sz="quarter" idx="12"/>
          </p:nvPr>
        </p:nvSpPr>
        <p:spPr/>
        <p:txBody>
          <a:bodyPr/>
          <a:lstStyle/>
          <a:p>
            <a:fld id="{09B2A20A-0208-41B4-9663-6FE9F6102D4B}" type="slidenum">
              <a:rPr lang="it-IT" smtClean="0"/>
              <a:pPr/>
              <a:t>151</a:t>
            </a:fld>
            <a:endParaRPr lang="it-IT"/>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864108"/>
            <a:ext cx="2210612" cy="865002"/>
          </a:xfrm>
        </p:spPr>
        <p:txBody>
          <a:bodyPr>
            <a:normAutofit/>
          </a:bodyPr>
          <a:lstStyle/>
          <a:p>
            <a:r>
              <a:rPr lang="it-IT" sz="2400" dirty="0"/>
              <a:t>SECONDO CICLO</a:t>
            </a:r>
          </a:p>
        </p:txBody>
      </p:sp>
      <p:sp>
        <p:nvSpPr>
          <p:cNvPr id="3" name="Segnaposto contenuto 2"/>
          <p:cNvSpPr>
            <a:spLocks noGrp="1"/>
          </p:cNvSpPr>
          <p:nvPr>
            <p:ph idx="1"/>
          </p:nvPr>
        </p:nvSpPr>
        <p:spPr>
          <a:xfrm>
            <a:off x="2901951" y="864107"/>
            <a:ext cx="5486400" cy="5492243"/>
          </a:xfrm>
        </p:spPr>
        <p:txBody>
          <a:bodyPr>
            <a:normAutofit/>
          </a:bodyPr>
          <a:lstStyle/>
          <a:p>
            <a:pPr marL="360363" indent="-360363">
              <a:buFont typeface="Wingdings" panose="05000000000000000000" pitchFamily="2" charset="2"/>
              <a:buChar char="Ø"/>
            </a:pPr>
            <a:r>
              <a:rPr lang="it-IT" dirty="0"/>
              <a:t>Il conseguimento del diploma conclusivo del secondo ciclo ha senso in relazione al valore legale dello stesso, nella prospettiva della prosecuzione degli studi o dell’inserimento nel mondo del lavoro e presuppone il conseguimento (sia pur a diversi livelli in rapporto alle valutazioni conseguite) dei risultati di apprendimento dei PECUP e di competenze e risultati / obiettivi di apprendimento conformi a Indicazioni nazionali e Linee guida.</a:t>
            </a:r>
          </a:p>
          <a:p>
            <a:pPr marL="360363" indent="-360363">
              <a:buFont typeface="Wingdings" panose="05000000000000000000" pitchFamily="2" charset="2"/>
              <a:buChar char="Ø"/>
            </a:pPr>
            <a:r>
              <a:rPr lang="it-IT" dirty="0"/>
              <a:t>E qui si inserisce un’altra considerazione: nell’impianto ordinamentale, è sufficiente una singola “non conformità” in una disciplina per precludere il conseguimento del diploma, per cui è sufficiente che uno studente con DSA sia esonerato dall'insegnamento delle lingue straniere per considerare il suo percorso didattico differenziato e per determinare il conseguimento dell’attestato e non del diploma.</a:t>
            </a:r>
          </a:p>
          <a:p>
            <a:pPr marL="360363" indent="-360363">
              <a:buFont typeface="Wingdings" panose="05000000000000000000" pitchFamily="2" charset="2"/>
              <a:buChar char="Ø"/>
            </a:pPr>
            <a:endParaRPr lang="it-IT" dirty="0"/>
          </a:p>
        </p:txBody>
      </p:sp>
      <p:sp>
        <p:nvSpPr>
          <p:cNvPr id="5" name="Segnaposto numero diapositiva 4">
            <a:extLst>
              <a:ext uri="{FF2B5EF4-FFF2-40B4-BE49-F238E27FC236}">
                <a16:creationId xmlns:a16="http://schemas.microsoft.com/office/drawing/2014/main" id="{2E9579BB-263C-4623-A2E3-286ADA63A4FC}"/>
              </a:ext>
            </a:extLst>
          </p:cNvPr>
          <p:cNvSpPr>
            <a:spLocks noGrp="1"/>
          </p:cNvSpPr>
          <p:nvPr>
            <p:ph type="sldNum" sz="quarter" idx="12"/>
          </p:nvPr>
        </p:nvSpPr>
        <p:spPr/>
        <p:txBody>
          <a:bodyPr/>
          <a:lstStyle/>
          <a:p>
            <a:fld id="{09B2A20A-0208-41B4-9663-6FE9F6102D4B}" type="slidenum">
              <a:rPr lang="it-IT" smtClean="0"/>
              <a:pPr/>
              <a:t>152</a:t>
            </a:fld>
            <a:endParaRPr lang="it-IT"/>
          </a:p>
        </p:txBody>
      </p:sp>
    </p:spTree>
    <p:extLst>
      <p:ext uri="{BB962C8B-B14F-4D97-AF65-F5344CB8AC3E}">
        <p14:creationId xmlns:p14="http://schemas.microsoft.com/office/powerpoint/2010/main" val="2831267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437" y="620688"/>
            <a:ext cx="2210612" cy="3197970"/>
          </a:xfrm>
        </p:spPr>
        <p:txBody>
          <a:bodyPr>
            <a:norm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Precedente normativa</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Le classificazioni internazionali elaborate dall’OMS: </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ICDH-2</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1999</a:t>
            </a:r>
            <a:endParaRPr lang="it-IT" sz="2400" dirty="0"/>
          </a:p>
        </p:txBody>
      </p:sp>
      <p:sp>
        <p:nvSpPr>
          <p:cNvPr id="6" name="CasellaDiTesto 5">
            <a:extLst>
              <a:ext uri="{FF2B5EF4-FFF2-40B4-BE49-F238E27FC236}">
                <a16:creationId xmlns:a16="http://schemas.microsoft.com/office/drawing/2014/main" id="{3452F9C0-D7E5-4F35-AA2A-4F0CDA22E506}"/>
              </a:ext>
            </a:extLst>
          </p:cNvPr>
          <p:cNvSpPr txBox="1"/>
          <p:nvPr/>
        </p:nvSpPr>
        <p:spPr>
          <a:xfrm>
            <a:off x="2627784" y="840479"/>
            <a:ext cx="6120680" cy="5220019"/>
          </a:xfrm>
          <a:prstGeom prst="rect">
            <a:avLst/>
          </a:prstGeom>
          <a:solidFill>
            <a:schemeClr val="bg1"/>
          </a:solidFill>
          <a:ln>
            <a:solidFill>
              <a:schemeClr val="bg1"/>
            </a:solidFill>
          </a:ln>
        </p:spPr>
        <p:txBody>
          <a:bodyPr wrap="square" rtlCol="0">
            <a:spAutoFit/>
            <a:scene3d>
              <a:camera prst="orthographicFront"/>
              <a:lightRig rig="threePt" dir="t"/>
            </a:scene3d>
            <a:sp3d extrusionH="57150">
              <a:bevelT w="6350"/>
              <a:bevelB w="82550" h="38100" prst="coolSlant"/>
            </a:sp3d>
          </a:bodyPr>
          <a:lstStyle/>
          <a:p>
            <a:pPr marL="71438" marR="0" lvl="1" algn="l" defTabSz="457200" rtl="0" eaLnBrk="1" fontAlgn="auto" latinLnBrk="0" hangingPunct="1">
              <a:lnSpc>
                <a:spcPct val="150000"/>
              </a:lnSpc>
              <a:spcBef>
                <a:spcPts val="0"/>
              </a:spcBef>
              <a:spcAft>
                <a:spcPts val="0"/>
              </a:spcAft>
              <a:buClrTx/>
              <a:buSzTx/>
              <a:tabLst/>
              <a:defRPr/>
            </a:pPr>
            <a:r>
              <a:rPr kumimoji="0" lang="it-IT" sz="18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 La classificazione ICIDH è stata aggiornata e migliorata prima nel 1999 con la versione 2 (ICIDH-2).</a:t>
            </a:r>
          </a:p>
          <a:p>
            <a:pPr marL="71438" marR="0" lvl="1" algn="l" defTabSz="457200" rtl="0" eaLnBrk="1" fontAlgn="auto" latinLnBrk="0" hangingPunct="1">
              <a:lnSpc>
                <a:spcPct val="150000"/>
              </a:lnSpc>
              <a:spcBef>
                <a:spcPts val="0"/>
              </a:spcBef>
              <a:spcAft>
                <a:spcPts val="0"/>
              </a:spcAft>
              <a:buClrTx/>
              <a:buSzTx/>
              <a:tabLst/>
              <a:defRPr/>
            </a:pPr>
            <a:endParaRPr kumimoji="0" lang="it-IT" sz="18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endParaRPr>
          </a:p>
          <a:p>
            <a:pPr marL="71438" marR="0" lvl="1" algn="ctr" defTabSz="457200" rtl="0" eaLnBrk="1" fontAlgn="auto" latinLnBrk="0" hangingPunct="1">
              <a:lnSpc>
                <a:spcPct val="150000"/>
              </a:lnSpc>
              <a:spcBef>
                <a:spcPts val="0"/>
              </a:spcBef>
              <a:spcAft>
                <a:spcPts val="0"/>
              </a:spcAft>
              <a:buClrTx/>
              <a:buSzTx/>
              <a:tabLst/>
              <a:defRPr/>
            </a:pPr>
            <a:r>
              <a:rPr kumimoji="0" lang="it-IT" sz="1800" b="1" i="0" u="none" strike="noStrike" kern="1200" cap="none" spc="0" normalizeH="0" baseline="0" noProof="0" dirty="0">
                <a:ln>
                  <a:noFill/>
                </a:ln>
                <a:solidFill>
                  <a:srgbClr val="FF0000"/>
                </a:solidFill>
                <a:effectLst/>
                <a:uLnTx/>
                <a:uFillTx/>
                <a:latin typeface="Corbel" panose="020B0503020204020204"/>
                <a:ea typeface="+mn-ea"/>
                <a:cs typeface="+mn-cs"/>
              </a:rPr>
              <a:t>ICIDH-2  </a:t>
            </a:r>
          </a:p>
          <a:p>
            <a:pPr marL="71438" marR="0" lvl="1" algn="ctr" defTabSz="457200" rtl="0" eaLnBrk="1" fontAlgn="auto" latinLnBrk="0" hangingPunct="1">
              <a:lnSpc>
                <a:spcPct val="150000"/>
              </a:lnSpc>
              <a:spcBef>
                <a:spcPts val="0"/>
              </a:spcBef>
              <a:spcAft>
                <a:spcPts val="0"/>
              </a:spcAft>
              <a:buClrTx/>
              <a:buSzTx/>
              <a:tabLst/>
              <a:defRPr/>
            </a:pPr>
            <a:r>
              <a:rPr kumimoji="0" lang="it-IT" sz="1800" b="0"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rPr>
              <a:t>rappresenta l’embrione del modello concettuale che sarà sviluppato nell’ultima classificazione dell’OMS   </a:t>
            </a:r>
          </a:p>
          <a:p>
            <a:pPr marL="71438" marR="0" lvl="1" algn="l" defTabSz="457200" rtl="0" eaLnBrk="1" fontAlgn="auto" latinLnBrk="0" hangingPunct="1">
              <a:lnSpc>
                <a:spcPct val="150000"/>
              </a:lnSpc>
              <a:spcBef>
                <a:spcPts val="0"/>
              </a:spcBef>
              <a:spcAft>
                <a:spcPts val="0"/>
              </a:spcAft>
              <a:buClrTx/>
              <a:buSzTx/>
              <a:tabLst/>
              <a:defRPr/>
            </a:pPr>
            <a:endParaRPr lang="it-IT" dirty="0">
              <a:solidFill>
                <a:srgbClr val="000000">
                  <a:lumMod val="65000"/>
                  <a:lumOff val="35000"/>
                </a:srgbClr>
              </a:solidFill>
              <a:latin typeface="Corbel" panose="020B0503020204020204"/>
            </a:endParaRPr>
          </a:p>
          <a:p>
            <a:pPr marL="71438" marR="0" lvl="1" algn="l" defTabSz="457200" rtl="0" eaLnBrk="1" fontAlgn="auto" latinLnBrk="0" hangingPunct="1">
              <a:lnSpc>
                <a:spcPct val="150000"/>
              </a:lnSpc>
              <a:spcBef>
                <a:spcPts val="0"/>
              </a:spcBef>
              <a:spcAft>
                <a:spcPts val="0"/>
              </a:spcAft>
              <a:buClrTx/>
              <a:buSzTx/>
              <a:tabLst/>
              <a:defRPr/>
            </a:pPr>
            <a:endParaRPr kumimoji="0" lang="it-IT" sz="1800" b="1" i="0" u="none" strike="noStrike" kern="1200" cap="none" spc="0" normalizeH="0" baseline="0" noProof="0" dirty="0">
              <a:ln>
                <a:noFill/>
              </a:ln>
              <a:solidFill>
                <a:srgbClr val="000000">
                  <a:lumMod val="65000"/>
                  <a:lumOff val="35000"/>
                </a:srgbClr>
              </a:solidFill>
              <a:effectLst/>
              <a:uLnTx/>
              <a:uFillTx/>
              <a:latin typeface="Corbel" panose="020B0503020204020204"/>
              <a:ea typeface="+mn-ea"/>
              <a:cs typeface="+mn-cs"/>
            </a:endParaRPr>
          </a:p>
          <a:p>
            <a:pPr marL="71438" marR="0" lvl="1" algn="l" defTabSz="457200" rtl="0" eaLnBrk="1" fontAlgn="auto" latinLnBrk="0" hangingPunct="1">
              <a:lnSpc>
                <a:spcPct val="150000"/>
              </a:lnSpc>
              <a:spcBef>
                <a:spcPts val="0"/>
              </a:spcBef>
              <a:spcAft>
                <a:spcPts val="0"/>
              </a:spcAft>
              <a:buClrTx/>
              <a:buSzTx/>
              <a:tabLst/>
              <a:defRPr/>
            </a:pPr>
            <a:endParaRPr lang="it-IT" b="1" dirty="0">
              <a:solidFill>
                <a:srgbClr val="000000">
                  <a:lumMod val="65000"/>
                  <a:lumOff val="35000"/>
                </a:srgbClr>
              </a:solidFill>
              <a:latin typeface="Corbel" panose="020B0503020204020204"/>
            </a:endParaRPr>
          </a:p>
          <a:p>
            <a:pPr marL="71438" marR="0" lvl="1" algn="ctr" defTabSz="457200" rtl="0" eaLnBrk="1" fontAlgn="auto" latinLnBrk="0" hangingPunct="1">
              <a:lnSpc>
                <a:spcPct val="150000"/>
              </a:lnSpc>
              <a:spcBef>
                <a:spcPts val="0"/>
              </a:spcBef>
              <a:spcAft>
                <a:spcPts val="0"/>
              </a:spcAft>
              <a:buClrTx/>
              <a:buSzTx/>
              <a:tabLst/>
              <a:defRPr/>
            </a:pPr>
            <a:r>
              <a:rPr kumimoji="0" lang="it-IT" sz="4400" b="1" i="0" u="none" strike="noStrike" kern="1200" cap="none" spc="0" normalizeH="0" baseline="0" noProof="0" dirty="0">
                <a:ln>
                  <a:noFill/>
                </a:ln>
                <a:solidFill>
                  <a:srgbClr val="FF0000"/>
                </a:solidFill>
                <a:effectLst/>
                <a:uLnTx/>
                <a:uFillTx/>
                <a:latin typeface="Corbel" panose="020B0503020204020204"/>
                <a:ea typeface="+mn-ea"/>
                <a:cs typeface="+mn-cs"/>
              </a:rPr>
              <a:t>l’ICF</a:t>
            </a:r>
          </a:p>
          <a:p>
            <a:pPr marL="71438" marR="0" lvl="1" algn="l" defTabSz="457200" rtl="0" eaLnBrk="1" fontAlgn="auto" latinLnBrk="0" hangingPunct="1">
              <a:lnSpc>
                <a:spcPct val="150000"/>
              </a:lnSpc>
              <a:spcBef>
                <a:spcPts val="0"/>
              </a:spcBef>
              <a:spcAft>
                <a:spcPts val="0"/>
              </a:spcAft>
              <a:buClrTx/>
              <a:buSzTx/>
              <a:tabLst/>
              <a:defRPr/>
            </a:pPr>
            <a:endParaRPr lang="it-IT" b="1" dirty="0">
              <a:solidFill>
                <a:srgbClr val="FF0000"/>
              </a:solidFill>
              <a:latin typeface="Corbel" panose="020B0503020204020204"/>
            </a:endParaRPr>
          </a:p>
        </p:txBody>
      </p:sp>
      <p:sp>
        <p:nvSpPr>
          <p:cNvPr id="8" name="Segnaposto numero diapositiva 7">
            <a:extLst>
              <a:ext uri="{FF2B5EF4-FFF2-40B4-BE49-F238E27FC236}">
                <a16:creationId xmlns:a16="http://schemas.microsoft.com/office/drawing/2014/main" id="{6D664B57-8C2A-4404-BF72-CC8F70B31DFC}"/>
              </a:ext>
            </a:extLst>
          </p:cNvPr>
          <p:cNvSpPr>
            <a:spLocks noGrp="1"/>
          </p:cNvSpPr>
          <p:nvPr>
            <p:ph type="sldNum" sz="quarter" idx="12"/>
          </p:nvPr>
        </p:nvSpPr>
        <p:spPr/>
        <p:txBody>
          <a:bodyPr/>
          <a:lstStyle/>
          <a:p>
            <a:fld id="{09B2A20A-0208-41B4-9663-6FE9F6102D4B}" type="slidenum">
              <a:rPr lang="it-IT" smtClean="0"/>
              <a:pPr/>
              <a:t>16</a:t>
            </a:fld>
            <a:endParaRPr lang="it-IT"/>
          </a:p>
        </p:txBody>
      </p:sp>
      <p:pic>
        <p:nvPicPr>
          <p:cNvPr id="12" name="Immagine 11">
            <a:extLst>
              <a:ext uri="{FF2B5EF4-FFF2-40B4-BE49-F238E27FC236}">
                <a16:creationId xmlns:a16="http://schemas.microsoft.com/office/drawing/2014/main" id="{555BE9E9-2523-412A-A19C-004CF10A87D3}"/>
              </a:ext>
            </a:extLst>
          </p:cNvPr>
          <p:cNvPicPr>
            <a:picLocks noChangeAspect="1"/>
          </p:cNvPicPr>
          <p:nvPr/>
        </p:nvPicPr>
        <p:blipFill>
          <a:blip r:embed="rId2"/>
          <a:stretch>
            <a:fillRect/>
          </a:stretch>
        </p:blipFill>
        <p:spPr>
          <a:xfrm rot="5400000">
            <a:off x="5197957" y="3307099"/>
            <a:ext cx="980333" cy="1224136"/>
          </a:xfrm>
          <a:prstGeom prst="rect">
            <a:avLst/>
          </a:prstGeom>
        </p:spPr>
      </p:pic>
    </p:spTree>
    <p:extLst>
      <p:ext uri="{BB962C8B-B14F-4D97-AF65-F5344CB8AC3E}">
        <p14:creationId xmlns:p14="http://schemas.microsoft.com/office/powerpoint/2010/main" val="1995735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11560" y="1270230"/>
            <a:ext cx="5486400" cy="778177"/>
          </a:xfrm>
        </p:spPr>
        <p:txBody>
          <a:bodyPr>
            <a:normAutofit/>
          </a:bodyPr>
          <a:lstStyle/>
          <a:p>
            <a:pPr algn="ctr"/>
            <a:r>
              <a:rPr lang="it-IT" sz="3200" dirty="0">
                <a:solidFill>
                  <a:srgbClr val="FF0000"/>
                </a:solidFill>
              </a:rPr>
              <a:t>NUOVA NORMATIVA</a:t>
            </a:r>
            <a:endParaRPr lang="it-IT" dirty="0"/>
          </a:p>
        </p:txBody>
      </p:sp>
      <p:pic>
        <p:nvPicPr>
          <p:cNvPr id="3" name="Immagine 2">
            <a:extLst>
              <a:ext uri="{FF2B5EF4-FFF2-40B4-BE49-F238E27FC236}">
                <a16:creationId xmlns:a16="http://schemas.microsoft.com/office/drawing/2014/main" id="{DB9F4184-2F5D-475B-84A1-A66B50ECC8A6}"/>
              </a:ext>
            </a:extLst>
          </p:cNvPr>
          <p:cNvPicPr>
            <a:picLocks noChangeAspect="1"/>
          </p:cNvPicPr>
          <p:nvPr/>
        </p:nvPicPr>
        <p:blipFill>
          <a:blip r:embed="rId2"/>
          <a:stretch>
            <a:fillRect/>
          </a:stretch>
        </p:blipFill>
        <p:spPr>
          <a:xfrm>
            <a:off x="6967093" y="1273279"/>
            <a:ext cx="2143125" cy="2143125"/>
          </a:xfrm>
          <a:prstGeom prst="rect">
            <a:avLst/>
          </a:prstGeom>
        </p:spPr>
      </p:pic>
      <p:pic>
        <p:nvPicPr>
          <p:cNvPr id="5" name="Immagine 4">
            <a:extLst>
              <a:ext uri="{FF2B5EF4-FFF2-40B4-BE49-F238E27FC236}">
                <a16:creationId xmlns:a16="http://schemas.microsoft.com/office/drawing/2014/main" id="{DB571269-9367-4EE9-9C71-A5E874C44616}"/>
              </a:ext>
            </a:extLst>
          </p:cNvPr>
          <p:cNvPicPr>
            <a:picLocks noChangeAspect="1"/>
          </p:cNvPicPr>
          <p:nvPr/>
        </p:nvPicPr>
        <p:blipFill>
          <a:blip r:embed="rId3"/>
          <a:stretch>
            <a:fillRect/>
          </a:stretch>
        </p:blipFill>
        <p:spPr>
          <a:xfrm>
            <a:off x="1763688" y="2791812"/>
            <a:ext cx="3360427" cy="2520040"/>
          </a:xfrm>
          <a:prstGeom prst="rect">
            <a:avLst/>
          </a:prstGeom>
        </p:spPr>
      </p:pic>
    </p:spTree>
    <p:extLst>
      <p:ext uri="{BB962C8B-B14F-4D97-AF65-F5344CB8AC3E}">
        <p14:creationId xmlns:p14="http://schemas.microsoft.com/office/powerpoint/2010/main" val="4294265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308" y="876664"/>
            <a:ext cx="2465538" cy="2336312"/>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lang="it-IT" sz="2400" b="1" dirty="0"/>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D.lgs. n. 66/2017 </a:t>
            </a:r>
            <a: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t>(attuativo della L. 107/2015)</a:t>
            </a:r>
            <a:b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t> </a:t>
            </a:r>
            <a:br>
              <a:rPr lang="it-IT" sz="2400" dirty="0"/>
            </a:br>
            <a:r>
              <a:rPr lang="it-IT" sz="2000" b="1" dirty="0">
                <a:solidFill>
                  <a:schemeClr val="accent3">
                    <a:lumMod val="75000"/>
                  </a:schemeClr>
                </a:solidFill>
              </a:rPr>
              <a:t> </a:t>
            </a:r>
            <a:br>
              <a:rPr lang="it-IT" sz="2000" b="1" dirty="0">
                <a:solidFill>
                  <a:schemeClr val="accent3">
                    <a:lumMod val="75000"/>
                  </a:schemeClr>
                </a:solidFill>
              </a:rPr>
            </a:br>
            <a:r>
              <a:rPr lang="it-IT" sz="2000" b="1" dirty="0">
                <a:solidFill>
                  <a:schemeClr val="accent2">
                    <a:lumMod val="75000"/>
                  </a:schemeClr>
                </a:solidFill>
              </a:rPr>
              <a:t>Nessuna variazione</a:t>
            </a:r>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3067294599"/>
              </p:ext>
            </p:extLst>
          </p:nvPr>
        </p:nvGraphicFramePr>
        <p:xfrm>
          <a:off x="2723548" y="876664"/>
          <a:ext cx="6096923" cy="564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18</a:t>
            </a:fld>
            <a:endParaRPr lang="it-IT"/>
          </a:p>
        </p:txBody>
      </p:sp>
    </p:spTree>
    <p:extLst>
      <p:ext uri="{BB962C8B-B14F-4D97-AF65-F5344CB8AC3E}">
        <p14:creationId xmlns:p14="http://schemas.microsoft.com/office/powerpoint/2010/main" val="1826835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980728"/>
            <a:ext cx="2465538" cy="2696013"/>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lang="it-IT" sz="2400" b="1" dirty="0"/>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D.lgs. n. 66/2017 </a:t>
            </a:r>
            <a: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t>(attuativo della L. 107/2015)</a:t>
            </a:r>
            <a:b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br>
            <a:br>
              <a:rPr lang="it-IT" sz="1200" dirty="0">
                <a:latin typeface="Corbel" panose="020B0503020204020204"/>
              </a:rPr>
            </a:br>
            <a:r>
              <a:rPr lang="it-IT" sz="2400" b="1" dirty="0">
                <a:solidFill>
                  <a:schemeClr val="accent6">
                    <a:lumMod val="60000"/>
                    <a:lumOff val="40000"/>
                  </a:schemeClr>
                </a:solidFill>
              </a:rPr>
              <a:t>è corretto ed integrato dal</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D.lgs. n. 96/2019</a:t>
            </a:r>
            <a:br>
              <a:rPr lang="it-IT" sz="2400" dirty="0"/>
            </a:br>
            <a:br>
              <a:rPr lang="it-IT" sz="2400" b="1" dirty="0"/>
            </a:br>
            <a:endParaRPr lang="it-IT" sz="2000" b="1" dirty="0">
              <a:solidFill>
                <a:schemeClr val="accent6">
                  <a:lumMod val="60000"/>
                  <a:lumOff val="40000"/>
                </a:schemeClr>
              </a:solidFill>
            </a:endParaRPr>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2060915879"/>
              </p:ext>
            </p:extLst>
          </p:nvPr>
        </p:nvGraphicFramePr>
        <p:xfrm>
          <a:off x="2723548" y="136524"/>
          <a:ext cx="6312948" cy="6388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19</a:t>
            </a:fld>
            <a:endParaRPr lang="it-IT"/>
          </a:p>
        </p:txBody>
      </p:sp>
    </p:spTree>
    <p:extLst>
      <p:ext uri="{BB962C8B-B14F-4D97-AF65-F5344CB8AC3E}">
        <p14:creationId xmlns:p14="http://schemas.microsoft.com/office/powerpoint/2010/main" val="1551140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3782" y="764704"/>
            <a:ext cx="6770466" cy="5184576"/>
          </a:xfrm>
        </p:spPr>
        <p:txBody>
          <a:bodyPr anchor="t">
            <a:normAutofit fontScale="90000"/>
          </a:bodyPr>
          <a:lstStyle/>
          <a:p>
            <a:r>
              <a:rPr lang="it-IT" sz="2800" dirty="0">
                <a:solidFill>
                  <a:srgbClr val="FF0000"/>
                </a:solidFill>
              </a:rPr>
              <a:t>COSA CAMBIA</a:t>
            </a:r>
            <a:br>
              <a:rPr lang="it-IT" sz="2800" dirty="0"/>
            </a:br>
            <a:br>
              <a:rPr lang="it-IT" sz="2800" dirty="0"/>
            </a:br>
            <a:r>
              <a:rPr lang="it-IT" sz="2800" dirty="0"/>
              <a:t>1.  </a:t>
            </a:r>
            <a:r>
              <a:rPr lang="it-IT" sz="2000" dirty="0"/>
              <a:t>Procedure di certificazione e documentazione per l’inclusione scolastica</a:t>
            </a:r>
            <a:br>
              <a:rPr lang="it-IT" sz="2000" dirty="0"/>
            </a:br>
            <a:br>
              <a:rPr lang="it-IT" sz="2000" dirty="0"/>
            </a:br>
            <a:r>
              <a:rPr lang="it-IT" sz="2000" dirty="0"/>
              <a:t> 2.   Alcune modifiche alla legge 104/92</a:t>
            </a:r>
            <a:br>
              <a:rPr lang="it-IT" sz="2000" dirty="0"/>
            </a:br>
            <a:br>
              <a:rPr lang="it-IT" sz="2000" dirty="0"/>
            </a:br>
            <a:r>
              <a:rPr lang="it-IT" sz="2000" dirty="0"/>
              <a:t> 3.  Profilo di funzionamento – ex DF + ex PDF</a:t>
            </a:r>
            <a:br>
              <a:rPr lang="it-IT" sz="2000" dirty="0"/>
            </a:br>
            <a:br>
              <a:rPr lang="it-IT" sz="2000" dirty="0"/>
            </a:br>
            <a:r>
              <a:rPr lang="it-IT" sz="2000" dirty="0"/>
              <a:t> 4.  Il progetto individuale (EE.LL.)</a:t>
            </a:r>
            <a:br>
              <a:rPr lang="it-IT" sz="2000" dirty="0"/>
            </a:br>
            <a:br>
              <a:rPr lang="it-IT" sz="2000" dirty="0"/>
            </a:br>
            <a:r>
              <a:rPr lang="it-IT" sz="2000" dirty="0"/>
              <a:t> 5..  Il Piano Educativo Individualizzato (scuola)</a:t>
            </a:r>
            <a:br>
              <a:rPr lang="it-IT" sz="2000" dirty="0"/>
            </a:br>
            <a:br>
              <a:rPr lang="it-IT" sz="2000" dirty="0"/>
            </a:br>
            <a:r>
              <a:rPr lang="it-IT" sz="2000" dirty="0"/>
              <a:t> 6.  Il Piano per l’inclusione</a:t>
            </a:r>
            <a:br>
              <a:rPr lang="it-IT" sz="2000" dirty="0"/>
            </a:br>
            <a:r>
              <a:rPr lang="it-IT" sz="2000" dirty="0"/>
              <a:t> </a:t>
            </a:r>
            <a:br>
              <a:rPr lang="it-IT" sz="2000" dirty="0"/>
            </a:br>
            <a:r>
              <a:rPr lang="it-IT" sz="2000" dirty="0"/>
              <a:t>7.  Gruppi per l’inclusione</a:t>
            </a:r>
            <a:br>
              <a:rPr lang="it-IT" sz="2000" dirty="0"/>
            </a:br>
            <a:br>
              <a:rPr lang="it-IT" sz="2000" dirty="0"/>
            </a:br>
            <a:r>
              <a:rPr lang="it-IT" sz="2000" dirty="0"/>
              <a:t> 8.  Organico – continuità didattica</a:t>
            </a:r>
            <a:br>
              <a:rPr lang="it-IT" sz="2000" dirty="0"/>
            </a:br>
            <a:br>
              <a:rPr lang="it-IT" sz="2000" dirty="0"/>
            </a:br>
            <a:r>
              <a:rPr lang="it-IT" sz="2000" dirty="0"/>
              <a:t>9.  Almeno 11 decreti attuativi e Linee guida da emanare</a:t>
            </a:r>
          </a:p>
        </p:txBody>
      </p:sp>
      <p:pic>
        <p:nvPicPr>
          <p:cNvPr id="3" name="Immagine 2">
            <a:extLst>
              <a:ext uri="{FF2B5EF4-FFF2-40B4-BE49-F238E27FC236}">
                <a16:creationId xmlns:a16="http://schemas.microsoft.com/office/drawing/2014/main" id="{DB9F4184-2F5D-475B-84A1-A66B50ECC8A6}"/>
              </a:ext>
            </a:extLst>
          </p:cNvPr>
          <p:cNvPicPr>
            <a:picLocks noChangeAspect="1"/>
          </p:cNvPicPr>
          <p:nvPr/>
        </p:nvPicPr>
        <p:blipFill>
          <a:blip r:embed="rId2"/>
          <a:stretch>
            <a:fillRect/>
          </a:stretch>
        </p:blipFill>
        <p:spPr>
          <a:xfrm>
            <a:off x="6967093" y="1273279"/>
            <a:ext cx="2143125" cy="2143125"/>
          </a:xfrm>
          <a:prstGeom prst="rect">
            <a:avLst/>
          </a:prstGeom>
        </p:spPr>
      </p:pic>
    </p:spTree>
    <p:extLst>
      <p:ext uri="{BB962C8B-B14F-4D97-AF65-F5344CB8AC3E}">
        <p14:creationId xmlns:p14="http://schemas.microsoft.com/office/powerpoint/2010/main" val="1171813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977" y="619128"/>
            <a:ext cx="2465538" cy="3056053"/>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kumimoji="0" lang="it-IT" sz="2400" b="1"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D.lgs. n. 66/2017 </a:t>
            </a:r>
            <a: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t>(attuativo della L. 107/2015)</a:t>
            </a:r>
            <a:b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1" i="0" u="none" strike="noStrike" kern="1200" cap="none" spc="-60" normalizeH="0" baseline="0" noProof="0" dirty="0">
                <a:ln>
                  <a:noFill/>
                </a:ln>
                <a:solidFill>
                  <a:srgbClr val="D5393D">
                    <a:lumMod val="60000"/>
                    <a:lumOff val="40000"/>
                  </a:srgbClr>
                </a:solidFill>
                <a:effectLst/>
                <a:uLnTx/>
                <a:uFillTx/>
                <a:latin typeface="Corbel" panose="020B0503020204020204"/>
                <a:ea typeface="+mj-ea"/>
                <a:cs typeface="+mj-cs"/>
              </a:rPr>
              <a:t>è corretto ed integrato dal</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D.lgs. n. 96/2019</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381454144"/>
              </p:ext>
            </p:extLst>
          </p:nvPr>
        </p:nvGraphicFramePr>
        <p:xfrm>
          <a:off x="2723548" y="876664"/>
          <a:ext cx="6096923" cy="564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20</a:t>
            </a:fld>
            <a:endParaRPr lang="it-IT"/>
          </a:p>
        </p:txBody>
      </p:sp>
    </p:spTree>
    <p:extLst>
      <p:ext uri="{BB962C8B-B14F-4D97-AF65-F5344CB8AC3E}">
        <p14:creationId xmlns:p14="http://schemas.microsoft.com/office/powerpoint/2010/main" val="3947684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647" y="727974"/>
            <a:ext cx="2465538" cy="2984045"/>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kumimoji="0" lang="it-IT" sz="2400" b="1"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D.lgs. n. 66/2017 </a:t>
            </a:r>
            <a: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t>(attuativo della L. 107/2015)</a:t>
            </a:r>
            <a:b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1" i="0" u="none" strike="noStrike" kern="1200" cap="none" spc="-60" normalizeH="0" baseline="0" noProof="0" dirty="0">
                <a:ln>
                  <a:noFill/>
                </a:ln>
                <a:solidFill>
                  <a:srgbClr val="D5393D">
                    <a:lumMod val="60000"/>
                    <a:lumOff val="40000"/>
                  </a:srgbClr>
                </a:solidFill>
                <a:effectLst/>
                <a:uLnTx/>
                <a:uFillTx/>
                <a:latin typeface="Corbel" panose="020B0503020204020204"/>
                <a:ea typeface="+mj-ea"/>
                <a:cs typeface="+mj-cs"/>
              </a:rPr>
              <a:t>è corretto ed integrato dal</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D.lgs. n. 96/2019</a:t>
            </a:r>
            <a:br>
              <a:rPr lang="it-IT" sz="2400" dirty="0"/>
            </a:br>
            <a:r>
              <a:rPr lang="it-IT" sz="2400" b="1" dirty="0"/>
              <a:t> </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1555433513"/>
              </p:ext>
            </p:extLst>
          </p:nvPr>
        </p:nvGraphicFramePr>
        <p:xfrm>
          <a:off x="2723548" y="876664"/>
          <a:ext cx="6096923" cy="564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21</a:t>
            </a:fld>
            <a:endParaRPr lang="it-IT"/>
          </a:p>
        </p:txBody>
      </p:sp>
    </p:spTree>
    <p:extLst>
      <p:ext uri="{BB962C8B-B14F-4D97-AF65-F5344CB8AC3E}">
        <p14:creationId xmlns:p14="http://schemas.microsoft.com/office/powerpoint/2010/main" val="1812009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85" y="729644"/>
            <a:ext cx="2465538" cy="2984045"/>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kumimoji="0" lang="it-IT" sz="2400" b="1"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D.lgs. n. 66/2017 </a:t>
            </a:r>
            <a: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t>(attuativo della L. 107/2015)</a:t>
            </a:r>
            <a:b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1" i="0" u="none" strike="noStrike" kern="1200" cap="none" spc="-60" normalizeH="0" baseline="0" noProof="0" dirty="0">
                <a:ln>
                  <a:noFill/>
                </a:ln>
                <a:solidFill>
                  <a:srgbClr val="D5393D">
                    <a:lumMod val="60000"/>
                    <a:lumOff val="40000"/>
                  </a:srgbClr>
                </a:solidFill>
                <a:effectLst/>
                <a:uLnTx/>
                <a:uFillTx/>
                <a:latin typeface="Corbel" panose="020B0503020204020204"/>
                <a:ea typeface="+mj-ea"/>
                <a:cs typeface="+mj-cs"/>
              </a:rPr>
              <a:t>è corretto ed integrato dal</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D.lgs. n. 96/2019</a:t>
            </a:r>
            <a:br>
              <a:rPr lang="it-IT" sz="2400" dirty="0"/>
            </a:br>
            <a:r>
              <a:rPr lang="it-IT" sz="2400" b="1" dirty="0"/>
              <a:t> </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2885753757"/>
              </p:ext>
            </p:extLst>
          </p:nvPr>
        </p:nvGraphicFramePr>
        <p:xfrm>
          <a:off x="2723548" y="548680"/>
          <a:ext cx="6096923"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22</a:t>
            </a:fld>
            <a:endParaRPr lang="it-IT"/>
          </a:p>
        </p:txBody>
      </p:sp>
    </p:spTree>
    <p:extLst>
      <p:ext uri="{BB962C8B-B14F-4D97-AF65-F5344CB8AC3E}">
        <p14:creationId xmlns:p14="http://schemas.microsoft.com/office/powerpoint/2010/main" val="1282627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85" y="729644"/>
            <a:ext cx="2465538" cy="2984045"/>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kumimoji="0" lang="it-IT" sz="2400" b="1"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D.lgs. n. 66/2017 </a:t>
            </a:r>
            <a: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t>(attuativo della L. 107/2015)</a:t>
            </a:r>
            <a:b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12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1" i="0" u="none" strike="noStrike" kern="1200" cap="none" spc="-60" normalizeH="0" baseline="0" noProof="0" dirty="0">
                <a:ln>
                  <a:noFill/>
                </a:ln>
                <a:solidFill>
                  <a:srgbClr val="D5393D">
                    <a:lumMod val="60000"/>
                    <a:lumOff val="40000"/>
                  </a:srgbClr>
                </a:solidFill>
                <a:effectLst/>
                <a:uLnTx/>
                <a:uFillTx/>
                <a:latin typeface="Corbel" panose="020B0503020204020204"/>
                <a:ea typeface="+mj-ea"/>
                <a:cs typeface="+mj-cs"/>
              </a:rPr>
              <a:t>è corretto ed integrato dal</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D.lgs. n. 96/2019</a:t>
            </a:r>
            <a:br>
              <a:rPr lang="it-IT" sz="2400" dirty="0"/>
            </a:br>
            <a:r>
              <a:rPr lang="it-IT" sz="2400" b="1" dirty="0"/>
              <a:t> </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2249493209"/>
              </p:ext>
            </p:extLst>
          </p:nvPr>
        </p:nvGraphicFramePr>
        <p:xfrm>
          <a:off x="2723548" y="876664"/>
          <a:ext cx="6096923" cy="564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23</a:t>
            </a:fld>
            <a:endParaRPr lang="it-IT"/>
          </a:p>
        </p:txBody>
      </p:sp>
    </p:spTree>
    <p:extLst>
      <p:ext uri="{BB962C8B-B14F-4D97-AF65-F5344CB8AC3E}">
        <p14:creationId xmlns:p14="http://schemas.microsoft.com/office/powerpoint/2010/main" val="1923928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9"/>
            <a:ext cx="2465538" cy="3024336"/>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lang="it-IT" sz="2400" b="1" dirty="0"/>
            </a:br>
            <a:r>
              <a:rPr lang="it-IT" sz="2400" dirty="0"/>
              <a:t>D.lgs. n. 66/2017 </a:t>
            </a:r>
            <a:r>
              <a:rPr lang="it-IT" sz="1200" dirty="0"/>
              <a:t>(attuativo della L. 107/2015)</a:t>
            </a:r>
            <a:br>
              <a:rPr lang="it-IT" sz="1200" dirty="0"/>
            </a:br>
            <a:r>
              <a:rPr lang="it-IT" sz="1200" dirty="0"/>
              <a:t> </a:t>
            </a:r>
            <a:r>
              <a:rPr lang="it-IT" sz="2400" dirty="0"/>
              <a:t>e</a:t>
            </a:r>
            <a:br>
              <a:rPr lang="it-IT" sz="2400" dirty="0"/>
            </a:br>
            <a:r>
              <a:rPr lang="it-IT" sz="2400" dirty="0"/>
              <a:t>D.lgs. n. 96/2019 </a:t>
            </a:r>
            <a:br>
              <a:rPr lang="it-IT" sz="2400" dirty="0"/>
            </a:br>
            <a:br>
              <a:rPr lang="it-IT" sz="2400" dirty="0"/>
            </a:br>
            <a:r>
              <a:rPr lang="it-IT" sz="2000" b="1" i="0" dirty="0">
                <a:solidFill>
                  <a:schemeClr val="accent3">
                    <a:lumMod val="75000"/>
                  </a:schemeClr>
                </a:solidFill>
                <a:effectLst/>
              </a:rPr>
              <a:t>Le nuove proroghe</a:t>
            </a:r>
            <a:br>
              <a:rPr lang="it-IT" sz="1400" b="1" i="0" dirty="0">
                <a:solidFill>
                  <a:srgbClr val="303030"/>
                </a:solidFill>
                <a:effectLst/>
                <a:latin typeface="Lato"/>
              </a:rPr>
            </a:br>
            <a:br>
              <a:rPr lang="it-IT" sz="2400" dirty="0"/>
            </a:br>
            <a:r>
              <a:rPr lang="it-IT" sz="2400" b="1" dirty="0"/>
              <a:t> </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3741736981"/>
              </p:ext>
            </p:extLst>
          </p:nvPr>
        </p:nvGraphicFramePr>
        <p:xfrm>
          <a:off x="2699792" y="476672"/>
          <a:ext cx="6096923" cy="6048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24</a:t>
            </a:fld>
            <a:endParaRPr lang="it-IT"/>
          </a:p>
        </p:txBody>
      </p:sp>
    </p:spTree>
    <p:extLst>
      <p:ext uri="{BB962C8B-B14F-4D97-AF65-F5344CB8AC3E}">
        <p14:creationId xmlns:p14="http://schemas.microsoft.com/office/powerpoint/2010/main" val="4179545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9"/>
            <a:ext cx="2465538" cy="3024336"/>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kumimoji="0" lang="it-IT" sz="2400" b="1"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D.I. n. 182/2020</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000" b="1" i="0" u="none" strike="noStrike" kern="1200" cap="none" spc="-60" normalizeH="0" baseline="0" noProof="0" dirty="0">
                <a:ln>
                  <a:noFill/>
                </a:ln>
                <a:solidFill>
                  <a:srgbClr val="7030A0"/>
                </a:solidFill>
                <a:effectLst/>
                <a:uLnTx/>
                <a:uFillTx/>
                <a:latin typeface="Corbel" panose="020B0503020204020204"/>
                <a:ea typeface="+mj-ea"/>
                <a:cs typeface="+mj-cs"/>
              </a:rPr>
              <a:t>L</a:t>
            </a:r>
            <a:r>
              <a:rPr lang="it-IT" sz="2000" b="1" dirty="0">
                <a:solidFill>
                  <a:srgbClr val="7030A0"/>
                </a:solidFill>
              </a:rPr>
              <a:t>e principali novità introdotte</a:t>
            </a:r>
            <a:br>
              <a:rPr lang="it-IT" sz="1400" b="1" i="0" dirty="0">
                <a:solidFill>
                  <a:srgbClr val="303030"/>
                </a:solidFill>
                <a:effectLst/>
                <a:latin typeface="Lato"/>
              </a:rPr>
            </a:br>
            <a:br>
              <a:rPr lang="it-IT" sz="2400" dirty="0"/>
            </a:br>
            <a:r>
              <a:rPr lang="it-IT" sz="2400" b="1" dirty="0"/>
              <a:t> </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1374035418"/>
              </p:ext>
            </p:extLst>
          </p:nvPr>
        </p:nvGraphicFramePr>
        <p:xfrm>
          <a:off x="2699792" y="876665"/>
          <a:ext cx="6096923" cy="564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25</a:t>
            </a:fld>
            <a:endParaRPr lang="it-IT"/>
          </a:p>
        </p:txBody>
      </p:sp>
    </p:spTree>
    <p:extLst>
      <p:ext uri="{BB962C8B-B14F-4D97-AF65-F5344CB8AC3E}">
        <p14:creationId xmlns:p14="http://schemas.microsoft.com/office/powerpoint/2010/main" val="3672012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9"/>
            <a:ext cx="2465538" cy="3024336"/>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kumimoji="0" lang="it-IT" sz="2400" b="1"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D.I. n. 182/2020</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000" b="1" i="0" u="none" strike="noStrike" kern="1200" cap="none" spc="-60" normalizeH="0" baseline="0" noProof="0" dirty="0">
                <a:ln>
                  <a:noFill/>
                </a:ln>
                <a:solidFill>
                  <a:srgbClr val="7030A0"/>
                </a:solidFill>
                <a:effectLst/>
                <a:uLnTx/>
                <a:uFillTx/>
                <a:latin typeface="Corbel" panose="020B0503020204020204"/>
                <a:ea typeface="+mj-ea"/>
                <a:cs typeface="+mj-cs"/>
              </a:rPr>
              <a:t>L</a:t>
            </a:r>
            <a:r>
              <a:rPr lang="it-IT" sz="2000" b="1" dirty="0">
                <a:solidFill>
                  <a:srgbClr val="7030A0"/>
                </a:solidFill>
              </a:rPr>
              <a:t>e principali novità introdotte</a:t>
            </a:r>
            <a:br>
              <a:rPr lang="it-IT" sz="1400" b="1" i="0" dirty="0">
                <a:solidFill>
                  <a:srgbClr val="303030"/>
                </a:solidFill>
                <a:effectLst/>
                <a:latin typeface="Lato"/>
              </a:rPr>
            </a:br>
            <a:br>
              <a:rPr lang="it-IT" sz="2400" dirty="0"/>
            </a:br>
            <a:r>
              <a:rPr lang="it-IT" sz="2400" b="1" dirty="0"/>
              <a:t> </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3617879662"/>
              </p:ext>
            </p:extLst>
          </p:nvPr>
        </p:nvGraphicFramePr>
        <p:xfrm>
          <a:off x="2699792" y="764703"/>
          <a:ext cx="6192688" cy="5760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26</a:t>
            </a:fld>
            <a:endParaRPr lang="it-IT"/>
          </a:p>
        </p:txBody>
      </p:sp>
    </p:spTree>
    <p:extLst>
      <p:ext uri="{BB962C8B-B14F-4D97-AF65-F5344CB8AC3E}">
        <p14:creationId xmlns:p14="http://schemas.microsoft.com/office/powerpoint/2010/main" val="3385867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9"/>
            <a:ext cx="2465538" cy="3024336"/>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kumimoji="0" lang="it-IT" sz="2400" b="1"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D.I. n. 182/2020</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000" b="1" i="0" u="none" strike="noStrike" kern="1200" cap="none" spc="-60" normalizeH="0" baseline="0" noProof="0" dirty="0">
                <a:ln>
                  <a:noFill/>
                </a:ln>
                <a:solidFill>
                  <a:srgbClr val="7030A0"/>
                </a:solidFill>
                <a:effectLst/>
                <a:uLnTx/>
                <a:uFillTx/>
                <a:latin typeface="Corbel" panose="020B0503020204020204"/>
                <a:ea typeface="+mj-ea"/>
                <a:cs typeface="+mj-cs"/>
              </a:rPr>
              <a:t>L</a:t>
            </a:r>
            <a:r>
              <a:rPr lang="it-IT" sz="2000" b="1" dirty="0">
                <a:solidFill>
                  <a:srgbClr val="7030A0"/>
                </a:solidFill>
              </a:rPr>
              <a:t>e principali novità introdotte</a:t>
            </a:r>
            <a:br>
              <a:rPr lang="it-IT" sz="1400" b="1" i="0" dirty="0">
                <a:solidFill>
                  <a:srgbClr val="303030"/>
                </a:solidFill>
                <a:effectLst/>
                <a:latin typeface="Lato"/>
              </a:rPr>
            </a:br>
            <a:br>
              <a:rPr lang="it-IT" sz="2400" dirty="0"/>
            </a:br>
            <a:r>
              <a:rPr lang="it-IT" sz="2400" b="1" dirty="0"/>
              <a:t> </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2771323987"/>
              </p:ext>
            </p:extLst>
          </p:nvPr>
        </p:nvGraphicFramePr>
        <p:xfrm>
          <a:off x="2699792" y="876665"/>
          <a:ext cx="6096923" cy="564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27</a:t>
            </a:fld>
            <a:endParaRPr lang="it-IT"/>
          </a:p>
        </p:txBody>
      </p:sp>
    </p:spTree>
    <p:extLst>
      <p:ext uri="{BB962C8B-B14F-4D97-AF65-F5344CB8AC3E}">
        <p14:creationId xmlns:p14="http://schemas.microsoft.com/office/powerpoint/2010/main" val="365941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9"/>
            <a:ext cx="2465538" cy="3024336"/>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kumimoji="0" lang="it-IT" sz="2400" b="1"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D.I. n. 182/2020</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000" b="1" i="0" u="none" strike="noStrike" kern="1200" cap="none" spc="-60" normalizeH="0" baseline="0" noProof="0" dirty="0">
                <a:ln>
                  <a:noFill/>
                </a:ln>
                <a:solidFill>
                  <a:srgbClr val="7030A0"/>
                </a:solidFill>
                <a:effectLst/>
                <a:uLnTx/>
                <a:uFillTx/>
                <a:latin typeface="Corbel" panose="020B0503020204020204"/>
                <a:ea typeface="+mj-ea"/>
                <a:cs typeface="+mj-cs"/>
              </a:rPr>
              <a:t>L</a:t>
            </a:r>
            <a:r>
              <a:rPr lang="it-IT" sz="2000" b="1" dirty="0">
                <a:solidFill>
                  <a:srgbClr val="7030A0"/>
                </a:solidFill>
              </a:rPr>
              <a:t>e principali novità introdotte</a:t>
            </a:r>
            <a:br>
              <a:rPr lang="it-IT" sz="1400" b="1" i="0" dirty="0">
                <a:solidFill>
                  <a:srgbClr val="303030"/>
                </a:solidFill>
                <a:effectLst/>
                <a:latin typeface="Lato"/>
              </a:rPr>
            </a:br>
            <a:br>
              <a:rPr lang="it-IT" sz="2400" dirty="0"/>
            </a:br>
            <a:r>
              <a:rPr lang="it-IT" sz="2400" b="1" dirty="0"/>
              <a:t> </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1203030946"/>
              </p:ext>
            </p:extLst>
          </p:nvPr>
        </p:nvGraphicFramePr>
        <p:xfrm>
          <a:off x="2699792" y="876665"/>
          <a:ext cx="6096923" cy="564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28</a:t>
            </a:fld>
            <a:endParaRPr lang="it-IT"/>
          </a:p>
        </p:txBody>
      </p:sp>
    </p:spTree>
    <p:extLst>
      <p:ext uri="{BB962C8B-B14F-4D97-AF65-F5344CB8AC3E}">
        <p14:creationId xmlns:p14="http://schemas.microsoft.com/office/powerpoint/2010/main" val="1622059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9"/>
            <a:ext cx="2465538" cy="3024336"/>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kumimoji="0" lang="it-IT" sz="2400" b="1"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D.I. n. 182/2020</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000" b="1" i="0" u="none" strike="noStrike" kern="1200" cap="none" spc="-60" normalizeH="0" baseline="0" noProof="0" dirty="0">
                <a:ln>
                  <a:noFill/>
                </a:ln>
                <a:solidFill>
                  <a:srgbClr val="7030A0"/>
                </a:solidFill>
                <a:effectLst/>
                <a:uLnTx/>
                <a:uFillTx/>
                <a:latin typeface="Corbel" panose="020B0503020204020204"/>
                <a:ea typeface="+mj-ea"/>
                <a:cs typeface="+mj-cs"/>
              </a:rPr>
              <a:t>L</a:t>
            </a:r>
            <a:r>
              <a:rPr lang="it-IT" sz="2000" b="1" dirty="0">
                <a:solidFill>
                  <a:srgbClr val="7030A0"/>
                </a:solidFill>
              </a:rPr>
              <a:t>e principali novità introdotte</a:t>
            </a:r>
            <a:br>
              <a:rPr lang="it-IT" sz="1400" b="1" i="0" dirty="0">
                <a:solidFill>
                  <a:srgbClr val="303030"/>
                </a:solidFill>
                <a:effectLst/>
                <a:latin typeface="Lato"/>
              </a:rPr>
            </a:br>
            <a:br>
              <a:rPr lang="it-IT" sz="2400" dirty="0"/>
            </a:br>
            <a:r>
              <a:rPr lang="it-IT" sz="2400" b="1" dirty="0"/>
              <a:t> </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2494120105"/>
              </p:ext>
            </p:extLst>
          </p:nvPr>
        </p:nvGraphicFramePr>
        <p:xfrm>
          <a:off x="2699792" y="876665"/>
          <a:ext cx="6096923" cy="564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29</a:t>
            </a:fld>
            <a:endParaRPr lang="it-IT"/>
          </a:p>
        </p:txBody>
      </p:sp>
    </p:spTree>
    <p:extLst>
      <p:ext uri="{BB962C8B-B14F-4D97-AF65-F5344CB8AC3E}">
        <p14:creationId xmlns:p14="http://schemas.microsoft.com/office/powerpoint/2010/main" val="3705858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11560" y="1124744"/>
            <a:ext cx="5486400" cy="1440160"/>
          </a:xfrm>
        </p:spPr>
        <p:txBody>
          <a:bodyPr>
            <a:normAutofit/>
          </a:bodyPr>
          <a:lstStyle/>
          <a:p>
            <a:pPr algn="ctr"/>
            <a:r>
              <a:rPr lang="it-IT" sz="3200" dirty="0">
                <a:solidFill>
                  <a:srgbClr val="FF0000"/>
                </a:solidFill>
              </a:rPr>
              <a:t>PRECEDENTE NORMATIVA</a:t>
            </a:r>
            <a:br>
              <a:rPr lang="it-IT" dirty="0"/>
            </a:br>
            <a:endParaRPr lang="it-IT" dirty="0"/>
          </a:p>
        </p:txBody>
      </p:sp>
      <p:pic>
        <p:nvPicPr>
          <p:cNvPr id="3" name="Immagine 2">
            <a:extLst>
              <a:ext uri="{FF2B5EF4-FFF2-40B4-BE49-F238E27FC236}">
                <a16:creationId xmlns:a16="http://schemas.microsoft.com/office/drawing/2014/main" id="{DB9F4184-2F5D-475B-84A1-A66B50ECC8A6}"/>
              </a:ext>
            </a:extLst>
          </p:cNvPr>
          <p:cNvPicPr>
            <a:picLocks noChangeAspect="1"/>
          </p:cNvPicPr>
          <p:nvPr/>
        </p:nvPicPr>
        <p:blipFill>
          <a:blip r:embed="rId2"/>
          <a:stretch>
            <a:fillRect/>
          </a:stretch>
        </p:blipFill>
        <p:spPr>
          <a:xfrm>
            <a:off x="6967093" y="1273279"/>
            <a:ext cx="2143125" cy="2143125"/>
          </a:xfrm>
          <a:prstGeom prst="rect">
            <a:avLst/>
          </a:prstGeom>
        </p:spPr>
      </p:pic>
      <p:pic>
        <p:nvPicPr>
          <p:cNvPr id="4" name="Immagine 3">
            <a:extLst>
              <a:ext uri="{FF2B5EF4-FFF2-40B4-BE49-F238E27FC236}">
                <a16:creationId xmlns:a16="http://schemas.microsoft.com/office/drawing/2014/main" id="{2E4268F9-2356-4885-86D5-1A14708E267D}"/>
              </a:ext>
            </a:extLst>
          </p:cNvPr>
          <p:cNvPicPr>
            <a:picLocks noChangeAspect="1"/>
          </p:cNvPicPr>
          <p:nvPr/>
        </p:nvPicPr>
        <p:blipFill>
          <a:blip r:embed="rId3"/>
          <a:stretch>
            <a:fillRect/>
          </a:stretch>
        </p:blipFill>
        <p:spPr>
          <a:xfrm>
            <a:off x="1419188" y="1862112"/>
            <a:ext cx="3871144" cy="3871144"/>
          </a:xfrm>
          <a:prstGeom prst="rect">
            <a:avLst/>
          </a:prstGeom>
        </p:spPr>
      </p:pic>
    </p:spTree>
    <p:extLst>
      <p:ext uri="{BB962C8B-B14F-4D97-AF65-F5344CB8AC3E}">
        <p14:creationId xmlns:p14="http://schemas.microsoft.com/office/powerpoint/2010/main" val="1745853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9"/>
            <a:ext cx="2465538" cy="3024336"/>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kumimoji="0" lang="it-IT" sz="2400" b="1"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D.I. n. 182/2020</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000" b="1" i="0" u="none" strike="noStrike" kern="1200" cap="none" spc="-60" normalizeH="0" baseline="0" noProof="0" dirty="0">
                <a:ln>
                  <a:noFill/>
                </a:ln>
                <a:solidFill>
                  <a:srgbClr val="7030A0"/>
                </a:solidFill>
                <a:effectLst/>
                <a:uLnTx/>
                <a:uFillTx/>
                <a:latin typeface="Corbel" panose="020B0503020204020204"/>
                <a:ea typeface="+mj-ea"/>
                <a:cs typeface="+mj-cs"/>
              </a:rPr>
              <a:t>L</a:t>
            </a:r>
            <a:r>
              <a:rPr lang="it-IT" sz="2000" b="1" dirty="0">
                <a:solidFill>
                  <a:srgbClr val="7030A0"/>
                </a:solidFill>
              </a:rPr>
              <a:t>e principali novità introdotte</a:t>
            </a:r>
            <a:br>
              <a:rPr lang="it-IT" sz="1400" b="1" i="0" dirty="0">
                <a:solidFill>
                  <a:srgbClr val="303030"/>
                </a:solidFill>
                <a:effectLst/>
                <a:latin typeface="Lato"/>
              </a:rPr>
            </a:br>
            <a:br>
              <a:rPr lang="it-IT" sz="2400" dirty="0"/>
            </a:br>
            <a:r>
              <a:rPr lang="it-IT" sz="2400" b="1" dirty="0"/>
              <a:t> </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1152962986"/>
              </p:ext>
            </p:extLst>
          </p:nvPr>
        </p:nvGraphicFramePr>
        <p:xfrm>
          <a:off x="2699792" y="876665"/>
          <a:ext cx="6096923" cy="564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30</a:t>
            </a:fld>
            <a:endParaRPr lang="it-IT"/>
          </a:p>
        </p:txBody>
      </p:sp>
    </p:spTree>
    <p:extLst>
      <p:ext uri="{BB962C8B-B14F-4D97-AF65-F5344CB8AC3E}">
        <p14:creationId xmlns:p14="http://schemas.microsoft.com/office/powerpoint/2010/main" val="2377456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9"/>
            <a:ext cx="2465538" cy="3024336"/>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kumimoji="0" lang="it-IT" sz="2400" b="1"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D.I. n. 182/2020</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000" b="1" i="0" u="none" strike="noStrike" kern="1200" cap="none" spc="-60" normalizeH="0" baseline="0" noProof="0" dirty="0">
                <a:ln>
                  <a:noFill/>
                </a:ln>
                <a:solidFill>
                  <a:srgbClr val="7030A0"/>
                </a:solidFill>
                <a:effectLst/>
                <a:uLnTx/>
                <a:uFillTx/>
                <a:latin typeface="Corbel" panose="020B0503020204020204"/>
                <a:ea typeface="+mj-ea"/>
                <a:cs typeface="+mj-cs"/>
              </a:rPr>
              <a:t>L</a:t>
            </a:r>
            <a:r>
              <a:rPr lang="it-IT" sz="2000" b="1" dirty="0">
                <a:solidFill>
                  <a:srgbClr val="7030A0"/>
                </a:solidFill>
              </a:rPr>
              <a:t>e principali novità introdotte</a:t>
            </a:r>
            <a:br>
              <a:rPr lang="it-IT" sz="1400" b="1" i="0" dirty="0">
                <a:solidFill>
                  <a:srgbClr val="303030"/>
                </a:solidFill>
                <a:effectLst/>
                <a:latin typeface="Lato"/>
              </a:rPr>
            </a:br>
            <a:br>
              <a:rPr lang="it-IT" sz="2400" dirty="0"/>
            </a:br>
            <a:r>
              <a:rPr lang="it-IT" sz="2400" b="1" dirty="0"/>
              <a:t> </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1517262813"/>
              </p:ext>
            </p:extLst>
          </p:nvPr>
        </p:nvGraphicFramePr>
        <p:xfrm>
          <a:off x="2699792" y="620689"/>
          <a:ext cx="6096923"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31</a:t>
            </a:fld>
            <a:endParaRPr lang="it-IT"/>
          </a:p>
        </p:txBody>
      </p:sp>
    </p:spTree>
    <p:extLst>
      <p:ext uri="{BB962C8B-B14F-4D97-AF65-F5344CB8AC3E}">
        <p14:creationId xmlns:p14="http://schemas.microsoft.com/office/powerpoint/2010/main" val="3162976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9"/>
            <a:ext cx="2465538" cy="3024336"/>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kumimoji="0" lang="it-IT" sz="2400" b="1"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D.I. n. 182/2020</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000" b="1" i="0" u="none" strike="noStrike" kern="1200" cap="none" spc="-60" normalizeH="0" baseline="0" noProof="0" dirty="0">
                <a:ln>
                  <a:noFill/>
                </a:ln>
                <a:solidFill>
                  <a:srgbClr val="7030A0"/>
                </a:solidFill>
                <a:effectLst/>
                <a:uLnTx/>
                <a:uFillTx/>
                <a:latin typeface="Corbel" panose="020B0503020204020204"/>
                <a:ea typeface="+mj-ea"/>
                <a:cs typeface="+mj-cs"/>
              </a:rPr>
              <a:t>L</a:t>
            </a:r>
            <a:r>
              <a:rPr lang="it-IT" sz="2000" b="1" dirty="0">
                <a:solidFill>
                  <a:srgbClr val="7030A0"/>
                </a:solidFill>
              </a:rPr>
              <a:t>e principali novità introdotte</a:t>
            </a:r>
            <a:br>
              <a:rPr lang="it-IT" sz="1400" b="1" i="0" dirty="0">
                <a:solidFill>
                  <a:srgbClr val="303030"/>
                </a:solidFill>
                <a:effectLst/>
                <a:latin typeface="Lato"/>
              </a:rPr>
            </a:br>
            <a:br>
              <a:rPr lang="it-IT" sz="2400" dirty="0"/>
            </a:br>
            <a:r>
              <a:rPr lang="it-IT" sz="2400" b="1" dirty="0"/>
              <a:t> </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2314376749"/>
              </p:ext>
            </p:extLst>
          </p:nvPr>
        </p:nvGraphicFramePr>
        <p:xfrm>
          <a:off x="2699792" y="876665"/>
          <a:ext cx="6096923" cy="564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32</a:t>
            </a:fld>
            <a:endParaRPr lang="it-IT"/>
          </a:p>
        </p:txBody>
      </p:sp>
    </p:spTree>
    <p:extLst>
      <p:ext uri="{BB962C8B-B14F-4D97-AF65-F5344CB8AC3E}">
        <p14:creationId xmlns:p14="http://schemas.microsoft.com/office/powerpoint/2010/main" val="2770107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9"/>
            <a:ext cx="2465538" cy="3024336"/>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kumimoji="0" lang="it-IT" sz="2400" b="1"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D.I. n. 182/2020</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000" b="1" i="0" u="none" strike="noStrike" kern="1200" cap="none" spc="-60" normalizeH="0" baseline="0" noProof="0" dirty="0">
                <a:ln>
                  <a:noFill/>
                </a:ln>
                <a:solidFill>
                  <a:srgbClr val="7030A0"/>
                </a:solidFill>
                <a:effectLst/>
                <a:uLnTx/>
                <a:uFillTx/>
                <a:latin typeface="Corbel" panose="020B0503020204020204"/>
                <a:ea typeface="+mj-ea"/>
                <a:cs typeface="+mj-cs"/>
              </a:rPr>
              <a:t>L</a:t>
            </a:r>
            <a:r>
              <a:rPr lang="it-IT" sz="2000" b="1" dirty="0">
                <a:solidFill>
                  <a:srgbClr val="7030A0"/>
                </a:solidFill>
              </a:rPr>
              <a:t>e principali novità introdotte</a:t>
            </a:r>
            <a:br>
              <a:rPr lang="it-IT" sz="1400" b="1" i="0" dirty="0">
                <a:solidFill>
                  <a:srgbClr val="303030"/>
                </a:solidFill>
                <a:effectLst/>
                <a:latin typeface="Lato"/>
              </a:rPr>
            </a:br>
            <a:br>
              <a:rPr lang="it-IT" sz="2400" dirty="0"/>
            </a:br>
            <a:r>
              <a:rPr lang="it-IT" sz="2400" b="1" dirty="0"/>
              <a:t> </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1411318830"/>
              </p:ext>
            </p:extLst>
          </p:nvPr>
        </p:nvGraphicFramePr>
        <p:xfrm>
          <a:off x="2699792" y="876665"/>
          <a:ext cx="6096923" cy="564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33</a:t>
            </a:fld>
            <a:endParaRPr lang="it-IT"/>
          </a:p>
        </p:txBody>
      </p:sp>
    </p:spTree>
    <p:extLst>
      <p:ext uri="{BB962C8B-B14F-4D97-AF65-F5344CB8AC3E}">
        <p14:creationId xmlns:p14="http://schemas.microsoft.com/office/powerpoint/2010/main" val="2727474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9"/>
            <a:ext cx="2465538" cy="3024336"/>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kumimoji="0" lang="it-IT" sz="2400" b="1"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D.I. n. 182/2020</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000" b="1" i="0" u="none" strike="noStrike" kern="1200" cap="none" spc="-60" normalizeH="0" baseline="0" noProof="0" dirty="0">
                <a:ln>
                  <a:noFill/>
                </a:ln>
                <a:solidFill>
                  <a:srgbClr val="7030A0"/>
                </a:solidFill>
                <a:effectLst/>
                <a:uLnTx/>
                <a:uFillTx/>
                <a:latin typeface="Corbel" panose="020B0503020204020204"/>
                <a:ea typeface="+mj-ea"/>
                <a:cs typeface="+mj-cs"/>
              </a:rPr>
              <a:t>L</a:t>
            </a:r>
            <a:r>
              <a:rPr lang="it-IT" sz="2000" b="1" dirty="0">
                <a:solidFill>
                  <a:srgbClr val="7030A0"/>
                </a:solidFill>
              </a:rPr>
              <a:t>e principali novità introdotte</a:t>
            </a:r>
            <a:br>
              <a:rPr lang="it-IT" sz="1400" b="1" i="0" dirty="0">
                <a:solidFill>
                  <a:srgbClr val="303030"/>
                </a:solidFill>
                <a:effectLst/>
                <a:latin typeface="Lato"/>
              </a:rPr>
            </a:br>
            <a:br>
              <a:rPr lang="it-IT" sz="2400" dirty="0"/>
            </a:br>
            <a:r>
              <a:rPr lang="it-IT" sz="2400" b="1" dirty="0"/>
              <a:t> </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931329307"/>
              </p:ext>
            </p:extLst>
          </p:nvPr>
        </p:nvGraphicFramePr>
        <p:xfrm>
          <a:off x="2699792" y="404664"/>
          <a:ext cx="6336704" cy="6120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34</a:t>
            </a:fld>
            <a:endParaRPr lang="it-IT"/>
          </a:p>
        </p:txBody>
      </p:sp>
    </p:spTree>
    <p:extLst>
      <p:ext uri="{BB962C8B-B14F-4D97-AF65-F5344CB8AC3E}">
        <p14:creationId xmlns:p14="http://schemas.microsoft.com/office/powerpoint/2010/main" val="3463718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9"/>
            <a:ext cx="2465538" cy="3024336"/>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kumimoji="0" lang="it-IT" sz="2400" b="1"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D.I. n. 182/2020</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000" b="1" i="0" u="none" strike="noStrike" kern="1200" cap="none" spc="-60" normalizeH="0" baseline="0" noProof="0" dirty="0">
                <a:ln>
                  <a:noFill/>
                </a:ln>
                <a:solidFill>
                  <a:srgbClr val="7030A0"/>
                </a:solidFill>
                <a:effectLst/>
                <a:uLnTx/>
                <a:uFillTx/>
                <a:latin typeface="Corbel" panose="020B0503020204020204"/>
                <a:ea typeface="+mj-ea"/>
                <a:cs typeface="+mj-cs"/>
              </a:rPr>
              <a:t>L</a:t>
            </a:r>
            <a:r>
              <a:rPr lang="it-IT" sz="2000" b="1" dirty="0">
                <a:solidFill>
                  <a:srgbClr val="7030A0"/>
                </a:solidFill>
              </a:rPr>
              <a:t>e principali novità introdotte</a:t>
            </a:r>
            <a:br>
              <a:rPr lang="it-IT" sz="1400" b="1" i="0" dirty="0">
                <a:solidFill>
                  <a:srgbClr val="303030"/>
                </a:solidFill>
                <a:effectLst/>
                <a:latin typeface="Lato"/>
              </a:rPr>
            </a:br>
            <a:br>
              <a:rPr lang="it-IT" sz="2400" dirty="0"/>
            </a:br>
            <a:r>
              <a:rPr lang="it-IT" sz="2400" b="1" dirty="0"/>
              <a:t> </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640718613"/>
              </p:ext>
            </p:extLst>
          </p:nvPr>
        </p:nvGraphicFramePr>
        <p:xfrm>
          <a:off x="2699792" y="876665"/>
          <a:ext cx="6096923" cy="564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35</a:t>
            </a:fld>
            <a:endParaRPr lang="it-IT"/>
          </a:p>
        </p:txBody>
      </p:sp>
    </p:spTree>
    <p:extLst>
      <p:ext uri="{BB962C8B-B14F-4D97-AF65-F5344CB8AC3E}">
        <p14:creationId xmlns:p14="http://schemas.microsoft.com/office/powerpoint/2010/main" val="1371672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9"/>
            <a:ext cx="2465538" cy="3024336"/>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kumimoji="0" lang="it-IT" sz="2400" b="1"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D.I. n. 182/2020</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000" b="1" i="0" u="none" strike="noStrike" kern="1200" cap="none" spc="-60" normalizeH="0" baseline="0" noProof="0" dirty="0">
                <a:ln>
                  <a:noFill/>
                </a:ln>
                <a:solidFill>
                  <a:srgbClr val="7030A0"/>
                </a:solidFill>
                <a:effectLst/>
                <a:uLnTx/>
                <a:uFillTx/>
                <a:latin typeface="Corbel" panose="020B0503020204020204"/>
                <a:ea typeface="+mj-ea"/>
                <a:cs typeface="+mj-cs"/>
              </a:rPr>
              <a:t>Le</a:t>
            </a:r>
            <a:r>
              <a:rPr lang="it-IT" sz="2000" b="1" dirty="0">
                <a:solidFill>
                  <a:srgbClr val="7030A0"/>
                </a:solidFill>
              </a:rPr>
              <a:t> principali novità introdotte</a:t>
            </a:r>
            <a:br>
              <a:rPr lang="it-IT" sz="1400" b="1" i="0" dirty="0">
                <a:solidFill>
                  <a:srgbClr val="303030"/>
                </a:solidFill>
                <a:effectLst/>
                <a:latin typeface="Lato"/>
              </a:rPr>
            </a:br>
            <a:br>
              <a:rPr lang="it-IT" sz="2400" dirty="0"/>
            </a:br>
            <a:r>
              <a:rPr lang="it-IT" sz="2400" b="1" dirty="0"/>
              <a:t> </a:t>
            </a:r>
            <a:endParaRPr lang="it-IT" sz="2400" dirty="0"/>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3360182904"/>
              </p:ext>
            </p:extLst>
          </p:nvPr>
        </p:nvGraphicFramePr>
        <p:xfrm>
          <a:off x="2699792" y="876665"/>
          <a:ext cx="6096923" cy="564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36</a:t>
            </a:fld>
            <a:endParaRPr lang="it-IT"/>
          </a:p>
        </p:txBody>
      </p:sp>
    </p:spTree>
    <p:extLst>
      <p:ext uri="{BB962C8B-B14F-4D97-AF65-F5344CB8AC3E}">
        <p14:creationId xmlns:p14="http://schemas.microsoft.com/office/powerpoint/2010/main" val="3558361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0D1D42-B4F2-4098-BDE3-CA9DA175696B}"/>
              </a:ext>
            </a:extLst>
          </p:cNvPr>
          <p:cNvSpPr>
            <a:spLocks noGrp="1"/>
          </p:cNvSpPr>
          <p:nvPr>
            <p:ph type="title"/>
          </p:nvPr>
        </p:nvSpPr>
        <p:spPr>
          <a:xfrm>
            <a:off x="0" y="857884"/>
            <a:ext cx="2210612" cy="1225042"/>
          </a:xfrm>
        </p:spPr>
        <p:txBody>
          <a:bodyPr>
            <a:normAutofit/>
          </a:bodyPr>
          <a:lstStyle/>
          <a:p>
            <a:r>
              <a:rPr lang="it-IT" sz="2400" dirty="0"/>
              <a:t>In sintesi cosa cambia</a:t>
            </a:r>
          </a:p>
        </p:txBody>
      </p:sp>
      <p:sp>
        <p:nvSpPr>
          <p:cNvPr id="3" name="Segnaposto contenuto 2">
            <a:extLst>
              <a:ext uri="{FF2B5EF4-FFF2-40B4-BE49-F238E27FC236}">
                <a16:creationId xmlns:a16="http://schemas.microsoft.com/office/drawing/2014/main" id="{D939468D-8C48-49AA-B3C2-30F9A83ABC1E}"/>
              </a:ext>
            </a:extLst>
          </p:cNvPr>
          <p:cNvSpPr>
            <a:spLocks noGrp="1"/>
          </p:cNvSpPr>
          <p:nvPr>
            <p:ph idx="1"/>
          </p:nvPr>
        </p:nvSpPr>
        <p:spPr>
          <a:xfrm>
            <a:off x="2901950" y="864108"/>
            <a:ext cx="5846513" cy="5120640"/>
          </a:xfrm>
        </p:spPr>
        <p:txBody>
          <a:bodyPr/>
          <a:lstStyle/>
          <a:p>
            <a:pPr marL="0" indent="0" algn="ctr">
              <a:buNone/>
            </a:pPr>
            <a:r>
              <a:rPr lang="it-IT" dirty="0">
                <a:solidFill>
                  <a:srgbClr val="FF0000"/>
                </a:solidFill>
              </a:rPr>
              <a:t>COSA CAMBIA </a:t>
            </a:r>
          </a:p>
          <a:p>
            <a:pPr marL="360363" indent="-360363">
              <a:buFont typeface="Wingdings" panose="05000000000000000000" pitchFamily="2" charset="2"/>
              <a:buChar char="Ø"/>
            </a:pPr>
            <a:r>
              <a:rPr lang="it-IT" dirty="0"/>
              <a:t>Procedure di certificazione e documentazione per l’inclusione scolastica </a:t>
            </a:r>
          </a:p>
          <a:p>
            <a:pPr marL="360363" indent="-360363">
              <a:buFont typeface="Wingdings" panose="05000000000000000000" pitchFamily="2" charset="2"/>
              <a:buChar char="Ø"/>
            </a:pPr>
            <a:r>
              <a:rPr lang="it-IT" dirty="0"/>
              <a:t>Alcune modifiche alla legge 104/92 </a:t>
            </a:r>
          </a:p>
          <a:p>
            <a:pPr marL="360363" indent="-360363">
              <a:buFont typeface="Wingdings" panose="05000000000000000000" pitchFamily="2" charset="2"/>
              <a:buChar char="Ø"/>
            </a:pPr>
            <a:r>
              <a:rPr lang="it-IT" dirty="0"/>
              <a:t>Profilo di funzionamento – ex DF + ex PDF </a:t>
            </a:r>
          </a:p>
          <a:p>
            <a:pPr marL="360363" indent="-360363">
              <a:buFont typeface="Wingdings" panose="05000000000000000000" pitchFamily="2" charset="2"/>
              <a:buChar char="Ø"/>
            </a:pPr>
            <a:r>
              <a:rPr lang="it-IT" dirty="0"/>
              <a:t>Il progetto individuale (EE.LL.) </a:t>
            </a:r>
          </a:p>
          <a:p>
            <a:pPr marL="360363" indent="-360363">
              <a:buFont typeface="Wingdings" panose="05000000000000000000" pitchFamily="2" charset="2"/>
              <a:buChar char="Ø"/>
            </a:pPr>
            <a:r>
              <a:rPr lang="it-IT" dirty="0"/>
              <a:t>Il Piano Educativo Individualizzato (scuola) </a:t>
            </a:r>
          </a:p>
          <a:p>
            <a:pPr marL="360363" indent="-360363">
              <a:buFont typeface="Wingdings" panose="05000000000000000000" pitchFamily="2" charset="2"/>
              <a:buChar char="Ø"/>
            </a:pPr>
            <a:r>
              <a:rPr lang="it-IT" dirty="0"/>
              <a:t>Il Piano per l’inclusione </a:t>
            </a:r>
          </a:p>
          <a:p>
            <a:pPr marL="360363" indent="-360363">
              <a:buFont typeface="Wingdings" panose="05000000000000000000" pitchFamily="2" charset="2"/>
              <a:buChar char="Ø"/>
            </a:pPr>
            <a:r>
              <a:rPr lang="it-IT" dirty="0"/>
              <a:t>Gruppi per l’inclusione </a:t>
            </a:r>
          </a:p>
          <a:p>
            <a:pPr marL="360363" indent="-360363">
              <a:buFont typeface="Wingdings" panose="05000000000000000000" pitchFamily="2" charset="2"/>
              <a:buChar char="Ø"/>
            </a:pPr>
            <a:r>
              <a:rPr lang="it-IT" dirty="0"/>
              <a:t>Organico – continuità didattica </a:t>
            </a:r>
          </a:p>
          <a:p>
            <a:pPr marL="360363" indent="-360363">
              <a:buFont typeface="Wingdings" panose="05000000000000000000" pitchFamily="2" charset="2"/>
              <a:buChar char="Ø"/>
            </a:pPr>
            <a:r>
              <a:rPr lang="it-IT" dirty="0"/>
              <a:t>Almeno 11 decreti attuativi e Linee guida da emanare</a:t>
            </a:r>
          </a:p>
        </p:txBody>
      </p:sp>
      <p:sp>
        <p:nvSpPr>
          <p:cNvPr id="5" name="Segnaposto numero diapositiva 4">
            <a:extLst>
              <a:ext uri="{FF2B5EF4-FFF2-40B4-BE49-F238E27FC236}">
                <a16:creationId xmlns:a16="http://schemas.microsoft.com/office/drawing/2014/main" id="{9E04C15A-1161-4DFB-A34F-EF96F327E135}"/>
              </a:ext>
            </a:extLst>
          </p:cNvPr>
          <p:cNvSpPr>
            <a:spLocks noGrp="1"/>
          </p:cNvSpPr>
          <p:nvPr>
            <p:ph type="sldNum" sz="quarter" idx="12"/>
          </p:nvPr>
        </p:nvSpPr>
        <p:spPr/>
        <p:txBody>
          <a:bodyPr/>
          <a:lstStyle/>
          <a:p>
            <a:fld id="{09B2A20A-0208-41B4-9663-6FE9F6102D4B}" type="slidenum">
              <a:rPr lang="it-IT" smtClean="0"/>
              <a:pPr/>
              <a:t>37</a:t>
            </a:fld>
            <a:endParaRPr lang="it-IT"/>
          </a:p>
        </p:txBody>
      </p:sp>
    </p:spTree>
    <p:extLst>
      <p:ext uri="{BB962C8B-B14F-4D97-AF65-F5344CB8AC3E}">
        <p14:creationId xmlns:p14="http://schemas.microsoft.com/office/powerpoint/2010/main" val="1463534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64109"/>
            <a:ext cx="2210612" cy="1884548"/>
          </a:xfrm>
        </p:spPr>
        <p:txBody>
          <a:bodyPr>
            <a:noAutofit/>
          </a:bodyPr>
          <a:lstStyle/>
          <a:p>
            <a:r>
              <a:rPr lang="it-IT" sz="2400" dirty="0"/>
              <a:t>La nuova procedura di accesso all’inclusione scolastica</a:t>
            </a:r>
          </a:p>
        </p:txBody>
      </p:sp>
      <p:sp>
        <p:nvSpPr>
          <p:cNvPr id="5" name="Segnaposto numero diapositiva 4">
            <a:extLst>
              <a:ext uri="{FF2B5EF4-FFF2-40B4-BE49-F238E27FC236}">
                <a16:creationId xmlns:a16="http://schemas.microsoft.com/office/drawing/2014/main" id="{198E9151-C37D-4CC5-A616-7134AAC0C955}"/>
              </a:ext>
            </a:extLst>
          </p:cNvPr>
          <p:cNvSpPr>
            <a:spLocks noGrp="1"/>
          </p:cNvSpPr>
          <p:nvPr>
            <p:ph type="sldNum" sz="quarter" idx="12"/>
          </p:nvPr>
        </p:nvSpPr>
        <p:spPr/>
        <p:txBody>
          <a:bodyPr/>
          <a:lstStyle/>
          <a:p>
            <a:fld id="{09B2A20A-0208-41B4-9663-6FE9F6102D4B}" type="slidenum">
              <a:rPr lang="it-IT" smtClean="0"/>
              <a:pPr/>
              <a:t>38</a:t>
            </a:fld>
            <a:endParaRPr lang="it-IT"/>
          </a:p>
        </p:txBody>
      </p:sp>
      <p:sp>
        <p:nvSpPr>
          <p:cNvPr id="8" name="CasellaDiTesto 7">
            <a:extLst>
              <a:ext uri="{FF2B5EF4-FFF2-40B4-BE49-F238E27FC236}">
                <a16:creationId xmlns:a16="http://schemas.microsoft.com/office/drawing/2014/main" id="{D0551634-C485-4F91-A671-B87F7480BA3D}"/>
              </a:ext>
            </a:extLst>
          </p:cNvPr>
          <p:cNvSpPr txBox="1"/>
          <p:nvPr/>
        </p:nvSpPr>
        <p:spPr>
          <a:xfrm>
            <a:off x="2764082" y="976731"/>
            <a:ext cx="1224136" cy="369332"/>
          </a:xfrm>
          <a:prstGeom prst="rect">
            <a:avLst/>
          </a:prstGeom>
          <a:solidFill>
            <a:srgbClr val="FFFF00"/>
          </a:solidFill>
          <a:ln>
            <a:solidFill>
              <a:schemeClr val="accent4">
                <a:lumMod val="75000"/>
              </a:schemeClr>
            </a:solidFill>
          </a:ln>
        </p:spPr>
        <p:txBody>
          <a:bodyPr wrap="square" rtlCol="0">
            <a:spAutoFit/>
          </a:bodyPr>
          <a:lstStyle/>
          <a:p>
            <a:pPr algn="ctr"/>
            <a:r>
              <a:rPr lang="it-IT" dirty="0">
                <a:solidFill>
                  <a:srgbClr val="FF0000"/>
                </a:solidFill>
              </a:rPr>
              <a:t>FAMIGLIA</a:t>
            </a:r>
          </a:p>
        </p:txBody>
      </p:sp>
      <p:sp>
        <p:nvSpPr>
          <p:cNvPr id="9" name="CasellaDiTesto 8">
            <a:extLst>
              <a:ext uri="{FF2B5EF4-FFF2-40B4-BE49-F238E27FC236}">
                <a16:creationId xmlns:a16="http://schemas.microsoft.com/office/drawing/2014/main" id="{C16EC0B1-A119-48C6-9B30-9F0BAA18C670}"/>
              </a:ext>
            </a:extLst>
          </p:cNvPr>
          <p:cNvSpPr txBox="1"/>
          <p:nvPr/>
        </p:nvSpPr>
        <p:spPr>
          <a:xfrm>
            <a:off x="4644008" y="976731"/>
            <a:ext cx="1800200" cy="400110"/>
          </a:xfrm>
          <a:prstGeom prst="rect">
            <a:avLst/>
          </a:prstGeom>
          <a:solidFill>
            <a:schemeClr val="accent4">
              <a:lumMod val="60000"/>
              <a:lumOff val="40000"/>
            </a:schemeClr>
          </a:solidFill>
          <a:ln>
            <a:solidFill>
              <a:schemeClr val="accent2">
                <a:lumMod val="50000"/>
              </a:schemeClr>
            </a:solidFill>
          </a:ln>
        </p:spPr>
        <p:txBody>
          <a:bodyPr wrap="square" rtlCol="0">
            <a:spAutoFit/>
          </a:bodyPr>
          <a:lstStyle/>
          <a:p>
            <a:r>
              <a:rPr lang="it-IT" sz="1000" dirty="0"/>
              <a:t>SI RIVOLGE ALL’ASL PER IL RILASCIO DELLA</a:t>
            </a:r>
          </a:p>
        </p:txBody>
      </p:sp>
      <p:sp>
        <p:nvSpPr>
          <p:cNvPr id="10" name="CasellaDiTesto 9">
            <a:extLst>
              <a:ext uri="{FF2B5EF4-FFF2-40B4-BE49-F238E27FC236}">
                <a16:creationId xmlns:a16="http://schemas.microsoft.com/office/drawing/2014/main" id="{36FB9B37-8F39-4A89-A110-DDDE7E30E4C3}"/>
              </a:ext>
            </a:extLst>
          </p:cNvPr>
          <p:cNvSpPr txBox="1"/>
          <p:nvPr/>
        </p:nvSpPr>
        <p:spPr>
          <a:xfrm>
            <a:off x="6750055" y="1027196"/>
            <a:ext cx="1800200" cy="553998"/>
          </a:xfrm>
          <a:prstGeom prst="rect">
            <a:avLst/>
          </a:prstGeom>
          <a:solidFill>
            <a:schemeClr val="accent1">
              <a:lumMod val="40000"/>
              <a:lumOff val="60000"/>
            </a:schemeClr>
          </a:solidFill>
          <a:ln>
            <a:solidFill>
              <a:schemeClr val="accent1">
                <a:lumMod val="50000"/>
              </a:schemeClr>
            </a:solidFill>
          </a:ln>
        </p:spPr>
        <p:txBody>
          <a:bodyPr wrap="square" rtlCol="0">
            <a:spAutoFit/>
          </a:bodyPr>
          <a:lstStyle/>
          <a:p>
            <a:r>
              <a:rPr lang="it-IT" sz="1000" dirty="0"/>
              <a:t>DIAGNOSI CLINICA ED ELEMENTIDI VALUTAZIONE DEL FUNZIONAMENTO</a:t>
            </a:r>
          </a:p>
        </p:txBody>
      </p:sp>
      <p:sp>
        <p:nvSpPr>
          <p:cNvPr id="11" name="CasellaDiTesto 10">
            <a:extLst>
              <a:ext uri="{FF2B5EF4-FFF2-40B4-BE49-F238E27FC236}">
                <a16:creationId xmlns:a16="http://schemas.microsoft.com/office/drawing/2014/main" id="{35FB3E43-03C9-44DA-AADB-A62EFE0B9C50}"/>
              </a:ext>
            </a:extLst>
          </p:cNvPr>
          <p:cNvSpPr txBox="1"/>
          <p:nvPr/>
        </p:nvSpPr>
        <p:spPr>
          <a:xfrm>
            <a:off x="2721527" y="1720151"/>
            <a:ext cx="1800200" cy="861774"/>
          </a:xfrm>
          <a:prstGeom prst="rect">
            <a:avLst/>
          </a:prstGeom>
          <a:solidFill>
            <a:schemeClr val="bg2">
              <a:lumMod val="60000"/>
              <a:lumOff val="40000"/>
            </a:schemeClr>
          </a:solidFill>
          <a:ln>
            <a:solidFill>
              <a:schemeClr val="tx1">
                <a:lumMod val="95000"/>
                <a:lumOff val="5000"/>
              </a:schemeClr>
            </a:solidFill>
          </a:ln>
        </p:spPr>
        <p:txBody>
          <a:bodyPr wrap="square" rtlCol="0">
            <a:spAutoFit/>
          </a:bodyPr>
          <a:lstStyle/>
          <a:p>
            <a:r>
              <a:rPr lang="it-IT" sz="1000" dirty="0"/>
              <a:t>SI RIVOLGE ALL’INPS PER L’ACCERTAMENTO DELLA DISABILITA’ CONSEGNANDO LA CERTIFICAZIONE DELL’ASL</a:t>
            </a:r>
          </a:p>
        </p:txBody>
      </p:sp>
      <p:sp>
        <p:nvSpPr>
          <p:cNvPr id="12" name="CasellaDiTesto 11">
            <a:extLst>
              <a:ext uri="{FF2B5EF4-FFF2-40B4-BE49-F238E27FC236}">
                <a16:creationId xmlns:a16="http://schemas.microsoft.com/office/drawing/2014/main" id="{F529FA09-BFB7-48FE-BC7A-BD349F1DE031}"/>
              </a:ext>
            </a:extLst>
          </p:cNvPr>
          <p:cNvSpPr txBox="1"/>
          <p:nvPr/>
        </p:nvSpPr>
        <p:spPr>
          <a:xfrm>
            <a:off x="2699792" y="2801734"/>
            <a:ext cx="1536752" cy="784830"/>
          </a:xfrm>
          <a:prstGeom prst="rect">
            <a:avLst/>
          </a:prstGeom>
          <a:solidFill>
            <a:schemeClr val="bg1">
              <a:lumMod val="85000"/>
            </a:schemeClr>
          </a:solidFill>
          <a:ln>
            <a:solidFill>
              <a:schemeClr val="tx1">
                <a:lumMod val="95000"/>
                <a:lumOff val="5000"/>
              </a:schemeClr>
            </a:solidFill>
          </a:ln>
        </p:spPr>
        <p:txBody>
          <a:bodyPr wrap="square" rtlCol="0">
            <a:spAutoFit/>
          </a:bodyPr>
          <a:lstStyle/>
          <a:p>
            <a:r>
              <a:rPr lang="it-IT" sz="900" dirty="0"/>
              <a:t>PUO’ CHIEDERE CONTESTUALMENTE ANCHE L’ACCERTAMENTO AI FINI DELL’INCLUSIONE SCOLASTICA</a:t>
            </a:r>
          </a:p>
        </p:txBody>
      </p:sp>
      <p:sp>
        <p:nvSpPr>
          <p:cNvPr id="13" name="CasellaDiTesto 12">
            <a:extLst>
              <a:ext uri="{FF2B5EF4-FFF2-40B4-BE49-F238E27FC236}">
                <a16:creationId xmlns:a16="http://schemas.microsoft.com/office/drawing/2014/main" id="{C6CA7DD7-6F08-4071-BD00-6E2BDE74AD77}"/>
              </a:ext>
            </a:extLst>
          </p:cNvPr>
          <p:cNvSpPr txBox="1"/>
          <p:nvPr/>
        </p:nvSpPr>
        <p:spPr>
          <a:xfrm>
            <a:off x="2699792" y="3818461"/>
            <a:ext cx="1536751" cy="707886"/>
          </a:xfrm>
          <a:prstGeom prst="rect">
            <a:avLst/>
          </a:prstGeom>
          <a:solidFill>
            <a:schemeClr val="accent4">
              <a:lumMod val="60000"/>
              <a:lumOff val="40000"/>
            </a:schemeClr>
          </a:solidFill>
          <a:ln>
            <a:solidFill>
              <a:schemeClr val="accent4">
                <a:lumMod val="50000"/>
              </a:schemeClr>
            </a:solidFill>
          </a:ln>
        </p:spPr>
        <p:txBody>
          <a:bodyPr wrap="square" rtlCol="0">
            <a:spAutoFit/>
          </a:bodyPr>
          <a:lstStyle/>
          <a:p>
            <a:r>
              <a:rPr lang="it-IT" sz="1000" dirty="0"/>
              <a:t>SI RIVOLGE ALL’ASL PER LA REDAZIONE DEL PF CONSEGNANDO L’ACCERTAMENTO INPS</a:t>
            </a:r>
          </a:p>
        </p:txBody>
      </p:sp>
      <p:sp>
        <p:nvSpPr>
          <p:cNvPr id="14" name="CasellaDiTesto 13">
            <a:extLst>
              <a:ext uri="{FF2B5EF4-FFF2-40B4-BE49-F238E27FC236}">
                <a16:creationId xmlns:a16="http://schemas.microsoft.com/office/drawing/2014/main" id="{D4D906ED-332C-4587-B470-CA2AA973C41D}"/>
              </a:ext>
            </a:extLst>
          </p:cNvPr>
          <p:cNvSpPr txBox="1"/>
          <p:nvPr/>
        </p:nvSpPr>
        <p:spPr>
          <a:xfrm>
            <a:off x="2699793" y="4725144"/>
            <a:ext cx="1368152" cy="553998"/>
          </a:xfrm>
          <a:prstGeom prst="rect">
            <a:avLst/>
          </a:prstGeom>
          <a:solidFill>
            <a:schemeClr val="accent3">
              <a:lumMod val="60000"/>
              <a:lumOff val="40000"/>
            </a:schemeClr>
          </a:solidFill>
          <a:ln>
            <a:solidFill>
              <a:schemeClr val="accent3">
                <a:lumMod val="50000"/>
              </a:schemeClr>
            </a:solidFill>
          </a:ln>
        </p:spPr>
        <p:txBody>
          <a:bodyPr wrap="square" rtlCol="0">
            <a:spAutoFit/>
          </a:bodyPr>
          <a:lstStyle/>
          <a:p>
            <a:r>
              <a:rPr lang="it-IT" sz="1000" dirty="0"/>
              <a:t>PUO’ CHIEDERE AL COMUNE LA REDAZIONE DEL PI</a:t>
            </a:r>
          </a:p>
        </p:txBody>
      </p:sp>
      <p:sp>
        <p:nvSpPr>
          <p:cNvPr id="15" name="CasellaDiTesto 14">
            <a:extLst>
              <a:ext uri="{FF2B5EF4-FFF2-40B4-BE49-F238E27FC236}">
                <a16:creationId xmlns:a16="http://schemas.microsoft.com/office/drawing/2014/main" id="{F772507E-1D82-41EF-8B19-9C169B4BA1A2}"/>
              </a:ext>
            </a:extLst>
          </p:cNvPr>
          <p:cNvSpPr txBox="1"/>
          <p:nvPr/>
        </p:nvSpPr>
        <p:spPr>
          <a:xfrm>
            <a:off x="2652502" y="5521761"/>
            <a:ext cx="2671432" cy="1015663"/>
          </a:xfrm>
          <a:prstGeom prst="rect">
            <a:avLst/>
          </a:prstGeom>
          <a:solidFill>
            <a:srgbClr val="D60093"/>
          </a:solidFill>
          <a:ln>
            <a:solidFill>
              <a:schemeClr val="accent6">
                <a:lumMod val="50000"/>
              </a:schemeClr>
            </a:solidFill>
          </a:ln>
        </p:spPr>
        <p:txBody>
          <a:bodyPr wrap="square" rtlCol="0">
            <a:spAutoFit/>
          </a:bodyPr>
          <a:lstStyle/>
          <a:p>
            <a:r>
              <a:rPr lang="it-IT" sz="1000" dirty="0">
                <a:solidFill>
                  <a:schemeClr val="bg1"/>
                </a:solidFill>
              </a:rPr>
              <a:t>CONSEGNA ALLA SCUOLA</a:t>
            </a:r>
          </a:p>
          <a:p>
            <a:pPr marL="228600" indent="-228600">
              <a:buFont typeface="+mj-lt"/>
              <a:buAutoNum type="arabicPeriod"/>
            </a:pPr>
            <a:r>
              <a:rPr lang="it-IT" sz="1000" dirty="0">
                <a:solidFill>
                  <a:schemeClr val="bg1"/>
                </a:solidFill>
              </a:rPr>
              <a:t>ACCERTAMENTO DELLA CONDIZIONE DI DISABILITA’ IN ETA’ EVOLUTIVA AI FINI DELL’INCLUSIONE SCOLASTICA</a:t>
            </a:r>
          </a:p>
          <a:p>
            <a:pPr marL="228600" indent="-228600">
              <a:buFont typeface="+mj-lt"/>
              <a:buAutoNum type="arabicPeriod"/>
            </a:pPr>
            <a:r>
              <a:rPr lang="it-IT" sz="1000" dirty="0">
                <a:solidFill>
                  <a:schemeClr val="bg1"/>
                </a:solidFill>
              </a:rPr>
              <a:t>PF</a:t>
            </a:r>
          </a:p>
          <a:p>
            <a:pPr marL="228600" indent="-228600">
              <a:buFont typeface="+mj-lt"/>
              <a:buAutoNum type="arabicPeriod"/>
            </a:pPr>
            <a:r>
              <a:rPr lang="it-IT" sz="1000" dirty="0">
                <a:solidFill>
                  <a:schemeClr val="bg1"/>
                </a:solidFill>
              </a:rPr>
              <a:t>PI (SE E’ STATO REDATTO)</a:t>
            </a:r>
          </a:p>
        </p:txBody>
      </p:sp>
      <p:sp>
        <p:nvSpPr>
          <p:cNvPr id="16" name="CasellaDiTesto 15">
            <a:extLst>
              <a:ext uri="{FF2B5EF4-FFF2-40B4-BE49-F238E27FC236}">
                <a16:creationId xmlns:a16="http://schemas.microsoft.com/office/drawing/2014/main" id="{8D1FE6E6-9179-4248-9023-9649FA956C95}"/>
              </a:ext>
            </a:extLst>
          </p:cNvPr>
          <p:cNvSpPr txBox="1"/>
          <p:nvPr/>
        </p:nvSpPr>
        <p:spPr>
          <a:xfrm>
            <a:off x="4824028" y="1746556"/>
            <a:ext cx="1296144" cy="707886"/>
          </a:xfrm>
          <a:prstGeom prst="rect">
            <a:avLst/>
          </a:prstGeom>
          <a:solidFill>
            <a:schemeClr val="bg1">
              <a:lumMod val="85000"/>
            </a:schemeClr>
          </a:solidFill>
          <a:ln>
            <a:solidFill>
              <a:schemeClr val="tx1">
                <a:lumMod val="95000"/>
                <a:lumOff val="5000"/>
              </a:schemeClr>
            </a:solidFill>
          </a:ln>
        </p:spPr>
        <p:txBody>
          <a:bodyPr wrap="square" rtlCol="0">
            <a:spAutoFit/>
          </a:bodyPr>
          <a:lstStyle/>
          <a:p>
            <a:r>
              <a:rPr lang="it-IT" sz="1000" dirty="0"/>
              <a:t>COMMISSIONE MEDICA PER LE PERSONE IN ETA’ EVOLUTIVA</a:t>
            </a:r>
          </a:p>
        </p:txBody>
      </p:sp>
      <p:sp>
        <p:nvSpPr>
          <p:cNvPr id="17" name="CasellaDiTesto 16">
            <a:extLst>
              <a:ext uri="{FF2B5EF4-FFF2-40B4-BE49-F238E27FC236}">
                <a16:creationId xmlns:a16="http://schemas.microsoft.com/office/drawing/2014/main" id="{F24CF518-2E21-467B-B3F9-C36FFB063DF7}"/>
              </a:ext>
            </a:extLst>
          </p:cNvPr>
          <p:cNvSpPr txBox="1"/>
          <p:nvPr/>
        </p:nvSpPr>
        <p:spPr>
          <a:xfrm>
            <a:off x="4810287" y="3356796"/>
            <a:ext cx="1656184" cy="1169551"/>
          </a:xfrm>
          <a:prstGeom prst="rect">
            <a:avLst/>
          </a:prstGeom>
          <a:solidFill>
            <a:schemeClr val="accent4">
              <a:lumMod val="60000"/>
              <a:lumOff val="40000"/>
            </a:schemeClr>
          </a:solidFill>
          <a:ln>
            <a:solidFill>
              <a:schemeClr val="accent4">
                <a:lumMod val="50000"/>
              </a:schemeClr>
            </a:solidFill>
          </a:ln>
        </p:spPr>
        <p:txBody>
          <a:bodyPr wrap="square" rtlCol="0">
            <a:spAutoFit/>
          </a:bodyPr>
          <a:lstStyle/>
          <a:p>
            <a:r>
              <a:rPr lang="it-IT" sz="1000" dirty="0"/>
              <a:t>LA UVM CON </a:t>
            </a:r>
          </a:p>
          <a:p>
            <a:pPr marL="171450" indent="-171450">
              <a:buFont typeface="Arial" panose="020B0604020202020204" pitchFamily="34" charset="0"/>
              <a:buChar char="•"/>
            </a:pPr>
            <a:r>
              <a:rPr lang="it-IT" sz="1000" dirty="0"/>
              <a:t>LA COLLABORAZIONE DEI GENITORI DELL’ALUNNO</a:t>
            </a:r>
          </a:p>
          <a:p>
            <a:pPr marL="171450" indent="-171450">
              <a:buFont typeface="Arial" panose="020B0604020202020204" pitchFamily="34" charset="0"/>
              <a:buChar char="•"/>
            </a:pPr>
            <a:r>
              <a:rPr lang="it-IT" sz="1000" dirty="0"/>
              <a:t>LA PARTECIPAZIONE DI UN RAPPRESENTANTE DELLA SCUOLA</a:t>
            </a:r>
          </a:p>
        </p:txBody>
      </p:sp>
      <p:sp>
        <p:nvSpPr>
          <p:cNvPr id="18" name="CasellaDiTesto 17">
            <a:extLst>
              <a:ext uri="{FF2B5EF4-FFF2-40B4-BE49-F238E27FC236}">
                <a16:creationId xmlns:a16="http://schemas.microsoft.com/office/drawing/2014/main" id="{A40880E4-AB3E-4E11-8943-08C64679F8A6}"/>
              </a:ext>
            </a:extLst>
          </p:cNvPr>
          <p:cNvSpPr txBox="1"/>
          <p:nvPr/>
        </p:nvSpPr>
        <p:spPr>
          <a:xfrm>
            <a:off x="4824028" y="4756184"/>
            <a:ext cx="1536752" cy="400110"/>
          </a:xfrm>
          <a:prstGeom prst="rect">
            <a:avLst/>
          </a:prstGeom>
          <a:solidFill>
            <a:schemeClr val="accent3">
              <a:lumMod val="60000"/>
              <a:lumOff val="40000"/>
            </a:schemeClr>
          </a:solidFill>
          <a:ln>
            <a:solidFill>
              <a:schemeClr val="accent3">
                <a:lumMod val="50000"/>
              </a:schemeClr>
            </a:solidFill>
          </a:ln>
        </p:spPr>
        <p:txBody>
          <a:bodyPr wrap="square" rtlCol="0">
            <a:spAutoFit/>
          </a:bodyPr>
          <a:lstStyle/>
          <a:p>
            <a:r>
              <a:rPr lang="it-IT" sz="1000" dirty="0"/>
              <a:t>IL COMUNE D’INTESA CON L’ASL E I GENITORI</a:t>
            </a:r>
          </a:p>
        </p:txBody>
      </p:sp>
      <p:sp>
        <p:nvSpPr>
          <p:cNvPr id="19" name="CasellaDiTesto 18">
            <a:extLst>
              <a:ext uri="{FF2B5EF4-FFF2-40B4-BE49-F238E27FC236}">
                <a16:creationId xmlns:a16="http://schemas.microsoft.com/office/drawing/2014/main" id="{FFEF9E94-2F23-4B17-A251-8FCB67C8D2AC}"/>
              </a:ext>
            </a:extLst>
          </p:cNvPr>
          <p:cNvSpPr txBox="1"/>
          <p:nvPr/>
        </p:nvSpPr>
        <p:spPr>
          <a:xfrm>
            <a:off x="6732240" y="1701780"/>
            <a:ext cx="1641308" cy="707886"/>
          </a:xfrm>
          <a:prstGeom prst="rect">
            <a:avLst/>
          </a:prstGeom>
          <a:solidFill>
            <a:schemeClr val="accent1">
              <a:lumMod val="40000"/>
              <a:lumOff val="60000"/>
            </a:schemeClr>
          </a:solidFill>
          <a:ln>
            <a:solidFill>
              <a:schemeClr val="accent1">
                <a:lumMod val="50000"/>
              </a:schemeClr>
            </a:solidFill>
          </a:ln>
        </p:spPr>
        <p:txBody>
          <a:bodyPr wrap="square" rtlCol="0">
            <a:spAutoFit/>
          </a:bodyPr>
          <a:lstStyle/>
          <a:p>
            <a:r>
              <a:rPr lang="it-IT" sz="1000" dirty="0"/>
              <a:t>ACCERTAMENTO DELLA CONDIZIONE DOI DISABILITA’ IN ETA’ EVOLUTIVA</a:t>
            </a:r>
          </a:p>
        </p:txBody>
      </p:sp>
      <p:sp>
        <p:nvSpPr>
          <p:cNvPr id="20" name="CasellaDiTesto 19">
            <a:extLst>
              <a:ext uri="{FF2B5EF4-FFF2-40B4-BE49-F238E27FC236}">
                <a16:creationId xmlns:a16="http://schemas.microsoft.com/office/drawing/2014/main" id="{9717A804-E381-4775-B580-2AA39A4EE8AC}"/>
              </a:ext>
            </a:extLst>
          </p:cNvPr>
          <p:cNvSpPr txBox="1"/>
          <p:nvPr/>
        </p:nvSpPr>
        <p:spPr>
          <a:xfrm>
            <a:off x="6742817" y="2569733"/>
            <a:ext cx="2053083" cy="707886"/>
          </a:xfrm>
          <a:prstGeom prst="rect">
            <a:avLst/>
          </a:prstGeom>
          <a:solidFill>
            <a:schemeClr val="accent1">
              <a:lumMod val="40000"/>
              <a:lumOff val="60000"/>
            </a:schemeClr>
          </a:solidFill>
          <a:ln>
            <a:solidFill>
              <a:schemeClr val="accent1">
                <a:lumMod val="50000"/>
              </a:schemeClr>
            </a:solidFill>
          </a:ln>
        </p:spPr>
        <p:txBody>
          <a:bodyPr wrap="square" rtlCol="0">
            <a:spAutoFit/>
          </a:bodyPr>
          <a:lstStyle/>
          <a:p>
            <a:r>
              <a:rPr lang="it-IT" sz="1000" dirty="0"/>
              <a:t>ACCERTAMENTO DELLA CONDIZIONE DI DISABILITA’ IN ETA’ EVOLUTIVA AI FINI DELL’INCLUSIONE SCOLASTICA</a:t>
            </a:r>
          </a:p>
        </p:txBody>
      </p:sp>
      <p:sp>
        <p:nvSpPr>
          <p:cNvPr id="21" name="CasellaDiTesto 20">
            <a:extLst>
              <a:ext uri="{FF2B5EF4-FFF2-40B4-BE49-F238E27FC236}">
                <a16:creationId xmlns:a16="http://schemas.microsoft.com/office/drawing/2014/main" id="{52ECB72F-79B5-4207-B6A3-0B243C37A3C7}"/>
              </a:ext>
            </a:extLst>
          </p:cNvPr>
          <p:cNvSpPr txBox="1"/>
          <p:nvPr/>
        </p:nvSpPr>
        <p:spPr>
          <a:xfrm>
            <a:off x="6926762" y="4141876"/>
            <a:ext cx="1446786" cy="400110"/>
          </a:xfrm>
          <a:prstGeom prst="rect">
            <a:avLst/>
          </a:prstGeom>
          <a:solidFill>
            <a:srgbClr val="841BED"/>
          </a:solidFill>
          <a:ln>
            <a:solidFill>
              <a:schemeClr val="tx1">
                <a:lumMod val="95000"/>
                <a:lumOff val="5000"/>
              </a:schemeClr>
            </a:solidFill>
          </a:ln>
        </p:spPr>
        <p:txBody>
          <a:bodyPr wrap="square" rtlCol="0">
            <a:spAutoFit/>
          </a:bodyPr>
          <a:lstStyle/>
          <a:p>
            <a:r>
              <a:rPr lang="it-IT" sz="1000" dirty="0">
                <a:solidFill>
                  <a:schemeClr val="bg1"/>
                </a:solidFill>
              </a:rPr>
              <a:t>PROFILO DI FUNZIONAMENTO</a:t>
            </a:r>
          </a:p>
        </p:txBody>
      </p:sp>
      <p:sp>
        <p:nvSpPr>
          <p:cNvPr id="22" name="CasellaDiTesto 21">
            <a:extLst>
              <a:ext uri="{FF2B5EF4-FFF2-40B4-BE49-F238E27FC236}">
                <a16:creationId xmlns:a16="http://schemas.microsoft.com/office/drawing/2014/main" id="{3D04880C-9956-40C4-9FE2-8CAABC6FE64D}"/>
              </a:ext>
            </a:extLst>
          </p:cNvPr>
          <p:cNvSpPr txBox="1"/>
          <p:nvPr/>
        </p:nvSpPr>
        <p:spPr>
          <a:xfrm>
            <a:off x="6967353" y="4919349"/>
            <a:ext cx="1008250" cy="400110"/>
          </a:xfrm>
          <a:prstGeom prst="rect">
            <a:avLst/>
          </a:prstGeom>
          <a:solidFill>
            <a:srgbClr val="FF00FF"/>
          </a:solidFill>
          <a:ln>
            <a:solidFill>
              <a:srgbClr val="D60093"/>
            </a:solidFill>
          </a:ln>
        </p:spPr>
        <p:txBody>
          <a:bodyPr wrap="square" rtlCol="0">
            <a:spAutoFit/>
          </a:bodyPr>
          <a:lstStyle/>
          <a:p>
            <a:r>
              <a:rPr lang="it-IT" sz="1000" dirty="0">
                <a:solidFill>
                  <a:schemeClr val="bg1"/>
                </a:solidFill>
              </a:rPr>
              <a:t>PROGETTO INDIVIDUALE</a:t>
            </a:r>
          </a:p>
        </p:txBody>
      </p:sp>
      <p:sp>
        <p:nvSpPr>
          <p:cNvPr id="23" name="CasellaDiTesto 22">
            <a:extLst>
              <a:ext uri="{FF2B5EF4-FFF2-40B4-BE49-F238E27FC236}">
                <a16:creationId xmlns:a16="http://schemas.microsoft.com/office/drawing/2014/main" id="{609CC0A7-4707-4687-B5B0-2054861D8954}"/>
              </a:ext>
            </a:extLst>
          </p:cNvPr>
          <p:cNvSpPr txBox="1"/>
          <p:nvPr/>
        </p:nvSpPr>
        <p:spPr>
          <a:xfrm>
            <a:off x="6130608" y="5529965"/>
            <a:ext cx="2681740" cy="369332"/>
          </a:xfrm>
          <a:prstGeom prst="rect">
            <a:avLst/>
          </a:prstGeom>
          <a:solidFill>
            <a:srgbClr val="D60093"/>
          </a:solidFill>
          <a:ln>
            <a:solidFill>
              <a:schemeClr val="accent6">
                <a:lumMod val="50000"/>
              </a:schemeClr>
            </a:solidFill>
          </a:ln>
        </p:spPr>
        <p:txBody>
          <a:bodyPr wrap="square" rtlCol="0">
            <a:spAutoFit/>
          </a:bodyPr>
          <a:lstStyle/>
          <a:p>
            <a:pPr algn="ctr"/>
            <a:r>
              <a:rPr lang="it-IT" dirty="0">
                <a:solidFill>
                  <a:schemeClr val="bg1"/>
                </a:solidFill>
              </a:rPr>
              <a:t>SCUOLA</a:t>
            </a:r>
          </a:p>
        </p:txBody>
      </p:sp>
      <p:sp>
        <p:nvSpPr>
          <p:cNvPr id="24" name="CasellaDiTesto 23">
            <a:extLst>
              <a:ext uri="{FF2B5EF4-FFF2-40B4-BE49-F238E27FC236}">
                <a16:creationId xmlns:a16="http://schemas.microsoft.com/office/drawing/2014/main" id="{27EE0CCC-8C0A-4A09-A71C-290807CF14CC}"/>
              </a:ext>
            </a:extLst>
          </p:cNvPr>
          <p:cNvSpPr txBox="1"/>
          <p:nvPr/>
        </p:nvSpPr>
        <p:spPr>
          <a:xfrm>
            <a:off x="7013067" y="6155925"/>
            <a:ext cx="1005246" cy="369332"/>
          </a:xfrm>
          <a:prstGeom prst="rect">
            <a:avLst/>
          </a:prstGeom>
          <a:solidFill>
            <a:srgbClr val="FF0000"/>
          </a:solidFill>
        </p:spPr>
        <p:txBody>
          <a:bodyPr wrap="square" rtlCol="0">
            <a:spAutoFit/>
          </a:bodyPr>
          <a:lstStyle/>
          <a:p>
            <a:pPr algn="ctr"/>
            <a:r>
              <a:rPr lang="it-IT" dirty="0">
                <a:solidFill>
                  <a:schemeClr val="bg1"/>
                </a:solidFill>
              </a:rPr>
              <a:t>PEI</a:t>
            </a:r>
          </a:p>
        </p:txBody>
      </p:sp>
      <p:sp>
        <p:nvSpPr>
          <p:cNvPr id="25" name="Freccia a destra 24">
            <a:extLst>
              <a:ext uri="{FF2B5EF4-FFF2-40B4-BE49-F238E27FC236}">
                <a16:creationId xmlns:a16="http://schemas.microsoft.com/office/drawing/2014/main" id="{9FE6DA85-E9D4-4D3F-840D-BFCDE0153538}"/>
              </a:ext>
            </a:extLst>
          </p:cNvPr>
          <p:cNvSpPr/>
          <p:nvPr/>
        </p:nvSpPr>
        <p:spPr>
          <a:xfrm>
            <a:off x="4067945" y="1109658"/>
            <a:ext cx="473743" cy="870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6" name="Freccia a destra 25">
            <a:extLst>
              <a:ext uri="{FF2B5EF4-FFF2-40B4-BE49-F238E27FC236}">
                <a16:creationId xmlns:a16="http://schemas.microsoft.com/office/drawing/2014/main" id="{A2235171-2125-466A-8197-3615CCFEC2A9}"/>
              </a:ext>
            </a:extLst>
          </p:cNvPr>
          <p:cNvSpPr/>
          <p:nvPr/>
        </p:nvSpPr>
        <p:spPr>
          <a:xfrm>
            <a:off x="6495368" y="1068116"/>
            <a:ext cx="225120" cy="12863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Freccia a destra 26">
            <a:extLst>
              <a:ext uri="{FF2B5EF4-FFF2-40B4-BE49-F238E27FC236}">
                <a16:creationId xmlns:a16="http://schemas.microsoft.com/office/drawing/2014/main" id="{6C4CC7E2-793E-4DE7-B4BF-9D0E99535F34}"/>
              </a:ext>
            </a:extLst>
          </p:cNvPr>
          <p:cNvSpPr/>
          <p:nvPr/>
        </p:nvSpPr>
        <p:spPr>
          <a:xfrm>
            <a:off x="4521728" y="1943323"/>
            <a:ext cx="288560" cy="1493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Freccia a destra 27">
            <a:extLst>
              <a:ext uri="{FF2B5EF4-FFF2-40B4-BE49-F238E27FC236}">
                <a16:creationId xmlns:a16="http://schemas.microsoft.com/office/drawing/2014/main" id="{1941CCA9-3071-4B9F-8D58-E4EA92DDD2C0}"/>
              </a:ext>
            </a:extLst>
          </p:cNvPr>
          <p:cNvSpPr/>
          <p:nvPr/>
        </p:nvSpPr>
        <p:spPr>
          <a:xfrm>
            <a:off x="6210740" y="1956663"/>
            <a:ext cx="509748" cy="14244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reccia a destra 28">
            <a:extLst>
              <a:ext uri="{FF2B5EF4-FFF2-40B4-BE49-F238E27FC236}">
                <a16:creationId xmlns:a16="http://schemas.microsoft.com/office/drawing/2014/main" id="{769D8A5E-D3E6-4CCB-8FF0-9D9B92B69120}"/>
              </a:ext>
            </a:extLst>
          </p:cNvPr>
          <p:cNvSpPr/>
          <p:nvPr/>
        </p:nvSpPr>
        <p:spPr>
          <a:xfrm rot="2901834">
            <a:off x="6055009" y="2551428"/>
            <a:ext cx="781467" cy="1002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Freccia in giù 29">
            <a:extLst>
              <a:ext uri="{FF2B5EF4-FFF2-40B4-BE49-F238E27FC236}">
                <a16:creationId xmlns:a16="http://schemas.microsoft.com/office/drawing/2014/main" id="{C5BE08EE-8C99-45C4-9EFF-CC47E62C155F}"/>
              </a:ext>
            </a:extLst>
          </p:cNvPr>
          <p:cNvSpPr/>
          <p:nvPr/>
        </p:nvSpPr>
        <p:spPr>
          <a:xfrm>
            <a:off x="3268138" y="1395732"/>
            <a:ext cx="216024" cy="27699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Freccia in giù 30">
            <a:extLst>
              <a:ext uri="{FF2B5EF4-FFF2-40B4-BE49-F238E27FC236}">
                <a16:creationId xmlns:a16="http://schemas.microsoft.com/office/drawing/2014/main" id="{DC03C74B-6350-408A-A38C-B0BE4306AE92}"/>
              </a:ext>
            </a:extLst>
          </p:cNvPr>
          <p:cNvSpPr/>
          <p:nvPr/>
        </p:nvSpPr>
        <p:spPr>
          <a:xfrm>
            <a:off x="3243546" y="2612336"/>
            <a:ext cx="284348" cy="13632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Freccia in giù 31">
            <a:extLst>
              <a:ext uri="{FF2B5EF4-FFF2-40B4-BE49-F238E27FC236}">
                <a16:creationId xmlns:a16="http://schemas.microsoft.com/office/drawing/2014/main" id="{3E7AA82D-272B-457F-84C2-4335FB0840F7}"/>
              </a:ext>
            </a:extLst>
          </p:cNvPr>
          <p:cNvSpPr/>
          <p:nvPr/>
        </p:nvSpPr>
        <p:spPr>
          <a:xfrm>
            <a:off x="3268138" y="3585738"/>
            <a:ext cx="216024" cy="19962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Freccia in giù 32">
            <a:extLst>
              <a:ext uri="{FF2B5EF4-FFF2-40B4-BE49-F238E27FC236}">
                <a16:creationId xmlns:a16="http://schemas.microsoft.com/office/drawing/2014/main" id="{82B6C654-B9C8-40FB-B693-2A48DDC14DCA}"/>
              </a:ext>
            </a:extLst>
          </p:cNvPr>
          <p:cNvSpPr/>
          <p:nvPr/>
        </p:nvSpPr>
        <p:spPr>
          <a:xfrm>
            <a:off x="3268138" y="4559447"/>
            <a:ext cx="216024" cy="115029"/>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Freccia in giù 33">
            <a:extLst>
              <a:ext uri="{FF2B5EF4-FFF2-40B4-BE49-F238E27FC236}">
                <a16:creationId xmlns:a16="http://schemas.microsoft.com/office/drawing/2014/main" id="{577E78D1-B872-42D0-937B-F6429694672A}"/>
              </a:ext>
            </a:extLst>
          </p:cNvPr>
          <p:cNvSpPr/>
          <p:nvPr/>
        </p:nvSpPr>
        <p:spPr>
          <a:xfrm>
            <a:off x="3251000" y="5319459"/>
            <a:ext cx="259746" cy="13245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Freccia a destra 34">
            <a:extLst>
              <a:ext uri="{FF2B5EF4-FFF2-40B4-BE49-F238E27FC236}">
                <a16:creationId xmlns:a16="http://schemas.microsoft.com/office/drawing/2014/main" id="{456083E5-CE88-41C9-9C2C-57BEB44F275D}"/>
              </a:ext>
            </a:extLst>
          </p:cNvPr>
          <p:cNvSpPr/>
          <p:nvPr/>
        </p:nvSpPr>
        <p:spPr>
          <a:xfrm rot="19520529">
            <a:off x="4236497" y="2778365"/>
            <a:ext cx="915256" cy="12626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Freccia a destra 35">
            <a:extLst>
              <a:ext uri="{FF2B5EF4-FFF2-40B4-BE49-F238E27FC236}">
                <a16:creationId xmlns:a16="http://schemas.microsoft.com/office/drawing/2014/main" id="{1AAEFC2A-20BC-4B3C-8CFD-59E89DFE1470}"/>
              </a:ext>
            </a:extLst>
          </p:cNvPr>
          <p:cNvSpPr/>
          <p:nvPr/>
        </p:nvSpPr>
        <p:spPr>
          <a:xfrm>
            <a:off x="4281795" y="4049592"/>
            <a:ext cx="499674" cy="1233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Freccia a destra 36">
            <a:extLst>
              <a:ext uri="{FF2B5EF4-FFF2-40B4-BE49-F238E27FC236}">
                <a16:creationId xmlns:a16="http://schemas.microsoft.com/office/drawing/2014/main" id="{E78D0E06-31CC-4A2F-9AD0-DF748A39A66C}"/>
              </a:ext>
            </a:extLst>
          </p:cNvPr>
          <p:cNvSpPr/>
          <p:nvPr/>
        </p:nvSpPr>
        <p:spPr>
          <a:xfrm rot="8682482">
            <a:off x="6425775" y="3625133"/>
            <a:ext cx="1174584" cy="11043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Freccia a destra 37">
            <a:extLst>
              <a:ext uri="{FF2B5EF4-FFF2-40B4-BE49-F238E27FC236}">
                <a16:creationId xmlns:a16="http://schemas.microsoft.com/office/drawing/2014/main" id="{E4E33B58-392A-4A80-B293-140B76382067}"/>
              </a:ext>
            </a:extLst>
          </p:cNvPr>
          <p:cNvSpPr/>
          <p:nvPr/>
        </p:nvSpPr>
        <p:spPr>
          <a:xfrm>
            <a:off x="6496336" y="4172979"/>
            <a:ext cx="404471" cy="29493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Freccia a destra 38">
            <a:extLst>
              <a:ext uri="{FF2B5EF4-FFF2-40B4-BE49-F238E27FC236}">
                <a16:creationId xmlns:a16="http://schemas.microsoft.com/office/drawing/2014/main" id="{53F4DDC2-E998-44D2-B4DF-70B14622325C}"/>
              </a:ext>
            </a:extLst>
          </p:cNvPr>
          <p:cNvSpPr/>
          <p:nvPr/>
        </p:nvSpPr>
        <p:spPr>
          <a:xfrm>
            <a:off x="4097214" y="4900666"/>
            <a:ext cx="713524" cy="1233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Freccia a destra 39">
            <a:extLst>
              <a:ext uri="{FF2B5EF4-FFF2-40B4-BE49-F238E27FC236}">
                <a16:creationId xmlns:a16="http://schemas.microsoft.com/office/drawing/2014/main" id="{E21F52E0-33A4-430F-B50A-2DAE8673C6F9}"/>
              </a:ext>
            </a:extLst>
          </p:cNvPr>
          <p:cNvSpPr/>
          <p:nvPr/>
        </p:nvSpPr>
        <p:spPr>
          <a:xfrm rot="1348150">
            <a:off x="6373561" y="5020727"/>
            <a:ext cx="569648" cy="14758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Freccia in giù 40">
            <a:extLst>
              <a:ext uri="{FF2B5EF4-FFF2-40B4-BE49-F238E27FC236}">
                <a16:creationId xmlns:a16="http://schemas.microsoft.com/office/drawing/2014/main" id="{400562ED-F0BC-43E1-9085-38C448C07784}"/>
              </a:ext>
            </a:extLst>
          </p:cNvPr>
          <p:cNvSpPr/>
          <p:nvPr/>
        </p:nvSpPr>
        <p:spPr>
          <a:xfrm>
            <a:off x="7239479" y="5339672"/>
            <a:ext cx="360040" cy="132458"/>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it-IT"/>
          </a:p>
        </p:txBody>
      </p:sp>
      <p:sp>
        <p:nvSpPr>
          <p:cNvPr id="43" name="Freccia in giù 42">
            <a:extLst>
              <a:ext uri="{FF2B5EF4-FFF2-40B4-BE49-F238E27FC236}">
                <a16:creationId xmlns:a16="http://schemas.microsoft.com/office/drawing/2014/main" id="{864451C6-C39F-4D7E-925D-161AD54A3693}"/>
              </a:ext>
            </a:extLst>
          </p:cNvPr>
          <p:cNvSpPr/>
          <p:nvPr/>
        </p:nvSpPr>
        <p:spPr>
          <a:xfrm>
            <a:off x="7311487" y="5940390"/>
            <a:ext cx="288032" cy="163965"/>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it-IT"/>
          </a:p>
        </p:txBody>
      </p:sp>
      <p:sp>
        <p:nvSpPr>
          <p:cNvPr id="44" name="Freccia in giù 43">
            <a:extLst>
              <a:ext uri="{FF2B5EF4-FFF2-40B4-BE49-F238E27FC236}">
                <a16:creationId xmlns:a16="http://schemas.microsoft.com/office/drawing/2014/main" id="{5E2A0435-D756-4E1F-8C62-3A7F57B784B7}"/>
              </a:ext>
            </a:extLst>
          </p:cNvPr>
          <p:cNvSpPr/>
          <p:nvPr/>
        </p:nvSpPr>
        <p:spPr>
          <a:xfrm>
            <a:off x="8509170" y="3344190"/>
            <a:ext cx="116872" cy="2107727"/>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it-IT"/>
          </a:p>
        </p:txBody>
      </p:sp>
      <p:sp>
        <p:nvSpPr>
          <p:cNvPr id="45" name="Freccia in giù 44">
            <a:extLst>
              <a:ext uri="{FF2B5EF4-FFF2-40B4-BE49-F238E27FC236}">
                <a16:creationId xmlns:a16="http://schemas.microsoft.com/office/drawing/2014/main" id="{2C8BE9E8-5BB3-4C16-96FC-64CC09D747EE}"/>
              </a:ext>
            </a:extLst>
          </p:cNvPr>
          <p:cNvSpPr/>
          <p:nvPr/>
        </p:nvSpPr>
        <p:spPr>
          <a:xfrm>
            <a:off x="8134963" y="4593530"/>
            <a:ext cx="116872" cy="878600"/>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it-IT"/>
          </a:p>
        </p:txBody>
      </p:sp>
      <p:sp>
        <p:nvSpPr>
          <p:cNvPr id="46" name="Freccia a destra 45">
            <a:extLst>
              <a:ext uri="{FF2B5EF4-FFF2-40B4-BE49-F238E27FC236}">
                <a16:creationId xmlns:a16="http://schemas.microsoft.com/office/drawing/2014/main" id="{5987FA8C-6AD7-4F27-8F26-9F020E132F27}"/>
              </a:ext>
            </a:extLst>
          </p:cNvPr>
          <p:cNvSpPr/>
          <p:nvPr/>
        </p:nvSpPr>
        <p:spPr>
          <a:xfrm>
            <a:off x="5380015" y="5642623"/>
            <a:ext cx="694512" cy="14401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Freccia circolare a sinistra 58">
            <a:extLst>
              <a:ext uri="{FF2B5EF4-FFF2-40B4-BE49-F238E27FC236}">
                <a16:creationId xmlns:a16="http://schemas.microsoft.com/office/drawing/2014/main" id="{EF205A37-C160-4C9D-915A-06DBCC654A21}"/>
              </a:ext>
            </a:extLst>
          </p:cNvPr>
          <p:cNvSpPr/>
          <p:nvPr/>
        </p:nvSpPr>
        <p:spPr>
          <a:xfrm rot="5400000">
            <a:off x="5024546" y="-109436"/>
            <a:ext cx="271434" cy="3214252"/>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0" name="Freccia in giù 59">
            <a:extLst>
              <a:ext uri="{FF2B5EF4-FFF2-40B4-BE49-F238E27FC236}">
                <a16:creationId xmlns:a16="http://schemas.microsoft.com/office/drawing/2014/main" id="{94D20772-8F71-441C-8933-1F93E1F9137E}"/>
              </a:ext>
            </a:extLst>
          </p:cNvPr>
          <p:cNvSpPr/>
          <p:nvPr/>
        </p:nvSpPr>
        <p:spPr>
          <a:xfrm rot="4550070">
            <a:off x="6800166" y="4264751"/>
            <a:ext cx="175016" cy="95578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689" y="848941"/>
            <a:ext cx="2210612" cy="1643955"/>
          </a:xfrm>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2400" dirty="0"/>
              <a:t>Applicazione delle norme di certificazione della disabilità</a:t>
            </a:r>
          </a:p>
        </p:txBody>
      </p:sp>
      <p:sp>
        <p:nvSpPr>
          <p:cNvPr id="3" name="Segnaposto contenuto 2"/>
          <p:cNvSpPr>
            <a:spLocks noGrp="1"/>
          </p:cNvSpPr>
          <p:nvPr>
            <p:ph idx="1"/>
          </p:nvPr>
        </p:nvSpPr>
        <p:spPr/>
        <p:txBody>
          <a:bodyPr>
            <a:normAutofit/>
          </a:bodyPr>
          <a:lstStyle/>
          <a:p>
            <a:pPr marL="0" indent="0" algn="just">
              <a:lnSpc>
                <a:spcPct val="150000"/>
              </a:lnSpc>
              <a:buNone/>
            </a:pPr>
            <a:r>
              <a:rPr lang="it-IT" dirty="0"/>
              <a:t>N.B. Per quanto riguarda l’applicazione delle norme relative alle nuove modalità di certificazione della disabilità, </a:t>
            </a:r>
            <a:r>
              <a:rPr lang="it-IT" b="1" dirty="0"/>
              <a:t>in attesa delle previste Linee guida da parte del Ministero della Salute, </a:t>
            </a:r>
            <a:r>
              <a:rPr lang="it-IT" b="1" dirty="0">
                <a:solidFill>
                  <a:srgbClr val="FF0000"/>
                </a:solidFill>
              </a:rPr>
              <a:t>le procedure di iscrizione per il prossimo anno scolastico seguiranno la prassi corrente</a:t>
            </a:r>
            <a:r>
              <a:rPr lang="it-IT" dirty="0">
                <a:solidFill>
                  <a:srgbClr val="FF0000"/>
                </a:solidFill>
              </a:rPr>
              <a:t>.</a:t>
            </a:r>
            <a:r>
              <a:rPr lang="it-IT" dirty="0"/>
              <a:t> Alla domanda di iscrizione, in caso di alunni o studenti con disabilità, andranno allegate le certificazioni e le diagnosi previste dalle norme finora vigenti.</a:t>
            </a:r>
          </a:p>
          <a:p>
            <a:endParaRPr lang="it-IT" dirty="0"/>
          </a:p>
        </p:txBody>
      </p:sp>
      <p:sp>
        <p:nvSpPr>
          <p:cNvPr id="5" name="Segnaposto numero diapositiva 4">
            <a:extLst>
              <a:ext uri="{FF2B5EF4-FFF2-40B4-BE49-F238E27FC236}">
                <a16:creationId xmlns:a16="http://schemas.microsoft.com/office/drawing/2014/main" id="{24FE2BD3-772C-4780-82CC-A342AE40D026}"/>
              </a:ext>
            </a:extLst>
          </p:cNvPr>
          <p:cNvSpPr>
            <a:spLocks noGrp="1"/>
          </p:cNvSpPr>
          <p:nvPr>
            <p:ph type="sldNum" sz="quarter" idx="12"/>
          </p:nvPr>
        </p:nvSpPr>
        <p:spPr/>
        <p:txBody>
          <a:bodyPr/>
          <a:lstStyle/>
          <a:p>
            <a:fld id="{09B2A20A-0208-41B4-9663-6FE9F6102D4B}" type="slidenum">
              <a:rPr lang="it-IT" smtClean="0"/>
              <a:pPr/>
              <a:t>39</a:t>
            </a:fld>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196752"/>
            <a:ext cx="2465538" cy="2336312"/>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Precedente normativa</a:t>
            </a:r>
            <a:br>
              <a:rPr kumimoji="0" lang="it-IT" sz="2400" b="0" i="0" u="none" strike="noStrike" kern="1200" cap="none" spc="-60" normalizeH="0" baseline="0" noProof="0" dirty="0">
                <a:ln>
                  <a:noFill/>
                </a:ln>
                <a:solidFill>
                  <a:srgbClr val="D5393D">
                    <a:lumMod val="75000"/>
                  </a:srgbClr>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Legge n. 104-1992 “Legge quadro per l’assistenza, l’integrazione sociale e i diritti delle persone handicappate”</a:t>
            </a:r>
            <a:endParaRPr lang="it-IT" sz="2000" b="1" dirty="0">
              <a:solidFill>
                <a:schemeClr val="accent2">
                  <a:lumMod val="75000"/>
                </a:schemeClr>
              </a:solidFill>
            </a:endParaRPr>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92281138"/>
              </p:ext>
            </p:extLst>
          </p:nvPr>
        </p:nvGraphicFramePr>
        <p:xfrm>
          <a:off x="2627784" y="890233"/>
          <a:ext cx="6096923" cy="564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4</a:t>
            </a:fld>
            <a:endParaRPr lang="it-IT"/>
          </a:p>
        </p:txBody>
      </p:sp>
    </p:spTree>
    <p:extLst>
      <p:ext uri="{BB962C8B-B14F-4D97-AF65-F5344CB8AC3E}">
        <p14:creationId xmlns:p14="http://schemas.microsoft.com/office/powerpoint/2010/main" val="2723525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36712"/>
            <a:ext cx="2210612" cy="3168352"/>
          </a:xfrm>
        </p:spPr>
        <p:txBody>
          <a:bodyPr>
            <a:normAutofit fontScale="90000"/>
          </a:bodyPr>
          <a:lstStyle/>
          <a:p>
            <a:pPr>
              <a:tabLst>
                <a:tab pos="93663" algn="l"/>
              </a:tabLst>
            </a:pPr>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lang="it-IT" sz="2400" dirty="0"/>
            </a:br>
            <a:r>
              <a:rPr lang="it-IT" sz="2400" dirty="0"/>
              <a:t>L’UVM e i documenti  per l’inclusione scolastica:</a:t>
            </a:r>
            <a:br>
              <a:rPr lang="it-IT" sz="2400" dirty="0"/>
            </a:br>
            <a:br>
              <a:rPr lang="it-IT" sz="2400" dirty="0"/>
            </a:br>
            <a:r>
              <a:rPr lang="it-IT" sz="2700" dirty="0"/>
              <a:t>PF</a:t>
            </a:r>
            <a:br>
              <a:rPr lang="it-IT" sz="2700" dirty="0"/>
            </a:br>
            <a:r>
              <a:rPr lang="it-IT" sz="2700" dirty="0"/>
              <a:t>PEI</a:t>
            </a:r>
            <a:br>
              <a:rPr lang="it-IT" sz="2700" dirty="0"/>
            </a:br>
            <a:r>
              <a:rPr lang="it-IT" sz="2700" dirty="0"/>
              <a:t>PI</a:t>
            </a:r>
            <a:br>
              <a:rPr lang="it-IT" dirty="0"/>
            </a:br>
            <a:endParaRPr lang="it-IT" dirty="0"/>
          </a:p>
        </p:txBody>
      </p:sp>
      <p:sp>
        <p:nvSpPr>
          <p:cNvPr id="5" name="Segnaposto numero diapositiva 4">
            <a:extLst>
              <a:ext uri="{FF2B5EF4-FFF2-40B4-BE49-F238E27FC236}">
                <a16:creationId xmlns:a16="http://schemas.microsoft.com/office/drawing/2014/main" id="{F83A1318-99BE-4603-BD18-F07F25760C1B}"/>
              </a:ext>
            </a:extLst>
          </p:cNvPr>
          <p:cNvSpPr>
            <a:spLocks noGrp="1"/>
          </p:cNvSpPr>
          <p:nvPr>
            <p:ph type="sldNum" sz="quarter" idx="12"/>
          </p:nvPr>
        </p:nvSpPr>
        <p:spPr/>
        <p:txBody>
          <a:bodyPr/>
          <a:lstStyle/>
          <a:p>
            <a:fld id="{09B2A20A-0208-41B4-9663-6FE9F6102D4B}" type="slidenum">
              <a:rPr lang="it-IT" smtClean="0"/>
              <a:pPr/>
              <a:t>40</a:t>
            </a:fld>
            <a:endParaRPr lang="it-IT"/>
          </a:p>
        </p:txBody>
      </p:sp>
      <p:graphicFrame>
        <p:nvGraphicFramePr>
          <p:cNvPr id="7" name="Diagramma 6">
            <a:extLst>
              <a:ext uri="{FF2B5EF4-FFF2-40B4-BE49-F238E27FC236}">
                <a16:creationId xmlns:a16="http://schemas.microsoft.com/office/drawing/2014/main" id="{EFFB82E3-B759-4BF4-BFD6-5475D489DF92}"/>
              </a:ext>
            </a:extLst>
          </p:cNvPr>
          <p:cNvGraphicFramePr/>
          <p:nvPr>
            <p:extLst>
              <p:ext uri="{D42A27DB-BD31-4B8C-83A1-F6EECF244321}">
                <p14:modId xmlns:p14="http://schemas.microsoft.com/office/powerpoint/2010/main" val="203180767"/>
              </p:ext>
            </p:extLst>
          </p:nvPr>
        </p:nvGraphicFramePr>
        <p:xfrm>
          <a:off x="2771800" y="476672"/>
          <a:ext cx="5976664" cy="5879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40089"/>
            <a:ext cx="2555776" cy="5425215"/>
          </a:xfrm>
        </p:spPr>
        <p:txBody>
          <a:bodyPr>
            <a:normAutofit/>
          </a:bodyPr>
          <a:lstStyle/>
          <a:p>
            <a:r>
              <a:rPr kumimoji="0" lang="it-IT" sz="240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lang="it-IT" sz="2400" dirty="0"/>
            </a:br>
            <a:r>
              <a:rPr lang="it-IT" sz="2400" dirty="0"/>
              <a:t>il Profilo di Funzionamento</a:t>
            </a:r>
            <a:br>
              <a:rPr lang="it-IT" sz="2400" dirty="0"/>
            </a:br>
            <a:br>
              <a:rPr lang="it-IT" sz="2400" dirty="0"/>
            </a:br>
            <a:r>
              <a:rPr lang="it-IT" sz="1600" dirty="0"/>
              <a:t>Costituisce la maggiore novità prevista dai Decreti Legislativi n. 66/2017 e n. 96/2019, in quanto sostituirà la Diagnosi Funzionale ed il Profilo Dinamico Funzionale.</a:t>
            </a:r>
            <a:br>
              <a:rPr lang="it-IT" sz="1600" dirty="0"/>
            </a:br>
            <a:r>
              <a:rPr lang="it-IT" sz="1600" dirty="0"/>
              <a:t>Deve essere redatto dalla UVM  secondo i criteri del modello bio-psico-sociale della Classificazione Internazionale del Funzionamento, della Disabilità e della Salute (ICF) dell’OMS, ai fini della formulazione del Piano Educativo Individualizzato e del Progetto Individuale.</a:t>
            </a:r>
          </a:p>
        </p:txBody>
      </p:sp>
      <p:sp>
        <p:nvSpPr>
          <p:cNvPr id="3" name="Segnaposto contenuto 2"/>
          <p:cNvSpPr>
            <a:spLocks noGrp="1"/>
          </p:cNvSpPr>
          <p:nvPr>
            <p:ph idx="1"/>
          </p:nvPr>
        </p:nvSpPr>
        <p:spPr>
          <a:xfrm>
            <a:off x="6850829" y="784411"/>
            <a:ext cx="2016151" cy="1902591"/>
          </a:xfrm>
        </p:spPr>
        <p:txBody>
          <a:bodyPr>
            <a:normAutofit fontScale="92500" lnSpcReduction="20000"/>
          </a:bodyPr>
          <a:lstStyle/>
          <a:p>
            <a:pPr marL="0" indent="0" algn="just">
              <a:buNone/>
            </a:pPr>
            <a:endParaRPr lang="it-IT" sz="1800" dirty="0"/>
          </a:p>
          <a:p>
            <a:pPr marL="0" indent="0">
              <a:buNone/>
            </a:pPr>
            <a:r>
              <a:rPr lang="it-IT" sz="1800" i="1" dirty="0">
                <a:solidFill>
                  <a:srgbClr val="FF0000"/>
                </a:solidFill>
              </a:rPr>
              <a:t>Il PF non è una semplice sommatoria: si fonda su un nuovo modello che prende in considerazione l’impatto del contesto</a:t>
            </a:r>
          </a:p>
          <a:p>
            <a:endParaRPr lang="it-IT" dirty="0"/>
          </a:p>
        </p:txBody>
      </p:sp>
      <p:sp>
        <p:nvSpPr>
          <p:cNvPr id="5" name="Segnaposto numero diapositiva 4">
            <a:extLst>
              <a:ext uri="{FF2B5EF4-FFF2-40B4-BE49-F238E27FC236}">
                <a16:creationId xmlns:a16="http://schemas.microsoft.com/office/drawing/2014/main" id="{211381DF-E881-422E-872E-8D200C29D835}"/>
              </a:ext>
            </a:extLst>
          </p:cNvPr>
          <p:cNvSpPr>
            <a:spLocks noGrp="1"/>
          </p:cNvSpPr>
          <p:nvPr>
            <p:ph type="sldNum" sz="quarter" idx="12"/>
          </p:nvPr>
        </p:nvSpPr>
        <p:spPr/>
        <p:txBody>
          <a:bodyPr/>
          <a:lstStyle/>
          <a:p>
            <a:fld id="{09B2A20A-0208-41B4-9663-6FE9F6102D4B}" type="slidenum">
              <a:rPr lang="it-IT" smtClean="0"/>
              <a:pPr/>
              <a:t>41</a:t>
            </a:fld>
            <a:endParaRPr lang="it-IT"/>
          </a:p>
        </p:txBody>
      </p:sp>
      <p:graphicFrame>
        <p:nvGraphicFramePr>
          <p:cNvPr id="6" name="Diagramma 5">
            <a:extLst>
              <a:ext uri="{FF2B5EF4-FFF2-40B4-BE49-F238E27FC236}">
                <a16:creationId xmlns:a16="http://schemas.microsoft.com/office/drawing/2014/main" id="{8D627F64-4314-4E25-8692-8BCFEF884D33}"/>
              </a:ext>
            </a:extLst>
          </p:cNvPr>
          <p:cNvGraphicFramePr/>
          <p:nvPr>
            <p:extLst>
              <p:ext uri="{D42A27DB-BD31-4B8C-83A1-F6EECF244321}">
                <p14:modId xmlns:p14="http://schemas.microsoft.com/office/powerpoint/2010/main" val="482209975"/>
              </p:ext>
            </p:extLst>
          </p:nvPr>
        </p:nvGraphicFramePr>
        <p:xfrm>
          <a:off x="2264532" y="795087"/>
          <a:ext cx="6821710" cy="556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Connettore curvo 7">
            <a:extLst>
              <a:ext uri="{FF2B5EF4-FFF2-40B4-BE49-F238E27FC236}">
                <a16:creationId xmlns:a16="http://schemas.microsoft.com/office/drawing/2014/main" id="{70670317-BFA6-450A-A618-815B19A5944D}"/>
              </a:ext>
            </a:extLst>
          </p:cNvPr>
          <p:cNvCxnSpPr/>
          <p:nvPr/>
        </p:nvCxnSpPr>
        <p:spPr>
          <a:xfrm rot="16200000" flipH="1">
            <a:off x="7584414" y="2578445"/>
            <a:ext cx="358421" cy="190560"/>
          </a:xfrm>
          <a:prstGeom prst="curvedConnector3">
            <a:avLst/>
          </a:prstGeom>
          <a:ln>
            <a:tailEnd type="triangle"/>
          </a:ln>
        </p:spPr>
        <p:style>
          <a:lnRef idx="2">
            <a:schemeClr val="accent6"/>
          </a:lnRef>
          <a:fillRef idx="0">
            <a:schemeClr val="accent6"/>
          </a:fillRef>
          <a:effectRef idx="1">
            <a:schemeClr val="accent6"/>
          </a:effectRef>
          <a:fontRef idx="minor">
            <a:schemeClr val="tx1"/>
          </a:fontRef>
        </p:style>
      </p:cxnSp>
      <p:sp>
        <p:nvSpPr>
          <p:cNvPr id="9" name="CasellaDiTesto 8">
            <a:extLst>
              <a:ext uri="{FF2B5EF4-FFF2-40B4-BE49-F238E27FC236}">
                <a16:creationId xmlns:a16="http://schemas.microsoft.com/office/drawing/2014/main" id="{D78735C3-AA31-46CC-BAB2-DC8FEC625F97}"/>
              </a:ext>
            </a:extLst>
          </p:cNvPr>
          <p:cNvSpPr txBox="1"/>
          <p:nvPr/>
        </p:nvSpPr>
        <p:spPr>
          <a:xfrm>
            <a:off x="5731888" y="4963262"/>
            <a:ext cx="3208835" cy="1384995"/>
          </a:xfrm>
          <a:prstGeom prst="rect">
            <a:avLst/>
          </a:prstGeom>
          <a:noFill/>
        </p:spPr>
        <p:txBody>
          <a:bodyPr wrap="square" rtlCol="0">
            <a:spAutoFit/>
          </a:bodyPr>
          <a:lstStyle/>
          <a:p>
            <a:r>
              <a:rPr lang="it-IT" sz="1400" dirty="0">
                <a:solidFill>
                  <a:srgbClr val="FF0000"/>
                </a:solidFill>
              </a:rPr>
              <a:t>Qualora, nella fase transitoria di attuazione delle norme, non fosse disponibile il PF, le informazioni necessarie alla redazione del PEI sono desunte dalla Diagnosi Funzionale (DF) e dal Profilo Dinamico Funzionale (PDF).  </a:t>
            </a:r>
          </a:p>
        </p:txBody>
      </p:sp>
      <p:cxnSp>
        <p:nvCxnSpPr>
          <p:cNvPr id="11" name="Connettore curvo 10">
            <a:extLst>
              <a:ext uri="{FF2B5EF4-FFF2-40B4-BE49-F238E27FC236}">
                <a16:creationId xmlns:a16="http://schemas.microsoft.com/office/drawing/2014/main" id="{DD58204F-5FB2-46BB-8748-F318DA26315C}"/>
              </a:ext>
            </a:extLst>
          </p:cNvPr>
          <p:cNvCxnSpPr>
            <a:cxnSpLocks/>
          </p:cNvCxnSpPr>
          <p:nvPr/>
        </p:nvCxnSpPr>
        <p:spPr>
          <a:xfrm rot="5400000" flipH="1" flipV="1">
            <a:off x="7086218" y="4390137"/>
            <a:ext cx="680433" cy="483820"/>
          </a:xfrm>
          <a:prstGeom prst="curvedConnector3">
            <a:avLst/>
          </a:prstGeom>
          <a:ln>
            <a:tailEnd type="triangle"/>
          </a:ln>
        </p:spPr>
        <p:style>
          <a:lnRef idx="1">
            <a:schemeClr val="accent6"/>
          </a:lnRef>
          <a:fillRef idx="0">
            <a:schemeClr val="accent6"/>
          </a:fillRef>
          <a:effectRef idx="0">
            <a:schemeClr val="accent6"/>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437" y="833316"/>
            <a:ext cx="2210612" cy="1935981"/>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lang="it-IT" sz="2400" dirty="0"/>
            </a:br>
            <a:r>
              <a:rPr lang="it-IT" sz="2400" dirty="0"/>
              <a:t>Cosa contiene il Progetto Individuale?</a:t>
            </a:r>
            <a:br>
              <a:rPr lang="it-IT" sz="3200" b="1" cap="all" dirty="0"/>
            </a:br>
            <a:endParaRPr lang="it-IT" sz="3200" dirty="0"/>
          </a:p>
        </p:txBody>
      </p:sp>
      <p:sp>
        <p:nvSpPr>
          <p:cNvPr id="5" name="Segnaposto numero diapositiva 4">
            <a:extLst>
              <a:ext uri="{FF2B5EF4-FFF2-40B4-BE49-F238E27FC236}">
                <a16:creationId xmlns:a16="http://schemas.microsoft.com/office/drawing/2014/main" id="{4401077E-65AE-4AD3-87A6-D9C72E42AF1D}"/>
              </a:ext>
            </a:extLst>
          </p:cNvPr>
          <p:cNvSpPr>
            <a:spLocks noGrp="1"/>
          </p:cNvSpPr>
          <p:nvPr>
            <p:ph type="sldNum" sz="quarter" idx="12"/>
          </p:nvPr>
        </p:nvSpPr>
        <p:spPr/>
        <p:txBody>
          <a:bodyPr/>
          <a:lstStyle/>
          <a:p>
            <a:fld id="{09B2A20A-0208-41B4-9663-6FE9F6102D4B}" type="slidenum">
              <a:rPr lang="it-IT" smtClean="0"/>
              <a:pPr/>
              <a:t>42</a:t>
            </a:fld>
            <a:endParaRPr lang="it-IT"/>
          </a:p>
        </p:txBody>
      </p:sp>
      <p:graphicFrame>
        <p:nvGraphicFramePr>
          <p:cNvPr id="6" name="Diagramma 5">
            <a:extLst>
              <a:ext uri="{FF2B5EF4-FFF2-40B4-BE49-F238E27FC236}">
                <a16:creationId xmlns:a16="http://schemas.microsoft.com/office/drawing/2014/main" id="{68BD318F-1155-4ACB-A7B9-443FBD53F2DB}"/>
              </a:ext>
            </a:extLst>
          </p:cNvPr>
          <p:cNvGraphicFramePr/>
          <p:nvPr>
            <p:extLst>
              <p:ext uri="{D42A27DB-BD31-4B8C-83A1-F6EECF244321}">
                <p14:modId xmlns:p14="http://schemas.microsoft.com/office/powerpoint/2010/main" val="4280749990"/>
              </p:ext>
            </p:extLst>
          </p:nvPr>
        </p:nvGraphicFramePr>
        <p:xfrm>
          <a:off x="2336339" y="807665"/>
          <a:ext cx="6421523" cy="58076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sellaDiTesto 2">
            <a:extLst>
              <a:ext uri="{FF2B5EF4-FFF2-40B4-BE49-F238E27FC236}">
                <a16:creationId xmlns:a16="http://schemas.microsoft.com/office/drawing/2014/main" id="{173FBEFE-75D9-44ED-8039-86224F28E405}"/>
              </a:ext>
            </a:extLst>
          </p:cNvPr>
          <p:cNvSpPr txBox="1"/>
          <p:nvPr/>
        </p:nvSpPr>
        <p:spPr>
          <a:xfrm>
            <a:off x="6016030" y="242664"/>
            <a:ext cx="2865437" cy="1169551"/>
          </a:xfrm>
          <a:prstGeom prst="rect">
            <a:avLst/>
          </a:prstGeom>
          <a:noFill/>
        </p:spPr>
        <p:txBody>
          <a:bodyPr wrap="square" rtlCol="0">
            <a:spAutoFit/>
          </a:bodyPr>
          <a:lstStyle/>
          <a:p>
            <a:r>
              <a:rPr lang="it-IT" sz="1400" dirty="0">
                <a:solidFill>
                  <a:srgbClr val="FF0000"/>
                </a:solidFill>
              </a:rPr>
              <a:t>il PEI, già  dall’articolo 12, comma 5 della  Legge 104/92 è  una forma embrionale del “progetto di vita” in età scolare ed </a:t>
            </a:r>
            <a:r>
              <a:rPr lang="it-IT" sz="1400" dirty="0" err="1">
                <a:solidFill>
                  <a:srgbClr val="FF0000"/>
                </a:solidFill>
              </a:rPr>
              <a:t>extrascolare</a:t>
            </a:r>
            <a:r>
              <a:rPr lang="it-IT" sz="1400" dirty="0">
                <a:solidFill>
                  <a:srgbClr val="FF0000"/>
                </a:solidFill>
              </a:rPr>
              <a:t> degli alunni e alunne con disabilità</a:t>
            </a:r>
          </a:p>
        </p:txBody>
      </p:sp>
      <p:cxnSp>
        <p:nvCxnSpPr>
          <p:cNvPr id="8" name="Connettore curvo 7">
            <a:extLst>
              <a:ext uri="{FF2B5EF4-FFF2-40B4-BE49-F238E27FC236}">
                <a16:creationId xmlns:a16="http://schemas.microsoft.com/office/drawing/2014/main" id="{EA7CD925-AA8B-481E-9F7A-3A85582EC22C}"/>
              </a:ext>
            </a:extLst>
          </p:cNvPr>
          <p:cNvCxnSpPr/>
          <p:nvPr/>
        </p:nvCxnSpPr>
        <p:spPr>
          <a:xfrm rot="10800000" flipV="1">
            <a:off x="5537701" y="701525"/>
            <a:ext cx="561350" cy="428652"/>
          </a:xfrm>
          <a:prstGeom prst="curvedConnector3">
            <a:avLst>
              <a:gd name="adj1" fmla="val 97292"/>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16427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726" y="692696"/>
            <a:ext cx="2210612" cy="1584176"/>
          </a:xfrm>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60" normalizeH="0" baseline="0" noProof="0" dirty="0">
                <a:ln>
                  <a:noFill/>
                </a:ln>
                <a:solidFill>
                  <a:srgbClr val="FF0000"/>
                </a:solidFill>
                <a:effectLst/>
                <a:uLnTx/>
                <a:uFillTx/>
                <a:latin typeface="Corbel" panose="020B0503020204020204"/>
                <a:ea typeface="+mn-ea"/>
                <a:cs typeface="+mn-cs"/>
              </a:rPr>
              <a:t>Nuova Normativa</a:t>
            </a:r>
            <a:br>
              <a:rPr lang="it-IT" sz="2400" dirty="0"/>
            </a:br>
            <a:r>
              <a:rPr lang="it-IT" sz="2400" dirty="0"/>
              <a:t>Il PEI su modello ICF</a:t>
            </a:r>
          </a:p>
        </p:txBody>
      </p:sp>
      <p:sp>
        <p:nvSpPr>
          <p:cNvPr id="3" name="Segnaposto contenuto 2"/>
          <p:cNvSpPr>
            <a:spLocks noGrp="1"/>
          </p:cNvSpPr>
          <p:nvPr>
            <p:ph idx="1"/>
          </p:nvPr>
        </p:nvSpPr>
        <p:spPr>
          <a:xfrm>
            <a:off x="2771800" y="827212"/>
            <a:ext cx="5486400" cy="2592288"/>
          </a:xfrm>
        </p:spPr>
        <p:txBody>
          <a:bodyPr>
            <a:normAutofit/>
          </a:bodyPr>
          <a:lstStyle/>
          <a:p>
            <a:pPr marL="0" indent="0" algn="just">
              <a:lnSpc>
                <a:spcPct val="100000"/>
              </a:lnSpc>
              <a:buNone/>
            </a:pPr>
            <a:r>
              <a:rPr lang="it-IT" b="1" dirty="0"/>
              <a:t>La riforma prevede</a:t>
            </a:r>
            <a:r>
              <a:rPr lang="it-IT" dirty="0"/>
              <a:t>, per quanto riguarda il piano educativo individualizzato (PEI), che le metodologie di studio e i programmi per gli alunni disabili non dovranno più essere definiti in modo “standard”, solo in relazione diretta al tipo di disabilità, ma con </a:t>
            </a:r>
            <a:r>
              <a:rPr lang="it-IT" dirty="0">
                <a:solidFill>
                  <a:srgbClr val="FF0000"/>
                </a:solidFill>
              </a:rPr>
              <a:t>un Piano didattico ad hoc, costruito realmente su misura dell’alunno.</a:t>
            </a:r>
          </a:p>
          <a:p>
            <a:endParaRPr lang="it-IT" dirty="0"/>
          </a:p>
        </p:txBody>
      </p:sp>
      <p:sp>
        <p:nvSpPr>
          <p:cNvPr id="5" name="Segnaposto numero diapositiva 4">
            <a:extLst>
              <a:ext uri="{FF2B5EF4-FFF2-40B4-BE49-F238E27FC236}">
                <a16:creationId xmlns:a16="http://schemas.microsoft.com/office/drawing/2014/main" id="{9A082D1E-4861-4450-A70F-B6CAF72508EE}"/>
              </a:ext>
            </a:extLst>
          </p:cNvPr>
          <p:cNvSpPr>
            <a:spLocks noGrp="1"/>
          </p:cNvSpPr>
          <p:nvPr>
            <p:ph type="sldNum" sz="quarter" idx="12"/>
          </p:nvPr>
        </p:nvSpPr>
        <p:spPr/>
        <p:txBody>
          <a:bodyPr/>
          <a:lstStyle/>
          <a:p>
            <a:fld id="{09B2A20A-0208-41B4-9663-6FE9F6102D4B}" type="slidenum">
              <a:rPr lang="it-IT" smtClean="0"/>
              <a:pPr/>
              <a:t>43</a:t>
            </a:fld>
            <a:endParaRPr lang="it-IT"/>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92697"/>
            <a:ext cx="2339752" cy="1080120"/>
          </a:xfrm>
        </p:spPr>
        <p:txBody>
          <a:bodyPr>
            <a:norm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lang="it-IT" sz="2400" dirty="0"/>
            </a:br>
            <a:r>
              <a:rPr lang="it-IT" sz="2400" dirty="0"/>
              <a:t>Chi elabora il PEI?</a:t>
            </a:r>
          </a:p>
        </p:txBody>
      </p:sp>
      <p:sp>
        <p:nvSpPr>
          <p:cNvPr id="3" name="Segnaposto contenuto 2"/>
          <p:cNvSpPr>
            <a:spLocks noGrp="1"/>
          </p:cNvSpPr>
          <p:nvPr>
            <p:ph idx="1"/>
          </p:nvPr>
        </p:nvSpPr>
        <p:spPr>
          <a:xfrm>
            <a:off x="2901951" y="864108"/>
            <a:ext cx="5486400" cy="5120640"/>
          </a:xfrm>
        </p:spPr>
        <p:txBody>
          <a:bodyPr>
            <a:noAutofit/>
          </a:bodyPr>
          <a:lstStyle/>
          <a:p>
            <a:pPr>
              <a:lnSpc>
                <a:spcPct val="100000"/>
              </a:lnSpc>
              <a:buNone/>
            </a:pPr>
            <a:r>
              <a:rPr lang="it-IT" sz="1800" dirty="0"/>
              <a:t>Il </a:t>
            </a:r>
            <a:r>
              <a:rPr lang="it-IT" sz="1800" b="1" dirty="0"/>
              <a:t>piano educativo individualizzato (PEI) </a:t>
            </a:r>
            <a:r>
              <a:rPr lang="it-IT" sz="1800" dirty="0"/>
              <a:t>è elaborato e approvato dal GLO  e tiene conto:</a:t>
            </a:r>
          </a:p>
          <a:p>
            <a:pPr marL="354013" indent="-354013">
              <a:lnSpc>
                <a:spcPct val="100000"/>
              </a:lnSpc>
              <a:buFont typeface="Wingdings" pitchFamily="2" charset="2"/>
              <a:buChar char="Ø"/>
            </a:pPr>
            <a:r>
              <a:rPr lang="it-IT" sz="1800" dirty="0"/>
              <a:t>dell'accertamento della condizione di disabilità;</a:t>
            </a:r>
          </a:p>
          <a:p>
            <a:pPr marL="354013" indent="-354013">
              <a:lnSpc>
                <a:spcPct val="100000"/>
              </a:lnSpc>
              <a:buFont typeface="Wingdings" pitchFamily="2" charset="2"/>
              <a:buChar char="Ø"/>
            </a:pPr>
            <a:r>
              <a:rPr lang="it-IT" sz="1800" dirty="0"/>
              <a:t>del Profilo di Funzionamento</a:t>
            </a:r>
          </a:p>
          <a:p>
            <a:pPr marL="0" indent="0" algn="just">
              <a:lnSpc>
                <a:spcPct val="100000"/>
              </a:lnSpc>
              <a:buNone/>
            </a:pPr>
            <a:r>
              <a:rPr lang="it-IT" sz="1800" dirty="0"/>
              <a:t>avendo particolare riguardo all'indicazione dei facilitatori e delle barriere, secondo la prospettiva bio-psico-sociale alla base della classificazione ICF dell’OMS.</a:t>
            </a:r>
          </a:p>
          <a:p>
            <a:pPr algn="just">
              <a:lnSpc>
                <a:spcPct val="100000"/>
              </a:lnSpc>
              <a:buNone/>
            </a:pPr>
            <a:r>
              <a:rPr lang="it-IT" sz="1400" i="1" dirty="0">
                <a:solidFill>
                  <a:srgbClr val="FF0000"/>
                </a:solidFill>
              </a:rPr>
              <a:t>N.B. La redazione del PEI è sempre di pertinenza della scuola di destinazione, salvo il caso in cui il certificato di accertamento della disabilità ai fini dell’inclusione scolastica sia presentato dalla famiglia nei mesi terminali dell’ultimo anno di ciascun segmento scolastico, e – di norma – dopo il 31 marzo. In tal caso, qualora l’assegnazione del docente di sostegno sia prevista per l’anno successivo, il GLO sarà costituito nella scuola ove il bambino o l’alunno è frequentante, avendo cura di coinvolgere nella riunione dello stesso GLO un docente della scuola di destinazione, nell’ambito della continuità verticale di cui all’art. 14, co. 1, lettera c) della Legge 104/92.</a:t>
            </a:r>
          </a:p>
        </p:txBody>
      </p:sp>
      <p:sp>
        <p:nvSpPr>
          <p:cNvPr id="5" name="Segnaposto numero diapositiva 4">
            <a:extLst>
              <a:ext uri="{FF2B5EF4-FFF2-40B4-BE49-F238E27FC236}">
                <a16:creationId xmlns:a16="http://schemas.microsoft.com/office/drawing/2014/main" id="{0BD0243E-EB53-4B3D-BB0E-A09A41B77540}"/>
              </a:ext>
            </a:extLst>
          </p:cNvPr>
          <p:cNvSpPr>
            <a:spLocks noGrp="1"/>
          </p:cNvSpPr>
          <p:nvPr>
            <p:ph type="sldNum" sz="quarter" idx="12"/>
          </p:nvPr>
        </p:nvSpPr>
        <p:spPr/>
        <p:txBody>
          <a:bodyPr/>
          <a:lstStyle/>
          <a:p>
            <a:fld id="{09B2A20A-0208-41B4-9663-6FE9F6102D4B}" type="slidenum">
              <a:rPr lang="it-IT" smtClean="0"/>
              <a:pPr/>
              <a:t>44</a:t>
            </a:fld>
            <a:endParaRPr lang="it-IT"/>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230" y="764704"/>
            <a:ext cx="2210612" cy="1800200"/>
          </a:xfrm>
        </p:spPr>
        <p:txBody>
          <a:bodyPr>
            <a:normAutofit fontScale="9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60" normalizeH="0" baseline="0" noProof="0" dirty="0">
                <a:ln>
                  <a:noFill/>
                </a:ln>
                <a:solidFill>
                  <a:srgbClr val="FF0000"/>
                </a:solidFill>
                <a:effectLst/>
                <a:uLnTx/>
                <a:uFillTx/>
                <a:latin typeface="Corbel" panose="020B0503020204020204"/>
                <a:ea typeface="+mn-ea"/>
                <a:cs typeface="+mn-cs"/>
              </a:rPr>
              <a:t>Nuova Normativa</a:t>
            </a:r>
            <a:br>
              <a:rPr lang="it-IT" sz="2400" dirty="0"/>
            </a:br>
            <a:r>
              <a:rPr lang="it-IT" sz="2400" dirty="0"/>
              <a:t>L’approccio bio-psico-sociale</a:t>
            </a:r>
            <a:br>
              <a:rPr lang="it-IT" sz="2400" dirty="0"/>
            </a:br>
            <a:r>
              <a:rPr lang="it-IT" sz="2400" dirty="0"/>
              <a:t>nel PEI</a:t>
            </a:r>
          </a:p>
        </p:txBody>
      </p:sp>
      <p:sp>
        <p:nvSpPr>
          <p:cNvPr id="3" name="Segnaposto contenuto 2"/>
          <p:cNvSpPr>
            <a:spLocks noGrp="1"/>
          </p:cNvSpPr>
          <p:nvPr>
            <p:ph idx="1"/>
          </p:nvPr>
        </p:nvSpPr>
        <p:spPr>
          <a:xfrm>
            <a:off x="2901950" y="864108"/>
            <a:ext cx="5774505" cy="1484772"/>
          </a:xfrm>
        </p:spPr>
        <p:txBody>
          <a:bodyPr>
            <a:normAutofit/>
          </a:bodyPr>
          <a:lstStyle/>
          <a:p>
            <a:pPr marL="0" indent="0">
              <a:lnSpc>
                <a:spcPct val="100000"/>
              </a:lnSpc>
              <a:buNone/>
            </a:pPr>
            <a:r>
              <a:rPr lang="it-IT" sz="1800" dirty="0">
                <a:solidFill>
                  <a:srgbClr val="FF0000"/>
                </a:solidFill>
              </a:rPr>
              <a:t>Il PEI si costruisce secondo </a:t>
            </a:r>
            <a:r>
              <a:rPr lang="it-IT" sz="1800" b="1" dirty="0">
                <a:solidFill>
                  <a:srgbClr val="FF0000"/>
                </a:solidFill>
              </a:rPr>
              <a:t>l’approccio bio-psicosociale</a:t>
            </a:r>
            <a:r>
              <a:rPr lang="it-IT" sz="1800" dirty="0"/>
              <a:t>, </a:t>
            </a:r>
          </a:p>
          <a:p>
            <a:pPr marL="0" indent="0">
              <a:lnSpc>
                <a:spcPct val="100000"/>
              </a:lnSpc>
              <a:buNone/>
            </a:pPr>
            <a:r>
              <a:rPr lang="it-IT" sz="1600" dirty="0"/>
              <a:t>Lo sviluppo di una persona dipende da una miriade di fattori che entrano in gioco e da come lui/lei reagisce a tali fattori con il suo temperamento, a partire da una condizione biologica specifica</a:t>
            </a:r>
            <a:endParaRPr lang="it-IT" sz="1800" b="1" dirty="0"/>
          </a:p>
        </p:txBody>
      </p:sp>
      <p:sp>
        <p:nvSpPr>
          <p:cNvPr id="5" name="Segnaposto numero diapositiva 4">
            <a:extLst>
              <a:ext uri="{FF2B5EF4-FFF2-40B4-BE49-F238E27FC236}">
                <a16:creationId xmlns:a16="http://schemas.microsoft.com/office/drawing/2014/main" id="{7CC330F8-3F95-4871-AFF1-4139C4AC0D1A}"/>
              </a:ext>
            </a:extLst>
          </p:cNvPr>
          <p:cNvSpPr>
            <a:spLocks noGrp="1"/>
          </p:cNvSpPr>
          <p:nvPr>
            <p:ph type="sldNum" sz="quarter" idx="12"/>
          </p:nvPr>
        </p:nvSpPr>
        <p:spPr/>
        <p:txBody>
          <a:bodyPr/>
          <a:lstStyle/>
          <a:p>
            <a:fld id="{09B2A20A-0208-41B4-9663-6FE9F6102D4B}" type="slidenum">
              <a:rPr lang="it-IT" smtClean="0"/>
              <a:pPr/>
              <a:t>45</a:t>
            </a:fld>
            <a:endParaRPr lang="it-IT"/>
          </a:p>
        </p:txBody>
      </p:sp>
      <p:sp>
        <p:nvSpPr>
          <p:cNvPr id="7" name="CasellaDiTesto 6">
            <a:extLst>
              <a:ext uri="{FF2B5EF4-FFF2-40B4-BE49-F238E27FC236}">
                <a16:creationId xmlns:a16="http://schemas.microsoft.com/office/drawing/2014/main" id="{7858671F-24A3-46C3-8323-C08115F2AC53}"/>
              </a:ext>
            </a:extLst>
          </p:cNvPr>
          <p:cNvSpPr txBox="1"/>
          <p:nvPr/>
        </p:nvSpPr>
        <p:spPr>
          <a:xfrm>
            <a:off x="2901950" y="2327176"/>
            <a:ext cx="5558482" cy="1077218"/>
          </a:xfrm>
          <a:prstGeom prst="rect">
            <a:avLst/>
          </a:prstGeom>
          <a:noFill/>
        </p:spPr>
        <p:txBody>
          <a:bodyPr wrap="square">
            <a:spAutoFit/>
          </a:bodyPr>
          <a:lstStyle/>
          <a:p>
            <a:r>
              <a:rPr lang="it-IT" sz="1600" dirty="0">
                <a:solidFill>
                  <a:schemeClr val="tx1">
                    <a:lumMod val="65000"/>
                    <a:lumOff val="35000"/>
                  </a:schemeClr>
                </a:solidFill>
              </a:rPr>
              <a:t>Il focus non è più sulla malattia e sul deficit, per cui la disabilità non è intesa solo come menomazione fisica o psichica, ma fa luce sui bisogni e sull’ambiente in cui le persone sono inserite. Propone un’ottica più complessa e articolata</a:t>
            </a:r>
          </a:p>
        </p:txBody>
      </p:sp>
      <p:sp>
        <p:nvSpPr>
          <p:cNvPr id="8" name="CasellaDiTesto 7">
            <a:extLst>
              <a:ext uri="{FF2B5EF4-FFF2-40B4-BE49-F238E27FC236}">
                <a16:creationId xmlns:a16="http://schemas.microsoft.com/office/drawing/2014/main" id="{0AD1F683-C442-4C37-B23E-995C7B9863B3}"/>
              </a:ext>
            </a:extLst>
          </p:cNvPr>
          <p:cNvSpPr txBox="1"/>
          <p:nvPr/>
        </p:nvSpPr>
        <p:spPr>
          <a:xfrm>
            <a:off x="2763860" y="4451149"/>
            <a:ext cx="1734964" cy="523220"/>
          </a:xfrm>
          <a:prstGeom prst="rect">
            <a:avLst/>
          </a:prstGeom>
          <a:noFill/>
        </p:spPr>
        <p:txBody>
          <a:bodyPr wrap="square" rtlCol="0">
            <a:spAutoFit/>
          </a:bodyPr>
          <a:lstStyle/>
          <a:p>
            <a:r>
              <a:rPr lang="it-IT" dirty="0">
                <a:ln>
                  <a:solidFill>
                    <a:srgbClr val="00B050"/>
                  </a:solidFill>
                </a:ln>
              </a:rPr>
              <a:t>BIOLOGOGICA</a:t>
            </a:r>
          </a:p>
          <a:p>
            <a:r>
              <a:rPr lang="it-IT" sz="1000" dirty="0">
                <a:ln>
                  <a:solidFill>
                    <a:srgbClr val="00B050"/>
                  </a:solidFill>
                </a:ln>
              </a:rPr>
              <a:t>CRESCITA FISICA</a:t>
            </a:r>
          </a:p>
        </p:txBody>
      </p:sp>
      <p:sp>
        <p:nvSpPr>
          <p:cNvPr id="9" name="CasellaDiTesto 8">
            <a:extLst>
              <a:ext uri="{FF2B5EF4-FFF2-40B4-BE49-F238E27FC236}">
                <a16:creationId xmlns:a16="http://schemas.microsoft.com/office/drawing/2014/main" id="{02B26838-8B9E-4E1B-A80C-BD32489A15B1}"/>
              </a:ext>
            </a:extLst>
          </p:cNvPr>
          <p:cNvSpPr txBox="1"/>
          <p:nvPr/>
        </p:nvSpPr>
        <p:spPr>
          <a:xfrm>
            <a:off x="5029732" y="4406962"/>
            <a:ext cx="1734964" cy="800219"/>
          </a:xfrm>
          <a:prstGeom prst="rect">
            <a:avLst/>
          </a:prstGeom>
          <a:noFill/>
        </p:spPr>
        <p:txBody>
          <a:bodyPr wrap="square" rtlCol="0">
            <a:spAutoFit/>
          </a:bodyPr>
          <a:lstStyle/>
          <a:p>
            <a:r>
              <a:rPr lang="it-IT" dirty="0">
                <a:ln>
                  <a:solidFill>
                    <a:srgbClr val="00B050"/>
                  </a:solidFill>
                </a:ln>
              </a:rPr>
              <a:t>PSICOLOGICA</a:t>
            </a:r>
          </a:p>
          <a:p>
            <a:r>
              <a:rPr lang="it-IT" sz="1000" dirty="0">
                <a:ln>
                  <a:solidFill>
                    <a:srgbClr val="00B050"/>
                  </a:solidFill>
                </a:ln>
              </a:rPr>
              <a:t>SVILUPPO DELLA PERSONALITA’</a:t>
            </a:r>
            <a:r>
              <a:rPr lang="it-IT" dirty="0"/>
              <a:t> </a:t>
            </a:r>
          </a:p>
        </p:txBody>
      </p:sp>
      <p:sp>
        <p:nvSpPr>
          <p:cNvPr id="10" name="CasellaDiTesto 9">
            <a:extLst>
              <a:ext uri="{FF2B5EF4-FFF2-40B4-BE49-F238E27FC236}">
                <a16:creationId xmlns:a16="http://schemas.microsoft.com/office/drawing/2014/main" id="{B6CBAB91-B03F-4C9E-9F05-D5A5AC5B8F3C}"/>
              </a:ext>
            </a:extLst>
          </p:cNvPr>
          <p:cNvSpPr txBox="1"/>
          <p:nvPr/>
        </p:nvSpPr>
        <p:spPr>
          <a:xfrm>
            <a:off x="3117973" y="3469278"/>
            <a:ext cx="5558482" cy="369332"/>
          </a:xfrm>
          <a:prstGeom prst="rect">
            <a:avLst/>
          </a:prstGeom>
          <a:noFill/>
        </p:spPr>
        <p:txBody>
          <a:bodyPr wrap="square" rtlCol="0">
            <a:spAutoFit/>
          </a:bodyPr>
          <a:lstStyle/>
          <a:p>
            <a:r>
              <a:rPr lang="it-IT" dirty="0">
                <a:ln>
                  <a:solidFill>
                    <a:srgbClr val="00B050"/>
                  </a:solidFill>
                </a:ln>
              </a:rPr>
              <a:t>La crescita deve considerarsi come un fatto di natura</a:t>
            </a:r>
          </a:p>
        </p:txBody>
      </p:sp>
      <p:sp>
        <p:nvSpPr>
          <p:cNvPr id="11" name="CasellaDiTesto 10">
            <a:extLst>
              <a:ext uri="{FF2B5EF4-FFF2-40B4-BE49-F238E27FC236}">
                <a16:creationId xmlns:a16="http://schemas.microsoft.com/office/drawing/2014/main" id="{DDA22A67-C7EC-448B-8ACC-A8F1969CEBF1}"/>
              </a:ext>
            </a:extLst>
          </p:cNvPr>
          <p:cNvSpPr txBox="1"/>
          <p:nvPr/>
        </p:nvSpPr>
        <p:spPr>
          <a:xfrm>
            <a:off x="7321006" y="4425811"/>
            <a:ext cx="1148195" cy="677108"/>
          </a:xfrm>
          <a:prstGeom prst="rect">
            <a:avLst/>
          </a:prstGeom>
          <a:noFill/>
        </p:spPr>
        <p:txBody>
          <a:bodyPr wrap="square" rtlCol="0">
            <a:spAutoFit/>
          </a:bodyPr>
          <a:lstStyle/>
          <a:p>
            <a:r>
              <a:rPr lang="it-IT" dirty="0">
                <a:ln>
                  <a:solidFill>
                    <a:srgbClr val="00B050"/>
                  </a:solidFill>
                </a:ln>
              </a:rPr>
              <a:t>SOCIALE</a:t>
            </a:r>
          </a:p>
          <a:p>
            <a:r>
              <a:rPr lang="it-IT" sz="1000" dirty="0">
                <a:ln>
                  <a:solidFill>
                    <a:srgbClr val="00B050"/>
                  </a:solidFill>
                </a:ln>
              </a:rPr>
              <a:t>RAPPORTO CON LA SOCIETA’</a:t>
            </a:r>
          </a:p>
        </p:txBody>
      </p:sp>
      <p:sp>
        <p:nvSpPr>
          <p:cNvPr id="12" name="Freccia bidirezionale orizzontale 11">
            <a:extLst>
              <a:ext uri="{FF2B5EF4-FFF2-40B4-BE49-F238E27FC236}">
                <a16:creationId xmlns:a16="http://schemas.microsoft.com/office/drawing/2014/main" id="{E9E9C65A-672B-4D65-9FAC-1031CC04BA81}"/>
              </a:ext>
            </a:extLst>
          </p:cNvPr>
          <p:cNvSpPr/>
          <p:nvPr/>
        </p:nvSpPr>
        <p:spPr>
          <a:xfrm>
            <a:off x="4434918" y="4524792"/>
            <a:ext cx="504055" cy="251502"/>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bidirezionale orizzontale 12">
            <a:extLst>
              <a:ext uri="{FF2B5EF4-FFF2-40B4-BE49-F238E27FC236}">
                <a16:creationId xmlns:a16="http://schemas.microsoft.com/office/drawing/2014/main" id="{D7A29893-F2F4-4741-A611-62250A2D5FE9}"/>
              </a:ext>
            </a:extLst>
          </p:cNvPr>
          <p:cNvSpPr/>
          <p:nvPr/>
        </p:nvSpPr>
        <p:spPr>
          <a:xfrm>
            <a:off x="6614667" y="4484380"/>
            <a:ext cx="648072" cy="251502"/>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circolare in su 13">
            <a:extLst>
              <a:ext uri="{FF2B5EF4-FFF2-40B4-BE49-F238E27FC236}">
                <a16:creationId xmlns:a16="http://schemas.microsoft.com/office/drawing/2014/main" id="{11CA9C3D-80FC-4864-AA55-571B6EC9E6C2}"/>
              </a:ext>
            </a:extLst>
          </p:cNvPr>
          <p:cNvSpPr/>
          <p:nvPr/>
        </p:nvSpPr>
        <p:spPr>
          <a:xfrm>
            <a:off x="3117973" y="5164218"/>
            <a:ext cx="5126435" cy="640042"/>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6" name="Freccia circolare in su 15">
            <a:extLst>
              <a:ext uri="{FF2B5EF4-FFF2-40B4-BE49-F238E27FC236}">
                <a16:creationId xmlns:a16="http://schemas.microsoft.com/office/drawing/2014/main" id="{2708F699-8C24-4D68-BC51-2C255B3AC516}"/>
              </a:ext>
            </a:extLst>
          </p:cNvPr>
          <p:cNvSpPr/>
          <p:nvPr/>
        </p:nvSpPr>
        <p:spPr>
          <a:xfrm rot="10800000">
            <a:off x="3148557" y="3956681"/>
            <a:ext cx="4968552" cy="456462"/>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230" y="764704"/>
            <a:ext cx="2210612" cy="1584176"/>
          </a:xfrm>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60" normalizeH="0" baseline="0" noProof="0" dirty="0">
                <a:ln>
                  <a:noFill/>
                </a:ln>
                <a:solidFill>
                  <a:srgbClr val="FF0000"/>
                </a:solidFill>
                <a:effectLst/>
                <a:uLnTx/>
                <a:uFillTx/>
                <a:latin typeface="Corbel" panose="020B0503020204020204"/>
                <a:ea typeface="+mn-ea"/>
                <a:cs typeface="+mn-cs"/>
              </a:rPr>
              <a:t>Nuova Normativa</a:t>
            </a:r>
            <a:br>
              <a:rPr lang="it-IT" sz="2400" dirty="0"/>
            </a:br>
            <a:r>
              <a:rPr lang="it-IT" sz="2400" dirty="0"/>
              <a:t>La scuola biopsicosociale</a:t>
            </a:r>
          </a:p>
        </p:txBody>
      </p:sp>
      <p:sp>
        <p:nvSpPr>
          <p:cNvPr id="5" name="Segnaposto numero diapositiva 4">
            <a:extLst>
              <a:ext uri="{FF2B5EF4-FFF2-40B4-BE49-F238E27FC236}">
                <a16:creationId xmlns:a16="http://schemas.microsoft.com/office/drawing/2014/main" id="{7CC330F8-3F95-4871-AFF1-4139C4AC0D1A}"/>
              </a:ext>
            </a:extLst>
          </p:cNvPr>
          <p:cNvSpPr>
            <a:spLocks noGrp="1"/>
          </p:cNvSpPr>
          <p:nvPr>
            <p:ph type="sldNum" sz="quarter" idx="12"/>
          </p:nvPr>
        </p:nvSpPr>
        <p:spPr/>
        <p:txBody>
          <a:bodyPr/>
          <a:lstStyle/>
          <a:p>
            <a:fld id="{09B2A20A-0208-41B4-9663-6FE9F6102D4B}" type="slidenum">
              <a:rPr lang="it-IT" smtClean="0"/>
              <a:pPr/>
              <a:t>46</a:t>
            </a:fld>
            <a:endParaRPr lang="it-IT"/>
          </a:p>
        </p:txBody>
      </p:sp>
      <p:graphicFrame>
        <p:nvGraphicFramePr>
          <p:cNvPr id="15" name="Diagramma 14">
            <a:extLst>
              <a:ext uri="{FF2B5EF4-FFF2-40B4-BE49-F238E27FC236}">
                <a16:creationId xmlns:a16="http://schemas.microsoft.com/office/drawing/2014/main" id="{C0CC1360-4C33-454B-8850-14AC2C3411EF}"/>
              </a:ext>
            </a:extLst>
          </p:cNvPr>
          <p:cNvGraphicFramePr/>
          <p:nvPr>
            <p:extLst>
              <p:ext uri="{D42A27DB-BD31-4B8C-83A1-F6EECF244321}">
                <p14:modId xmlns:p14="http://schemas.microsoft.com/office/powerpoint/2010/main" val="1295195406"/>
              </p:ext>
            </p:extLst>
          </p:nvPr>
        </p:nvGraphicFramePr>
        <p:xfrm>
          <a:off x="2987824" y="1124744"/>
          <a:ext cx="5544616"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2447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8"/>
            <a:ext cx="2210612" cy="2952328"/>
          </a:xfrm>
        </p:spPr>
        <p:txBody>
          <a:bodyPr>
            <a:norm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lang="it-IT" sz="2400" dirty="0"/>
            </a:br>
            <a:r>
              <a:rPr lang="it-IT" sz="2400" dirty="0"/>
              <a:t>Raccordo tra</a:t>
            </a:r>
            <a:br>
              <a:rPr lang="it-IT" sz="2400" dirty="0"/>
            </a:br>
            <a:r>
              <a:rPr lang="it-IT" sz="2400" dirty="0"/>
              <a:t>Piano Educativo Individualizzato e </a:t>
            </a:r>
            <a:br>
              <a:rPr lang="it-IT" sz="2400" dirty="0"/>
            </a:br>
            <a:r>
              <a:rPr lang="it-IT" sz="2400" dirty="0"/>
              <a:t>Progetto Individuale </a:t>
            </a:r>
          </a:p>
        </p:txBody>
      </p:sp>
      <p:sp>
        <p:nvSpPr>
          <p:cNvPr id="3" name="Segnaposto contenuto 2"/>
          <p:cNvSpPr>
            <a:spLocks noGrp="1"/>
          </p:cNvSpPr>
          <p:nvPr>
            <p:ph idx="1"/>
          </p:nvPr>
        </p:nvSpPr>
        <p:spPr>
          <a:xfrm>
            <a:off x="2843808" y="764704"/>
            <a:ext cx="5486400" cy="5120640"/>
          </a:xfrm>
        </p:spPr>
        <p:txBody>
          <a:bodyPr>
            <a:normAutofit/>
          </a:bodyPr>
          <a:lstStyle/>
          <a:p>
            <a:pPr marL="0" indent="0" algn="just">
              <a:buNone/>
            </a:pPr>
            <a:r>
              <a:rPr lang="it-IT" sz="1800" b="1" dirty="0"/>
              <a:t>Nel Piano Educativo Individualizzato (PEI) sono esplicitate indicazioni relative al raccordo tra il PEI e il Progetto Individuale (PI)</a:t>
            </a:r>
            <a:r>
              <a:rPr lang="it-IT" sz="1800" dirty="0"/>
              <a:t>, al fine di realizzare una progettazione inclusiva che recepisca anche azioni esterne al contesto scolastico, coordinate dall’Ente locale. </a:t>
            </a:r>
          </a:p>
          <a:p>
            <a:pPr marL="354013" indent="-354013" algn="just">
              <a:buFont typeface="Wingdings" panose="05000000000000000000" pitchFamily="2" charset="2"/>
              <a:buChar char="Ø"/>
            </a:pPr>
            <a:r>
              <a:rPr lang="it-IT" sz="1800" dirty="0"/>
              <a:t>Nel caso in cui il Progetto Individuale sia stato già redatto, al momento della predisposizione del PEI, </a:t>
            </a:r>
            <a:r>
              <a:rPr lang="it-IT" sz="1800" dirty="0">
                <a:solidFill>
                  <a:srgbClr val="FF0000"/>
                </a:solidFill>
              </a:rPr>
              <a:t>è necessario riportare una sintesi dei contenuti e aggiungere informazioni sulle modalità di coordinamento e interazione con il PEI, tenendo conto delle considerazioni della famiglia</a:t>
            </a:r>
            <a:r>
              <a:rPr lang="it-IT" sz="1800" dirty="0"/>
              <a:t>. </a:t>
            </a:r>
          </a:p>
          <a:p>
            <a:pPr marL="354013" indent="-354013" algn="just">
              <a:buFont typeface="Wingdings" panose="05000000000000000000" pitchFamily="2" charset="2"/>
              <a:buChar char="Ø"/>
            </a:pPr>
            <a:r>
              <a:rPr lang="it-IT" sz="1800" dirty="0"/>
              <a:t>Nel caso in cui il Progetto Individuale sia stato richiesto e non ancora redatto, </a:t>
            </a:r>
            <a:r>
              <a:rPr lang="it-IT" sz="1800" dirty="0">
                <a:solidFill>
                  <a:srgbClr val="FF0000"/>
                </a:solidFill>
              </a:rPr>
              <a:t>è opportuno raccogliere indicazioni utili per la redazione del Progetto.</a:t>
            </a:r>
          </a:p>
        </p:txBody>
      </p:sp>
      <p:sp>
        <p:nvSpPr>
          <p:cNvPr id="5" name="Segnaposto numero diapositiva 4">
            <a:extLst>
              <a:ext uri="{FF2B5EF4-FFF2-40B4-BE49-F238E27FC236}">
                <a16:creationId xmlns:a16="http://schemas.microsoft.com/office/drawing/2014/main" id="{BBE33D4D-729C-4D44-B3D1-F8C1238DD498}"/>
              </a:ext>
            </a:extLst>
          </p:cNvPr>
          <p:cNvSpPr>
            <a:spLocks noGrp="1"/>
          </p:cNvSpPr>
          <p:nvPr>
            <p:ph type="sldNum" sz="quarter" idx="12"/>
          </p:nvPr>
        </p:nvSpPr>
        <p:spPr/>
        <p:txBody>
          <a:bodyPr/>
          <a:lstStyle/>
          <a:p>
            <a:fld id="{09B2A20A-0208-41B4-9663-6FE9F6102D4B}" type="slidenum">
              <a:rPr lang="it-IT" smtClean="0"/>
              <a:pPr/>
              <a:t>47</a:t>
            </a:fld>
            <a:endParaRPr lang="it-IT"/>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42823"/>
            <a:ext cx="2210612" cy="2946217"/>
          </a:xfrm>
        </p:spPr>
        <p:txBody>
          <a:bodyPr>
            <a:norm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br>
              <a:rPr lang="it-IT" sz="2400" dirty="0"/>
            </a:br>
            <a:r>
              <a:rPr lang="it-IT" sz="2400" dirty="0"/>
              <a:t>Percorso ordinario, personalizzato (con prove equipollenti) o differenziato</a:t>
            </a:r>
          </a:p>
        </p:txBody>
      </p:sp>
      <p:sp>
        <p:nvSpPr>
          <p:cNvPr id="3" name="Segnaposto contenuto 2"/>
          <p:cNvSpPr>
            <a:spLocks noGrp="1"/>
          </p:cNvSpPr>
          <p:nvPr>
            <p:ph idx="1"/>
          </p:nvPr>
        </p:nvSpPr>
        <p:spPr/>
        <p:txBody>
          <a:bodyPr>
            <a:normAutofit fontScale="92500" lnSpcReduction="10000"/>
          </a:bodyPr>
          <a:lstStyle/>
          <a:p>
            <a:pPr marL="0" indent="0" algn="just">
              <a:buNone/>
            </a:pPr>
            <a:r>
              <a:rPr lang="it-IT" dirty="0"/>
              <a:t>Con riguardo alla </a:t>
            </a:r>
            <a:r>
              <a:rPr lang="it-IT" b="1" dirty="0"/>
              <a:t>progettazione disciplinare</a:t>
            </a:r>
            <a:r>
              <a:rPr lang="it-IT" dirty="0"/>
              <a:t>, è indicato:</a:t>
            </a:r>
          </a:p>
          <a:p>
            <a:pPr marL="354013" indent="-354013" algn="just">
              <a:buFont typeface="Wingdings" panose="05000000000000000000" pitchFamily="2" charset="2"/>
              <a:buChar char="Ø"/>
            </a:pPr>
            <a:r>
              <a:rPr lang="it-IT" b="1" dirty="0">
                <a:solidFill>
                  <a:srgbClr val="FF0000"/>
                </a:solidFill>
              </a:rPr>
              <a:t>PERCORSO ORDINARIO</a:t>
            </a:r>
            <a:r>
              <a:rPr lang="it-IT" dirty="0"/>
              <a:t>, se l’alunno con disabilità segue la progettazione didattica della classe, nel qual caso si applicano gli stessi criteri di valutazione;</a:t>
            </a:r>
          </a:p>
          <a:p>
            <a:pPr marL="354013" indent="-354013" algn="just">
              <a:buFont typeface="Wingdings" panose="05000000000000000000" pitchFamily="2" charset="2"/>
              <a:buChar char="Ø"/>
            </a:pPr>
            <a:r>
              <a:rPr lang="it-IT" b="1" dirty="0">
                <a:solidFill>
                  <a:srgbClr val="FF0000"/>
                </a:solidFill>
              </a:rPr>
              <a:t>PERCORSO PERSONALIZZATO </a:t>
            </a:r>
            <a:r>
              <a:rPr lang="it-IT" dirty="0"/>
              <a:t>(con prove equipollenti), se rispetto alla progettazione didattica della classe sono applicate personalizzazioni in relazione agli obiettivi specifici di apprendimento e ai criteri di valutazione e, in tal caso, se l’alunno con disabilità è valutato con verifiche identiche o equipollenti;</a:t>
            </a:r>
          </a:p>
          <a:p>
            <a:pPr marL="354013" indent="-354013" algn="just">
              <a:buFont typeface="Wingdings" panose="05000000000000000000" pitchFamily="2" charset="2"/>
              <a:buChar char="Ø"/>
            </a:pPr>
            <a:r>
              <a:rPr lang="it-IT" b="1" dirty="0">
                <a:solidFill>
                  <a:srgbClr val="FF0000"/>
                </a:solidFill>
              </a:rPr>
              <a:t>PERCORSO DIFFERENZIATO</a:t>
            </a:r>
            <a:r>
              <a:rPr lang="it-IT" dirty="0"/>
              <a:t>, se l’alunno con disabilità segue un percorso didattico differenziato, essendo iscritto alla scuola secondaria di secondo grado, con verifiche non equipollenti;</a:t>
            </a:r>
          </a:p>
          <a:p>
            <a:pPr marL="354013" indent="-354013" algn="just">
              <a:buFont typeface="Wingdings" panose="05000000000000000000" pitchFamily="2" charset="2"/>
              <a:buChar char="Ø"/>
            </a:pPr>
            <a:r>
              <a:rPr lang="it-IT" b="1" dirty="0">
                <a:solidFill>
                  <a:srgbClr val="FF0000"/>
                </a:solidFill>
              </a:rPr>
              <a:t>PERCORSO DIFFERENZIATO</a:t>
            </a:r>
            <a:r>
              <a:rPr lang="it-IT" dirty="0"/>
              <a:t>,</a:t>
            </a:r>
            <a:r>
              <a:rPr lang="it-IT" b="1" dirty="0"/>
              <a:t> </a:t>
            </a:r>
            <a:r>
              <a:rPr lang="it-IT" dirty="0"/>
              <a:t>se l’alunno con disabilità è esonerato da alcune discipline di studio.</a:t>
            </a:r>
          </a:p>
        </p:txBody>
      </p:sp>
      <p:sp>
        <p:nvSpPr>
          <p:cNvPr id="5" name="Segnaposto numero diapositiva 4">
            <a:extLst>
              <a:ext uri="{FF2B5EF4-FFF2-40B4-BE49-F238E27FC236}">
                <a16:creationId xmlns:a16="http://schemas.microsoft.com/office/drawing/2014/main" id="{A51FD73C-7D44-48CB-A419-F0E8F51CBAD7}"/>
              </a:ext>
            </a:extLst>
          </p:cNvPr>
          <p:cNvSpPr>
            <a:spLocks noGrp="1"/>
          </p:cNvSpPr>
          <p:nvPr>
            <p:ph type="sldNum" sz="quarter" idx="12"/>
          </p:nvPr>
        </p:nvSpPr>
        <p:spPr/>
        <p:txBody>
          <a:bodyPr/>
          <a:lstStyle/>
          <a:p>
            <a:fld id="{09B2A20A-0208-41B4-9663-6FE9F6102D4B}" type="slidenum">
              <a:rPr lang="it-IT" smtClean="0"/>
              <a:pPr/>
              <a:t>48</a:t>
            </a:fld>
            <a:endParaRPr lang="it-IT"/>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901951" y="864108"/>
            <a:ext cx="5486400" cy="3356980"/>
          </a:xfrm>
        </p:spPr>
        <p:txBody>
          <a:bodyPr>
            <a:normAutofit/>
          </a:bodyPr>
          <a:lstStyle/>
          <a:p>
            <a:pPr marL="0" indent="0" algn="just">
              <a:buNone/>
            </a:pPr>
            <a:r>
              <a:rPr lang="it-IT" dirty="0"/>
              <a:t>Nel PEI sono altresì indicati </a:t>
            </a:r>
            <a:r>
              <a:rPr lang="it-IT" b="1" dirty="0">
                <a:solidFill>
                  <a:srgbClr val="FF0000"/>
                </a:solidFill>
              </a:rPr>
              <a:t>i criteri di valutazione del comportament</a:t>
            </a:r>
            <a:r>
              <a:rPr lang="it-IT" dirty="0">
                <a:solidFill>
                  <a:srgbClr val="FF0000"/>
                </a:solidFill>
              </a:rPr>
              <a:t>o</a:t>
            </a:r>
            <a:r>
              <a:rPr lang="it-IT" dirty="0"/>
              <a:t>, ossia:</a:t>
            </a:r>
          </a:p>
          <a:p>
            <a:pPr marL="354013" indent="-354013">
              <a:buFont typeface="Wingdings" panose="05000000000000000000" pitchFamily="2" charset="2"/>
              <a:buChar char="Ø"/>
            </a:pPr>
            <a:r>
              <a:rPr lang="it-IT" dirty="0"/>
              <a:t>se il comportamento è valutato in base agli STESSI CRITERI ADOTTATI PER LA CLASSE ovvero</a:t>
            </a:r>
          </a:p>
          <a:p>
            <a:pPr marL="354013" indent="-354013">
              <a:buFont typeface="Wingdings" panose="05000000000000000000" pitchFamily="2" charset="2"/>
              <a:buChar char="Ø"/>
            </a:pPr>
            <a:r>
              <a:rPr lang="it-IT" dirty="0"/>
              <a:t>se è valutato in base a CRITERI PERSONALIZZATI, finalizzati al raggiungimento di specifici obiettivi.</a:t>
            </a:r>
          </a:p>
        </p:txBody>
      </p:sp>
      <p:sp>
        <p:nvSpPr>
          <p:cNvPr id="4" name="CasellaDiTesto 3">
            <a:extLst>
              <a:ext uri="{FF2B5EF4-FFF2-40B4-BE49-F238E27FC236}">
                <a16:creationId xmlns:a16="http://schemas.microsoft.com/office/drawing/2014/main" id="{E942A5C3-6252-48A9-9660-FDBBBF860AEA}"/>
              </a:ext>
            </a:extLst>
          </p:cNvPr>
          <p:cNvSpPr txBox="1"/>
          <p:nvPr/>
        </p:nvSpPr>
        <p:spPr>
          <a:xfrm>
            <a:off x="33782" y="896634"/>
            <a:ext cx="2233962" cy="1569660"/>
          </a:xfrm>
          <a:prstGeom prst="rect">
            <a:avLst/>
          </a:prstGeom>
          <a:noFill/>
        </p:spPr>
        <p:txBody>
          <a:bodyPr wrap="square">
            <a:sp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Nuova Normativa</a:t>
            </a:r>
            <a:endParaRPr lang="it-IT" sz="2400" spc="-60" dirty="0">
              <a:solidFill>
                <a:srgbClr val="FF0000"/>
              </a:solidFill>
              <a:latin typeface="+mj-lt"/>
              <a:ea typeface="+mj-ea"/>
              <a:cs typeface="+mj-cs"/>
            </a:endParaRPr>
          </a:p>
          <a:p>
            <a:r>
              <a:rPr lang="it-IT" sz="2400" spc="-60" dirty="0">
                <a:solidFill>
                  <a:srgbClr val="FFFFFF"/>
                </a:solidFill>
                <a:latin typeface="+mj-lt"/>
                <a:ea typeface="+mj-ea"/>
                <a:cs typeface="+mj-cs"/>
              </a:rPr>
              <a:t>Valutazione del comportamento</a:t>
            </a:r>
          </a:p>
        </p:txBody>
      </p:sp>
      <p:sp>
        <p:nvSpPr>
          <p:cNvPr id="5" name="Segnaposto numero diapositiva 4">
            <a:extLst>
              <a:ext uri="{FF2B5EF4-FFF2-40B4-BE49-F238E27FC236}">
                <a16:creationId xmlns:a16="http://schemas.microsoft.com/office/drawing/2014/main" id="{98C02E3F-EB6A-4AFF-8506-E09AFE10D2B4}"/>
              </a:ext>
            </a:extLst>
          </p:cNvPr>
          <p:cNvSpPr>
            <a:spLocks noGrp="1"/>
          </p:cNvSpPr>
          <p:nvPr>
            <p:ph type="sldNum" sz="quarter" idx="12"/>
          </p:nvPr>
        </p:nvSpPr>
        <p:spPr/>
        <p:txBody>
          <a:bodyPr/>
          <a:lstStyle/>
          <a:p>
            <a:fld id="{09B2A20A-0208-41B4-9663-6FE9F6102D4B}" type="slidenum">
              <a:rPr lang="it-IT" smtClean="0"/>
              <a:pPr/>
              <a:t>49</a:t>
            </a:fld>
            <a:endParaRPr lang="it-IT"/>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196752"/>
            <a:ext cx="2465538" cy="2336312"/>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Precedente normativa</a:t>
            </a:r>
            <a:br>
              <a:rPr kumimoji="0" lang="it-IT" sz="2400" b="0" i="0" u="none" strike="noStrike" kern="1200" cap="none" spc="-60" normalizeH="0" baseline="0" noProof="0" dirty="0">
                <a:ln>
                  <a:noFill/>
                </a:ln>
                <a:solidFill>
                  <a:srgbClr val="D5393D">
                    <a:lumMod val="75000"/>
                  </a:srgbClr>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Legge n. 104-1992 “Legge quadro per l’assistenza, l’integrazione sociale e i diritti delle persone handicappate”</a:t>
            </a:r>
            <a:endParaRPr lang="it-IT" sz="2000" b="1" dirty="0">
              <a:solidFill>
                <a:schemeClr val="accent2">
                  <a:lumMod val="75000"/>
                </a:schemeClr>
              </a:solidFill>
            </a:endParaRPr>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1307113693"/>
              </p:ext>
            </p:extLst>
          </p:nvPr>
        </p:nvGraphicFramePr>
        <p:xfrm>
          <a:off x="2723548" y="692696"/>
          <a:ext cx="6096923"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5</a:t>
            </a:fld>
            <a:endParaRPr lang="it-IT"/>
          </a:p>
        </p:txBody>
      </p:sp>
    </p:spTree>
    <p:extLst>
      <p:ext uri="{BB962C8B-B14F-4D97-AF65-F5344CB8AC3E}">
        <p14:creationId xmlns:p14="http://schemas.microsoft.com/office/powerpoint/2010/main" val="3771331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726" y="692696"/>
            <a:ext cx="2210612" cy="2736304"/>
          </a:xfrm>
        </p:spPr>
        <p:txBody>
          <a:bodyPr>
            <a:normAutofit fontScale="9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60" normalizeH="0" baseline="0" noProof="0" dirty="0">
                <a:ln>
                  <a:noFill/>
                </a:ln>
                <a:solidFill>
                  <a:srgbClr val="FF0000"/>
                </a:solidFill>
                <a:effectLst/>
                <a:uLnTx/>
                <a:uFillTx/>
                <a:latin typeface="Corbel" panose="020B0503020204020204"/>
                <a:ea typeface="+mn-ea"/>
                <a:cs typeface="+mn-cs"/>
              </a:rPr>
              <a:t>Le Nuove PROCEDURE per l’accertamento della disabilità ai fini dell’inclusione scolastica</a:t>
            </a:r>
            <a:endParaRPr lang="it-IT" sz="2400" dirty="0"/>
          </a:p>
        </p:txBody>
      </p:sp>
      <p:sp>
        <p:nvSpPr>
          <p:cNvPr id="5" name="Segnaposto numero diapositiva 4">
            <a:extLst>
              <a:ext uri="{FF2B5EF4-FFF2-40B4-BE49-F238E27FC236}">
                <a16:creationId xmlns:a16="http://schemas.microsoft.com/office/drawing/2014/main" id="{9A082D1E-4861-4450-A70F-B6CAF72508EE}"/>
              </a:ext>
            </a:extLst>
          </p:cNvPr>
          <p:cNvSpPr>
            <a:spLocks noGrp="1"/>
          </p:cNvSpPr>
          <p:nvPr>
            <p:ph type="sldNum" sz="quarter" idx="12"/>
          </p:nvPr>
        </p:nvSpPr>
        <p:spPr/>
        <p:txBody>
          <a:bodyPr/>
          <a:lstStyle/>
          <a:p>
            <a:fld id="{09B2A20A-0208-41B4-9663-6FE9F6102D4B}" type="slidenum">
              <a:rPr lang="it-IT" smtClean="0"/>
              <a:pPr/>
              <a:t>50</a:t>
            </a:fld>
            <a:endParaRPr lang="it-IT"/>
          </a:p>
        </p:txBody>
      </p:sp>
      <p:pic>
        <p:nvPicPr>
          <p:cNvPr id="6" name="Immagine 5">
            <a:extLst>
              <a:ext uri="{FF2B5EF4-FFF2-40B4-BE49-F238E27FC236}">
                <a16:creationId xmlns:a16="http://schemas.microsoft.com/office/drawing/2014/main" id="{BEE14162-F40F-4351-9D35-66E72422D76B}"/>
              </a:ext>
            </a:extLst>
          </p:cNvPr>
          <p:cNvPicPr>
            <a:picLocks noChangeAspect="1"/>
          </p:cNvPicPr>
          <p:nvPr/>
        </p:nvPicPr>
        <p:blipFill rotWithShape="1">
          <a:blip r:embed="rId2"/>
          <a:srcRect l="58663" t="31872" r="5900" b="12348"/>
          <a:stretch/>
        </p:blipFill>
        <p:spPr>
          <a:xfrm>
            <a:off x="2546555" y="692500"/>
            <a:ext cx="5913877" cy="5256780"/>
          </a:xfrm>
          <a:prstGeom prst="rect">
            <a:avLst/>
          </a:prstGeom>
        </p:spPr>
      </p:pic>
    </p:spTree>
    <p:extLst>
      <p:ext uri="{BB962C8B-B14F-4D97-AF65-F5344CB8AC3E}">
        <p14:creationId xmlns:p14="http://schemas.microsoft.com/office/powerpoint/2010/main" val="3589327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1484784"/>
            <a:ext cx="5486400" cy="3240360"/>
          </a:xfrm>
        </p:spPr>
        <p:txBody>
          <a:bodyPr>
            <a:normAutofit/>
          </a:bodyPr>
          <a:lstStyle/>
          <a:p>
            <a:pPr algn="ctr"/>
            <a:r>
              <a:rPr lang="it-IT" sz="6000" dirty="0">
                <a:solidFill>
                  <a:srgbClr val="FF0000"/>
                </a:solidFill>
              </a:rPr>
              <a:t>ICF  </a:t>
            </a:r>
            <a:r>
              <a:rPr lang="it-IT" sz="3200" dirty="0">
                <a:solidFill>
                  <a:srgbClr val="FF0000"/>
                </a:solidFill>
              </a:rPr>
              <a:t>                 </a:t>
            </a:r>
            <a:br>
              <a:rPr lang="it-IT" sz="3200" dirty="0">
                <a:solidFill>
                  <a:srgbClr val="FF0000"/>
                </a:solidFill>
              </a:rPr>
            </a:br>
            <a:r>
              <a:rPr lang="it-IT" sz="3200" i="1" dirty="0">
                <a:solidFill>
                  <a:schemeClr val="bg1"/>
                </a:solidFill>
              </a:rPr>
              <a:t>(International Classification of Functioning, Disability and Health)</a:t>
            </a:r>
            <a:br>
              <a:rPr lang="it-IT" sz="3200" i="1" dirty="0">
                <a:solidFill>
                  <a:schemeClr val="bg1"/>
                </a:solidFill>
              </a:rPr>
            </a:br>
            <a:br>
              <a:rPr lang="it-IT" sz="3200" i="1" dirty="0">
                <a:solidFill>
                  <a:schemeClr val="bg1"/>
                </a:solidFill>
              </a:rPr>
            </a:br>
            <a:r>
              <a:rPr lang="it-IT" sz="3200" dirty="0">
                <a:solidFill>
                  <a:schemeClr val="bg1"/>
                </a:solidFill>
              </a:rPr>
              <a:t>Classificazione internazionale di funzionamento, disabilità e salute</a:t>
            </a:r>
          </a:p>
        </p:txBody>
      </p:sp>
      <p:pic>
        <p:nvPicPr>
          <p:cNvPr id="3" name="Immagine 2">
            <a:extLst>
              <a:ext uri="{FF2B5EF4-FFF2-40B4-BE49-F238E27FC236}">
                <a16:creationId xmlns:a16="http://schemas.microsoft.com/office/drawing/2014/main" id="{DB9F4184-2F5D-475B-84A1-A66B50ECC8A6}"/>
              </a:ext>
            </a:extLst>
          </p:cNvPr>
          <p:cNvPicPr>
            <a:picLocks noChangeAspect="1"/>
          </p:cNvPicPr>
          <p:nvPr/>
        </p:nvPicPr>
        <p:blipFill>
          <a:blip r:embed="rId2"/>
          <a:stretch>
            <a:fillRect/>
          </a:stretch>
        </p:blipFill>
        <p:spPr>
          <a:xfrm>
            <a:off x="6967093" y="1273279"/>
            <a:ext cx="2143125" cy="2143125"/>
          </a:xfrm>
          <a:prstGeom prst="rect">
            <a:avLst/>
          </a:prstGeom>
        </p:spPr>
      </p:pic>
    </p:spTree>
    <p:extLst>
      <p:ext uri="{BB962C8B-B14F-4D97-AF65-F5344CB8AC3E}">
        <p14:creationId xmlns:p14="http://schemas.microsoft.com/office/powerpoint/2010/main" val="8963445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48680"/>
            <a:ext cx="2210612" cy="3672408"/>
          </a:xfrm>
        </p:spPr>
        <p:txBody>
          <a:bodyPr>
            <a:normAutofit/>
          </a:bodyPr>
          <a:lstStyle/>
          <a:p>
            <a:r>
              <a:rPr lang="it-IT" sz="2400" dirty="0"/>
              <a:t>OMS</a:t>
            </a:r>
            <a:br>
              <a:rPr lang="it-IT" sz="2400" dirty="0"/>
            </a:br>
            <a:br>
              <a:rPr lang="it-IT" sz="2400" dirty="0"/>
            </a:br>
            <a:r>
              <a:rPr lang="it-IT" sz="2400" dirty="0"/>
              <a:t>Le principali</a:t>
            </a:r>
            <a:br>
              <a:rPr lang="it-IT" sz="2400" dirty="0"/>
            </a:br>
            <a:r>
              <a:rPr lang="it-IT" sz="2400" dirty="0"/>
              <a:t>classificazioni internazionali per descrivere lo stato di salute di una persona</a:t>
            </a:r>
          </a:p>
        </p:txBody>
      </p:sp>
      <p:pic>
        <p:nvPicPr>
          <p:cNvPr id="11" name="Segnaposto contenuto 10">
            <a:extLst>
              <a:ext uri="{FF2B5EF4-FFF2-40B4-BE49-F238E27FC236}">
                <a16:creationId xmlns:a16="http://schemas.microsoft.com/office/drawing/2014/main" id="{317B904A-24D7-48F3-93D5-CC52DBE5C951}"/>
              </a:ext>
            </a:extLst>
          </p:cNvPr>
          <p:cNvPicPr>
            <a:picLocks noGrp="1" noChangeAspect="1"/>
          </p:cNvPicPr>
          <p:nvPr>
            <p:ph idx="1"/>
          </p:nvPr>
        </p:nvPicPr>
        <p:blipFill rotWithShape="1">
          <a:blip r:embed="rId2"/>
          <a:srcRect l="21252" t="1345" r="21683" b="16413"/>
          <a:stretch/>
        </p:blipFill>
        <p:spPr>
          <a:xfrm>
            <a:off x="2659788" y="764704"/>
            <a:ext cx="6016668" cy="4896544"/>
          </a:xfrm>
        </p:spPr>
      </p:pic>
      <p:sp>
        <p:nvSpPr>
          <p:cNvPr id="13" name="Segnaposto numero diapositiva 12">
            <a:extLst>
              <a:ext uri="{FF2B5EF4-FFF2-40B4-BE49-F238E27FC236}">
                <a16:creationId xmlns:a16="http://schemas.microsoft.com/office/drawing/2014/main" id="{690AF315-9DF2-4698-A099-FF62E999642B}"/>
              </a:ext>
            </a:extLst>
          </p:cNvPr>
          <p:cNvSpPr>
            <a:spLocks noGrp="1"/>
          </p:cNvSpPr>
          <p:nvPr>
            <p:ph type="sldNum" sz="quarter" idx="12"/>
          </p:nvPr>
        </p:nvSpPr>
        <p:spPr/>
        <p:txBody>
          <a:bodyPr/>
          <a:lstStyle/>
          <a:p>
            <a:fld id="{09B2A20A-0208-41B4-9663-6FE9F6102D4B}" type="slidenum">
              <a:rPr lang="it-IT" smtClean="0"/>
              <a:pPr/>
              <a:t>52</a:t>
            </a:fld>
            <a:endParaRPr lang="it-IT"/>
          </a:p>
        </p:txBody>
      </p:sp>
      <p:sp>
        <p:nvSpPr>
          <p:cNvPr id="3" name="CasellaDiTesto 2">
            <a:extLst>
              <a:ext uri="{FF2B5EF4-FFF2-40B4-BE49-F238E27FC236}">
                <a16:creationId xmlns:a16="http://schemas.microsoft.com/office/drawing/2014/main" id="{BE8B88AD-80B5-4C69-9AB0-EED1C9ADBE11}"/>
              </a:ext>
            </a:extLst>
          </p:cNvPr>
          <p:cNvSpPr txBox="1"/>
          <p:nvPr/>
        </p:nvSpPr>
        <p:spPr>
          <a:xfrm>
            <a:off x="3059832" y="5949280"/>
            <a:ext cx="4752528" cy="369332"/>
          </a:xfrm>
          <a:prstGeom prst="rect">
            <a:avLst/>
          </a:prstGeom>
          <a:noFill/>
        </p:spPr>
        <p:txBody>
          <a:bodyPr wrap="square" rtlCol="0">
            <a:spAutoFit/>
          </a:bodyPr>
          <a:lstStyle/>
          <a:p>
            <a:r>
              <a:rPr lang="it-IT" dirty="0"/>
              <a:t>ICD-10 e ICF sono complementari</a:t>
            </a:r>
          </a:p>
        </p:txBody>
      </p:sp>
    </p:spTree>
    <p:extLst>
      <p:ext uri="{BB962C8B-B14F-4D97-AF65-F5344CB8AC3E}">
        <p14:creationId xmlns:p14="http://schemas.microsoft.com/office/powerpoint/2010/main" val="402573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48665"/>
            <a:ext cx="2551373" cy="2032263"/>
          </a:xfrm>
        </p:spPr>
        <p:txBody>
          <a:bodyPr>
            <a:normAutofit/>
          </a:bodyPr>
          <a:lstStyle/>
          <a:p>
            <a:r>
              <a:rPr lang="it-IT" sz="2400" dirty="0"/>
              <a:t>OMS </a:t>
            </a:r>
            <a:br>
              <a:rPr lang="it-IT" sz="2400" dirty="0"/>
            </a:br>
            <a:r>
              <a:rPr lang="it-IT" sz="2400" dirty="0"/>
              <a:t>il 22 maggio 2001</a:t>
            </a:r>
            <a:br>
              <a:rPr lang="it-IT" sz="2400" dirty="0"/>
            </a:br>
            <a:r>
              <a:rPr lang="it-IT" sz="2400" dirty="0"/>
              <a:t>nasce l’ICF</a:t>
            </a:r>
            <a:br>
              <a:rPr lang="it-IT" sz="2400" dirty="0"/>
            </a:br>
            <a:r>
              <a:rPr lang="it-IT" sz="1800" i="1" dirty="0"/>
              <a:t>(</a:t>
            </a:r>
            <a:r>
              <a:rPr lang="en-US" sz="1800" i="1" dirty="0"/>
              <a:t>international classification of functioning, disability and health)</a:t>
            </a:r>
            <a:endParaRPr lang="it-IT" sz="1800" i="1" dirty="0"/>
          </a:p>
        </p:txBody>
      </p:sp>
      <p:pic>
        <p:nvPicPr>
          <p:cNvPr id="7" name="Segnaposto contenuto 6">
            <a:extLst>
              <a:ext uri="{FF2B5EF4-FFF2-40B4-BE49-F238E27FC236}">
                <a16:creationId xmlns:a16="http://schemas.microsoft.com/office/drawing/2014/main" id="{8E10B7CC-66EF-45B2-8CC5-4C02F5431DD4}"/>
              </a:ext>
            </a:extLst>
          </p:cNvPr>
          <p:cNvPicPr>
            <a:picLocks noGrp="1" noChangeAspect="1"/>
          </p:cNvPicPr>
          <p:nvPr>
            <p:ph idx="1"/>
          </p:nvPr>
        </p:nvPicPr>
        <p:blipFill rotWithShape="1">
          <a:blip r:embed="rId2"/>
          <a:srcRect l="26950" t="7968" r="20044" b="26604"/>
          <a:stretch/>
        </p:blipFill>
        <p:spPr>
          <a:xfrm>
            <a:off x="2634916" y="766377"/>
            <a:ext cx="5885989" cy="4102783"/>
          </a:xfrm>
        </p:spPr>
      </p:pic>
      <p:sp>
        <p:nvSpPr>
          <p:cNvPr id="19" name="Segnaposto numero diapositiva 18">
            <a:extLst>
              <a:ext uri="{FF2B5EF4-FFF2-40B4-BE49-F238E27FC236}">
                <a16:creationId xmlns:a16="http://schemas.microsoft.com/office/drawing/2014/main" id="{A289E422-658F-4B10-9CC5-0FCD5262A3B4}"/>
              </a:ext>
            </a:extLst>
          </p:cNvPr>
          <p:cNvSpPr>
            <a:spLocks noGrp="1"/>
          </p:cNvSpPr>
          <p:nvPr>
            <p:ph type="sldNum" sz="quarter" idx="12"/>
          </p:nvPr>
        </p:nvSpPr>
        <p:spPr/>
        <p:txBody>
          <a:bodyPr/>
          <a:lstStyle/>
          <a:p>
            <a:fld id="{09B2A20A-0208-41B4-9663-6FE9F6102D4B}" type="slidenum">
              <a:rPr lang="it-IT" smtClean="0"/>
              <a:pPr/>
              <a:t>53</a:t>
            </a:fld>
            <a:endParaRPr lang="it-IT"/>
          </a:p>
        </p:txBody>
      </p:sp>
    </p:spTree>
    <p:extLst>
      <p:ext uri="{BB962C8B-B14F-4D97-AF65-F5344CB8AC3E}">
        <p14:creationId xmlns:p14="http://schemas.microsoft.com/office/powerpoint/2010/main" val="146251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452" y="649293"/>
            <a:ext cx="2210612" cy="927869"/>
          </a:xfrm>
        </p:spPr>
        <p:txBody>
          <a:bodyPr>
            <a:normAutofit/>
          </a:bodyPr>
          <a:lstStyle/>
          <a:p>
            <a:r>
              <a:rPr lang="it-IT" sz="2400" dirty="0"/>
              <a:t>Che cos’è l’ICF?</a:t>
            </a:r>
          </a:p>
        </p:txBody>
      </p:sp>
      <p:sp>
        <p:nvSpPr>
          <p:cNvPr id="11" name="Segnaposto numero diapositiva 10">
            <a:extLst>
              <a:ext uri="{FF2B5EF4-FFF2-40B4-BE49-F238E27FC236}">
                <a16:creationId xmlns:a16="http://schemas.microsoft.com/office/drawing/2014/main" id="{3309853E-439C-49A1-BB00-9990AF441AD9}"/>
              </a:ext>
            </a:extLst>
          </p:cNvPr>
          <p:cNvSpPr>
            <a:spLocks noGrp="1"/>
          </p:cNvSpPr>
          <p:nvPr>
            <p:ph type="sldNum" sz="quarter" idx="12"/>
          </p:nvPr>
        </p:nvSpPr>
        <p:spPr/>
        <p:txBody>
          <a:bodyPr/>
          <a:lstStyle/>
          <a:p>
            <a:fld id="{09B2A20A-0208-41B4-9663-6FE9F6102D4B}" type="slidenum">
              <a:rPr lang="it-IT" smtClean="0"/>
              <a:pPr/>
              <a:t>54</a:t>
            </a:fld>
            <a:endParaRPr lang="it-IT"/>
          </a:p>
        </p:txBody>
      </p:sp>
      <p:sp>
        <p:nvSpPr>
          <p:cNvPr id="4" name="Segnaposto contenuto 3">
            <a:extLst>
              <a:ext uri="{FF2B5EF4-FFF2-40B4-BE49-F238E27FC236}">
                <a16:creationId xmlns:a16="http://schemas.microsoft.com/office/drawing/2014/main" id="{D2BEED39-2074-4112-9516-2EA1AC9FEECF}"/>
              </a:ext>
            </a:extLst>
          </p:cNvPr>
          <p:cNvSpPr>
            <a:spLocks noGrp="1"/>
          </p:cNvSpPr>
          <p:nvPr>
            <p:ph idx="1"/>
          </p:nvPr>
        </p:nvSpPr>
        <p:spPr>
          <a:xfrm>
            <a:off x="2699792" y="731336"/>
            <a:ext cx="5486400" cy="1691652"/>
          </a:xfrm>
        </p:spPr>
        <p:txBody>
          <a:bodyPr/>
          <a:lstStyle/>
          <a:p>
            <a:pPr marL="0" indent="0" algn="just">
              <a:buNone/>
            </a:pPr>
            <a:r>
              <a:rPr lang="it-IT" b="1" dirty="0"/>
              <a:t>L’acronimo ICF </a:t>
            </a:r>
            <a:r>
              <a:rPr lang="it-IT" dirty="0"/>
              <a:t>sta ad indicare la </a:t>
            </a:r>
            <a:r>
              <a:rPr lang="it-IT" b="1" dirty="0">
                <a:solidFill>
                  <a:srgbClr val="FF0000"/>
                </a:solidFill>
              </a:rPr>
              <a:t>Classificazione Internazionale del Funzionamento, della Disabilità e della Salute</a:t>
            </a:r>
            <a:r>
              <a:rPr lang="it-IT" dirty="0"/>
              <a:t> e fa parte della più ampia famiglia delle Classificazioni Internazionali dell’OMS.</a:t>
            </a:r>
          </a:p>
        </p:txBody>
      </p:sp>
      <p:sp>
        <p:nvSpPr>
          <p:cNvPr id="6" name="CasellaDiTesto 5">
            <a:extLst>
              <a:ext uri="{FF2B5EF4-FFF2-40B4-BE49-F238E27FC236}">
                <a16:creationId xmlns:a16="http://schemas.microsoft.com/office/drawing/2014/main" id="{9B30A778-93A4-45EC-9964-EED3D331C494}"/>
              </a:ext>
            </a:extLst>
          </p:cNvPr>
          <p:cNvSpPr txBox="1"/>
          <p:nvPr/>
        </p:nvSpPr>
        <p:spPr>
          <a:xfrm>
            <a:off x="2699792" y="2761478"/>
            <a:ext cx="5904656" cy="3347070"/>
          </a:xfrm>
          <a:prstGeom prst="rect">
            <a:avLst/>
          </a:prstGeom>
          <a:solidFill>
            <a:srgbClr val="FFFF00"/>
          </a:solidFill>
        </p:spPr>
        <p:txBody>
          <a:bodyPr wrap="square" rtlCol="0">
            <a:spAutoFit/>
          </a:bodyPr>
          <a:lstStyle/>
          <a:p>
            <a:pPr algn="ctr">
              <a:lnSpc>
                <a:spcPct val="200000"/>
              </a:lnSpc>
            </a:pPr>
            <a:r>
              <a:rPr lang="it-IT" dirty="0">
                <a:latin typeface="Ink Free" panose="03080402000500000000" pitchFamily="66" charset="0"/>
              </a:rPr>
              <a:t>MOLTO SPESSO SI RITIENE CHE L’ICF RIGUARDI SOLO LE PERSONE CON DISABILITA’ IN REALTA’ RIGUARDA </a:t>
            </a:r>
          </a:p>
          <a:p>
            <a:pPr algn="ctr">
              <a:lnSpc>
                <a:spcPct val="200000"/>
              </a:lnSpc>
            </a:pPr>
            <a:r>
              <a:rPr lang="it-IT" b="1" dirty="0">
                <a:solidFill>
                  <a:srgbClr val="FF0000"/>
                </a:solidFill>
                <a:latin typeface="Ink Free" panose="03080402000500000000" pitchFamily="66" charset="0"/>
              </a:rPr>
              <a:t>TUTTE LE PERSONE</a:t>
            </a:r>
          </a:p>
          <a:p>
            <a:pPr algn="ctr">
              <a:lnSpc>
                <a:spcPct val="200000"/>
              </a:lnSpc>
            </a:pPr>
            <a:r>
              <a:rPr lang="it-IT" dirty="0">
                <a:solidFill>
                  <a:srgbClr val="FF0000"/>
                </a:solidFill>
                <a:latin typeface="Ink Free" panose="03080402000500000000" pitchFamily="66" charset="0"/>
              </a:rPr>
              <a:t>perché fornisce informazioni che descrivono il FUNZIONAMENTO UMANO e le sue RESTRIZIONI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64" y="764704"/>
            <a:ext cx="2617320" cy="1512168"/>
          </a:xfrm>
        </p:spPr>
        <p:txBody>
          <a:bodyPr>
            <a:normAutofit/>
          </a:bodyPr>
          <a:lstStyle/>
          <a:p>
            <a:r>
              <a:rPr lang="it-IT" sz="2400" dirty="0"/>
              <a:t>Quali testi utilizzare?</a:t>
            </a:r>
            <a:br>
              <a:rPr lang="it-IT" sz="2400" dirty="0"/>
            </a:br>
            <a:br>
              <a:rPr lang="it-IT" sz="2400" dirty="0"/>
            </a:br>
            <a:endParaRPr lang="it-IT" sz="2400" dirty="0"/>
          </a:p>
        </p:txBody>
      </p:sp>
      <p:sp>
        <p:nvSpPr>
          <p:cNvPr id="9" name="CasellaDiTesto 8">
            <a:extLst>
              <a:ext uri="{FF2B5EF4-FFF2-40B4-BE49-F238E27FC236}">
                <a16:creationId xmlns:a16="http://schemas.microsoft.com/office/drawing/2014/main" id="{660EE8AF-FF44-4A30-AD46-E844B58E9680}"/>
              </a:ext>
            </a:extLst>
          </p:cNvPr>
          <p:cNvSpPr txBox="1"/>
          <p:nvPr/>
        </p:nvSpPr>
        <p:spPr>
          <a:xfrm>
            <a:off x="5292080" y="764704"/>
            <a:ext cx="3600400" cy="2585323"/>
          </a:xfrm>
          <a:prstGeom prst="rect">
            <a:avLst/>
          </a:prstGeom>
          <a:noFill/>
        </p:spPr>
        <p:txBody>
          <a:bodyPr wrap="square">
            <a:spAutoFit/>
          </a:bodyPr>
          <a:lstStyle/>
          <a:p>
            <a:r>
              <a:rPr lang="it-IT" b="1" dirty="0"/>
              <a:t>2002: L’ICF</a:t>
            </a:r>
            <a:r>
              <a:rPr lang="it-IT" dirty="0"/>
              <a:t> è stata pubblicato con una prima traduzione in Italia a cura di Erickson</a:t>
            </a:r>
          </a:p>
          <a:p>
            <a:endParaRPr lang="it-IT" b="1" dirty="0"/>
          </a:p>
          <a:p>
            <a:r>
              <a:rPr lang="it-IT" b="1" dirty="0"/>
              <a:t>Full </a:t>
            </a:r>
            <a:r>
              <a:rPr lang="it-IT" b="1" dirty="0" err="1"/>
              <a:t>version</a:t>
            </a:r>
            <a:r>
              <a:rPr lang="it-IT" b="1" dirty="0"/>
              <a:t> </a:t>
            </a:r>
            <a:r>
              <a:rPr lang="it-IT" dirty="0"/>
              <a:t>– classificazioni complete a quattro livelli (9999 </a:t>
            </a:r>
            <a:r>
              <a:rPr lang="it-IT" dirty="0" err="1"/>
              <a:t>cat</a:t>
            </a:r>
            <a:r>
              <a:rPr lang="it-IT" dirty="0"/>
              <a:t>.)</a:t>
            </a:r>
          </a:p>
          <a:p>
            <a:endParaRPr lang="it-IT" b="1" dirty="0"/>
          </a:p>
          <a:p>
            <a:r>
              <a:rPr lang="it-IT" b="1" dirty="0"/>
              <a:t>Short </a:t>
            </a:r>
            <a:r>
              <a:rPr lang="it-IT" b="1" dirty="0" err="1"/>
              <a:t>version</a:t>
            </a:r>
            <a:r>
              <a:rPr lang="it-IT" b="1" dirty="0"/>
              <a:t> </a:t>
            </a:r>
            <a:r>
              <a:rPr lang="it-IT" dirty="0"/>
              <a:t>– classificazione ai soli primi due livelli (99 </a:t>
            </a:r>
            <a:r>
              <a:rPr lang="it-IT" dirty="0" err="1"/>
              <a:t>cat</a:t>
            </a:r>
            <a:r>
              <a:rPr lang="it-IT" dirty="0"/>
              <a:t>.)</a:t>
            </a:r>
          </a:p>
        </p:txBody>
      </p:sp>
      <p:sp>
        <p:nvSpPr>
          <p:cNvPr id="6" name="Segnaposto numero diapositiva 5">
            <a:extLst>
              <a:ext uri="{FF2B5EF4-FFF2-40B4-BE49-F238E27FC236}">
                <a16:creationId xmlns:a16="http://schemas.microsoft.com/office/drawing/2014/main" id="{CECB3D00-ABDE-4A3E-A8B0-0C3788E7EF43}"/>
              </a:ext>
            </a:extLst>
          </p:cNvPr>
          <p:cNvSpPr>
            <a:spLocks noGrp="1"/>
          </p:cNvSpPr>
          <p:nvPr>
            <p:ph type="sldNum" sz="quarter" idx="12"/>
          </p:nvPr>
        </p:nvSpPr>
        <p:spPr/>
        <p:txBody>
          <a:bodyPr/>
          <a:lstStyle/>
          <a:p>
            <a:fld id="{09B2A20A-0208-41B4-9663-6FE9F6102D4B}" type="slidenum">
              <a:rPr lang="it-IT" smtClean="0"/>
              <a:pPr/>
              <a:t>55</a:t>
            </a:fld>
            <a:endParaRPr lang="it-IT"/>
          </a:p>
        </p:txBody>
      </p:sp>
      <p:pic>
        <p:nvPicPr>
          <p:cNvPr id="3" name="Immagine 2">
            <a:extLst>
              <a:ext uri="{FF2B5EF4-FFF2-40B4-BE49-F238E27FC236}">
                <a16:creationId xmlns:a16="http://schemas.microsoft.com/office/drawing/2014/main" id="{D1846837-42EF-44DF-903E-0422FFF9B097}"/>
              </a:ext>
            </a:extLst>
          </p:cNvPr>
          <p:cNvPicPr>
            <a:picLocks noChangeAspect="1"/>
          </p:cNvPicPr>
          <p:nvPr/>
        </p:nvPicPr>
        <p:blipFill rotWithShape="1">
          <a:blip r:embed="rId2"/>
          <a:srcRect l="-1" t="2038" r="48042" b="158"/>
          <a:stretch/>
        </p:blipFill>
        <p:spPr>
          <a:xfrm>
            <a:off x="2627962" y="764704"/>
            <a:ext cx="2448272" cy="3456384"/>
          </a:xfrm>
          <a:prstGeom prst="rect">
            <a:avLst/>
          </a:prstGeom>
        </p:spPr>
      </p:pic>
    </p:spTree>
    <p:extLst>
      <p:ext uri="{BB962C8B-B14F-4D97-AF65-F5344CB8AC3E}">
        <p14:creationId xmlns:p14="http://schemas.microsoft.com/office/powerpoint/2010/main" val="593593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64" y="764704"/>
            <a:ext cx="2617320" cy="1512168"/>
          </a:xfrm>
        </p:spPr>
        <p:txBody>
          <a:bodyPr>
            <a:normAutofit/>
          </a:bodyPr>
          <a:lstStyle/>
          <a:p>
            <a:r>
              <a:rPr lang="it-IT" sz="2400" dirty="0"/>
              <a:t>Quali testi utilizzare?</a:t>
            </a:r>
            <a:br>
              <a:rPr lang="it-IT" sz="2400" dirty="0"/>
            </a:br>
            <a:br>
              <a:rPr lang="it-IT" sz="2400" dirty="0"/>
            </a:br>
            <a:endParaRPr lang="it-IT" sz="2400" dirty="0"/>
          </a:p>
        </p:txBody>
      </p:sp>
      <p:sp>
        <p:nvSpPr>
          <p:cNvPr id="16" name="CasellaDiTesto 15">
            <a:extLst>
              <a:ext uri="{FF2B5EF4-FFF2-40B4-BE49-F238E27FC236}">
                <a16:creationId xmlns:a16="http://schemas.microsoft.com/office/drawing/2014/main" id="{C03C26CE-3216-4179-85FD-E232E44C6928}"/>
              </a:ext>
            </a:extLst>
          </p:cNvPr>
          <p:cNvSpPr txBox="1"/>
          <p:nvPr/>
        </p:nvSpPr>
        <p:spPr>
          <a:xfrm>
            <a:off x="5125844" y="876300"/>
            <a:ext cx="3694627" cy="3416320"/>
          </a:xfrm>
          <a:prstGeom prst="rect">
            <a:avLst/>
          </a:prstGeom>
          <a:noFill/>
        </p:spPr>
        <p:txBody>
          <a:bodyPr wrap="square">
            <a:spAutoFit/>
          </a:bodyPr>
          <a:lstStyle/>
          <a:p>
            <a:r>
              <a:rPr lang="en-US" b="1" dirty="0"/>
              <a:t>2007: ICF-CY (Children and Youth)</a:t>
            </a:r>
            <a:endParaRPr lang="it-IT" b="1" dirty="0"/>
          </a:p>
          <a:p>
            <a:r>
              <a:rPr lang="it-IT" dirty="0"/>
              <a:t>Versione per bambini e adolescenti.</a:t>
            </a:r>
          </a:p>
          <a:p>
            <a:r>
              <a:rPr lang="it-IT" dirty="0"/>
              <a:t>Una prima traduzione italiana è del 2007 relativa alla prima edizione OMS a cura di Erickson</a:t>
            </a:r>
          </a:p>
          <a:p>
            <a:endParaRPr lang="it-IT" dirty="0"/>
          </a:p>
          <a:p>
            <a:r>
              <a:rPr lang="it-IT" dirty="0"/>
              <a:t>A partire dal 2009 è stata pubblicata la versione on-line di ICF-CY resa disponibile e consultabile al seguente link:</a:t>
            </a:r>
          </a:p>
          <a:p>
            <a:r>
              <a:rPr lang="it-IT" dirty="0">
                <a:hlinkClick r:id="rId2"/>
              </a:rPr>
              <a:t>http://profili.openicf.it/doncalabria/Index</a:t>
            </a:r>
            <a:endParaRPr lang="it-IT" dirty="0"/>
          </a:p>
        </p:txBody>
      </p:sp>
      <p:sp>
        <p:nvSpPr>
          <p:cNvPr id="6" name="Segnaposto numero diapositiva 5">
            <a:extLst>
              <a:ext uri="{FF2B5EF4-FFF2-40B4-BE49-F238E27FC236}">
                <a16:creationId xmlns:a16="http://schemas.microsoft.com/office/drawing/2014/main" id="{CECB3D00-ABDE-4A3E-A8B0-0C3788E7EF43}"/>
              </a:ext>
            </a:extLst>
          </p:cNvPr>
          <p:cNvSpPr>
            <a:spLocks noGrp="1"/>
          </p:cNvSpPr>
          <p:nvPr>
            <p:ph type="sldNum" sz="quarter" idx="12"/>
          </p:nvPr>
        </p:nvSpPr>
        <p:spPr/>
        <p:txBody>
          <a:bodyPr/>
          <a:lstStyle/>
          <a:p>
            <a:fld id="{09B2A20A-0208-41B4-9663-6FE9F6102D4B}" type="slidenum">
              <a:rPr lang="it-IT" smtClean="0"/>
              <a:pPr/>
              <a:t>56</a:t>
            </a:fld>
            <a:endParaRPr lang="it-IT"/>
          </a:p>
        </p:txBody>
      </p:sp>
      <p:pic>
        <p:nvPicPr>
          <p:cNvPr id="4" name="Immagine 3">
            <a:extLst>
              <a:ext uri="{FF2B5EF4-FFF2-40B4-BE49-F238E27FC236}">
                <a16:creationId xmlns:a16="http://schemas.microsoft.com/office/drawing/2014/main" id="{6B1E4A80-C3E3-4AFB-AF9A-C4174BD23C64}"/>
              </a:ext>
            </a:extLst>
          </p:cNvPr>
          <p:cNvPicPr>
            <a:picLocks noChangeAspect="1"/>
          </p:cNvPicPr>
          <p:nvPr/>
        </p:nvPicPr>
        <p:blipFill>
          <a:blip r:embed="rId3"/>
          <a:stretch>
            <a:fillRect/>
          </a:stretch>
        </p:blipFill>
        <p:spPr>
          <a:xfrm>
            <a:off x="2627961" y="876300"/>
            <a:ext cx="2497883" cy="3560812"/>
          </a:xfrm>
          <a:prstGeom prst="rect">
            <a:avLst/>
          </a:prstGeom>
        </p:spPr>
      </p:pic>
    </p:spTree>
    <p:extLst>
      <p:ext uri="{BB962C8B-B14F-4D97-AF65-F5344CB8AC3E}">
        <p14:creationId xmlns:p14="http://schemas.microsoft.com/office/powerpoint/2010/main" val="1465631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FE991D-31A5-4811-B360-0467439B4240}"/>
              </a:ext>
            </a:extLst>
          </p:cNvPr>
          <p:cNvSpPr>
            <a:spLocks noGrp="1"/>
          </p:cNvSpPr>
          <p:nvPr>
            <p:ph type="title"/>
          </p:nvPr>
        </p:nvSpPr>
        <p:spPr>
          <a:xfrm>
            <a:off x="107504" y="764704"/>
            <a:ext cx="2210612" cy="4104456"/>
          </a:xfrm>
        </p:spPr>
        <p:txBody>
          <a:bodyPr anchor="t">
            <a:normAutofit/>
          </a:bodyPr>
          <a:lstStyle/>
          <a:p>
            <a:r>
              <a:rPr lang="it-IT" sz="2400" dirty="0"/>
              <a:t>Cos’è la ICF Checklist ?</a:t>
            </a:r>
            <a:br>
              <a:rPr lang="it-IT" sz="2400" dirty="0"/>
            </a:br>
            <a:br>
              <a:rPr lang="it-IT" sz="2400" dirty="0"/>
            </a:br>
            <a:r>
              <a:rPr lang="it-IT" sz="1600" dirty="0"/>
              <a:t>è una versione ridotta a 128 codici, e può essere usata velocemente e facilmente per riassumere IL FUNZIONAMENTO e la DISABILITÀ di una persona in tutte le dimensioni, e per identificare i fattori ambientali importanti</a:t>
            </a:r>
            <a:br>
              <a:rPr lang="it-IT" sz="1600" dirty="0"/>
            </a:br>
            <a:r>
              <a:rPr lang="it-IT" sz="1600" dirty="0"/>
              <a:t>(ovvero degli elementi che determinano la SALUTE di una persona)</a:t>
            </a:r>
            <a:endParaRPr lang="it-IT" sz="2400" dirty="0"/>
          </a:p>
        </p:txBody>
      </p:sp>
      <p:sp>
        <p:nvSpPr>
          <p:cNvPr id="3" name="Segnaposto contenuto 2">
            <a:extLst>
              <a:ext uri="{FF2B5EF4-FFF2-40B4-BE49-F238E27FC236}">
                <a16:creationId xmlns:a16="http://schemas.microsoft.com/office/drawing/2014/main" id="{9411CA1A-1ED3-4B5B-A7B5-191ED9A3B502}"/>
              </a:ext>
            </a:extLst>
          </p:cNvPr>
          <p:cNvSpPr>
            <a:spLocks noGrp="1"/>
          </p:cNvSpPr>
          <p:nvPr>
            <p:ph idx="1"/>
          </p:nvPr>
        </p:nvSpPr>
        <p:spPr>
          <a:xfrm>
            <a:off x="683568" y="5512525"/>
            <a:ext cx="7560840" cy="1012819"/>
          </a:xfrm>
          <a:solidFill>
            <a:schemeClr val="bg1"/>
          </a:solidFill>
          <a:ln>
            <a:solidFill>
              <a:srgbClr val="FF0000"/>
            </a:solidFill>
          </a:ln>
        </p:spPr>
        <p:txBody>
          <a:bodyPr anchor="t">
            <a:normAutofit/>
          </a:bodyPr>
          <a:lstStyle/>
          <a:p>
            <a:pPr marL="0" indent="0">
              <a:buNone/>
            </a:pPr>
            <a:r>
              <a:rPr lang="it-IT" b="1" dirty="0"/>
              <a:t>Nota per il docente </a:t>
            </a:r>
            <a:r>
              <a:rPr lang="it-IT" dirty="0"/>
              <a:t>[come suggerito da Fusaro]: enfatizzare che la check-list è solo uno strumento di traccia, ma che lo strumento principale DEVE restare sempre il manuale con tutta la sua varietà di codici.</a:t>
            </a:r>
          </a:p>
        </p:txBody>
      </p:sp>
      <p:sp>
        <p:nvSpPr>
          <p:cNvPr id="5" name="Segnaposto numero diapositiva 4">
            <a:extLst>
              <a:ext uri="{FF2B5EF4-FFF2-40B4-BE49-F238E27FC236}">
                <a16:creationId xmlns:a16="http://schemas.microsoft.com/office/drawing/2014/main" id="{ABEDA846-CE67-4288-AEEC-C0CBC5D06C12}"/>
              </a:ext>
            </a:extLst>
          </p:cNvPr>
          <p:cNvSpPr>
            <a:spLocks noGrp="1"/>
          </p:cNvSpPr>
          <p:nvPr>
            <p:ph type="sldNum" sz="quarter" idx="12"/>
          </p:nvPr>
        </p:nvSpPr>
        <p:spPr/>
        <p:txBody>
          <a:bodyPr/>
          <a:lstStyle/>
          <a:p>
            <a:fld id="{09B2A20A-0208-41B4-9663-6FE9F6102D4B}" type="slidenum">
              <a:rPr lang="it-IT" smtClean="0"/>
              <a:pPr/>
              <a:t>57</a:t>
            </a:fld>
            <a:endParaRPr lang="it-IT"/>
          </a:p>
        </p:txBody>
      </p:sp>
      <p:pic>
        <p:nvPicPr>
          <p:cNvPr id="6" name="Immagine 5">
            <a:extLst>
              <a:ext uri="{FF2B5EF4-FFF2-40B4-BE49-F238E27FC236}">
                <a16:creationId xmlns:a16="http://schemas.microsoft.com/office/drawing/2014/main" id="{DF2408D8-ADF6-4EAE-8FF1-2A26639BFBF0}"/>
              </a:ext>
            </a:extLst>
          </p:cNvPr>
          <p:cNvPicPr>
            <a:picLocks noChangeAspect="1"/>
          </p:cNvPicPr>
          <p:nvPr/>
        </p:nvPicPr>
        <p:blipFill>
          <a:blip r:embed="rId2"/>
          <a:stretch>
            <a:fillRect/>
          </a:stretch>
        </p:blipFill>
        <p:spPr>
          <a:xfrm>
            <a:off x="2627784" y="850404"/>
            <a:ext cx="5958408" cy="4468806"/>
          </a:xfrm>
          <a:prstGeom prst="rect">
            <a:avLst/>
          </a:prstGeom>
        </p:spPr>
      </p:pic>
    </p:spTree>
    <p:extLst>
      <p:ext uri="{BB962C8B-B14F-4D97-AF65-F5344CB8AC3E}">
        <p14:creationId xmlns:p14="http://schemas.microsoft.com/office/powerpoint/2010/main" val="33262998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452" y="649293"/>
            <a:ext cx="2210612" cy="927869"/>
          </a:xfrm>
        </p:spPr>
        <p:txBody>
          <a:bodyPr>
            <a:normAutofit/>
          </a:bodyPr>
          <a:lstStyle/>
          <a:p>
            <a:r>
              <a:rPr lang="it-IT" sz="2400" dirty="0"/>
              <a:t>Quali sono gli scopi  dell’ICF?</a:t>
            </a:r>
          </a:p>
        </p:txBody>
      </p:sp>
      <p:sp>
        <p:nvSpPr>
          <p:cNvPr id="11" name="Segnaposto numero diapositiva 10">
            <a:extLst>
              <a:ext uri="{FF2B5EF4-FFF2-40B4-BE49-F238E27FC236}">
                <a16:creationId xmlns:a16="http://schemas.microsoft.com/office/drawing/2014/main" id="{3309853E-439C-49A1-BB00-9990AF441AD9}"/>
              </a:ext>
            </a:extLst>
          </p:cNvPr>
          <p:cNvSpPr>
            <a:spLocks noGrp="1"/>
          </p:cNvSpPr>
          <p:nvPr>
            <p:ph type="sldNum" sz="quarter" idx="12"/>
          </p:nvPr>
        </p:nvSpPr>
        <p:spPr/>
        <p:txBody>
          <a:bodyPr/>
          <a:lstStyle/>
          <a:p>
            <a:fld id="{09B2A20A-0208-41B4-9663-6FE9F6102D4B}" type="slidenum">
              <a:rPr lang="it-IT" smtClean="0"/>
              <a:pPr/>
              <a:t>58</a:t>
            </a:fld>
            <a:endParaRPr lang="it-IT"/>
          </a:p>
        </p:txBody>
      </p:sp>
      <p:sp>
        <p:nvSpPr>
          <p:cNvPr id="4" name="Segnaposto contenuto 3">
            <a:extLst>
              <a:ext uri="{FF2B5EF4-FFF2-40B4-BE49-F238E27FC236}">
                <a16:creationId xmlns:a16="http://schemas.microsoft.com/office/drawing/2014/main" id="{D2BEED39-2074-4112-9516-2EA1AC9FEECF}"/>
              </a:ext>
            </a:extLst>
          </p:cNvPr>
          <p:cNvSpPr>
            <a:spLocks noGrp="1"/>
          </p:cNvSpPr>
          <p:nvPr>
            <p:ph idx="1"/>
          </p:nvPr>
        </p:nvSpPr>
        <p:spPr>
          <a:xfrm>
            <a:off x="2627784" y="731337"/>
            <a:ext cx="6048672" cy="4353848"/>
          </a:xfrm>
        </p:spPr>
        <p:txBody>
          <a:bodyPr>
            <a:normAutofit fontScale="92500"/>
          </a:bodyPr>
          <a:lstStyle/>
          <a:p>
            <a:pPr marL="0" indent="0">
              <a:buNone/>
            </a:pPr>
            <a:r>
              <a:rPr lang="it-IT" b="1" dirty="0">
                <a:solidFill>
                  <a:srgbClr val="FF0000"/>
                </a:solidFill>
              </a:rPr>
              <a:t>Gli SCOPI</a:t>
            </a:r>
            <a:r>
              <a:rPr lang="it-IT" dirty="0"/>
              <a:t>  possono essere così sintetizzati:</a:t>
            </a:r>
            <a:endParaRPr lang="it-IT" b="1" dirty="0"/>
          </a:p>
          <a:p>
            <a:pPr marL="357188" indent="-357188">
              <a:lnSpc>
                <a:spcPct val="100000"/>
              </a:lnSpc>
              <a:buFont typeface="Wingdings" panose="05000000000000000000" pitchFamily="2" charset="2"/>
              <a:buChar char="Ø"/>
            </a:pPr>
            <a:r>
              <a:rPr lang="it-IT" dirty="0"/>
              <a:t>fornire una base scientifica per la comprensione e lo </a:t>
            </a:r>
            <a:r>
              <a:rPr lang="it-IT" dirty="0">
                <a:solidFill>
                  <a:srgbClr val="FF0000"/>
                </a:solidFill>
              </a:rPr>
              <a:t>STUDIO DELLA SALUTE</a:t>
            </a:r>
            <a:r>
              <a:rPr lang="it-IT" dirty="0"/>
              <a:t>, delle condizioni, </a:t>
            </a:r>
            <a:r>
              <a:rPr lang="it-IT" dirty="0">
                <a:solidFill>
                  <a:srgbClr val="FF0000"/>
                </a:solidFill>
              </a:rPr>
              <a:t>CONSEGUENZE E CAUSE </a:t>
            </a:r>
            <a:r>
              <a:rPr lang="it-IT" dirty="0"/>
              <a:t>determinanti ad essa correlate;</a:t>
            </a:r>
          </a:p>
          <a:p>
            <a:pPr marL="357188" indent="-357188">
              <a:lnSpc>
                <a:spcPct val="100000"/>
              </a:lnSpc>
              <a:buFont typeface="Wingdings" panose="05000000000000000000" pitchFamily="2" charset="2"/>
              <a:buChar char="Ø"/>
            </a:pPr>
            <a:r>
              <a:rPr lang="it-IT" dirty="0"/>
              <a:t>stabilire un </a:t>
            </a:r>
            <a:r>
              <a:rPr lang="it-IT" dirty="0">
                <a:solidFill>
                  <a:srgbClr val="FF0000"/>
                </a:solidFill>
              </a:rPr>
              <a:t>LINGUAGGIO COMUNE </a:t>
            </a:r>
            <a:r>
              <a:rPr lang="it-IT" dirty="0"/>
              <a:t>per la descrizione della salute e delle condizioni ad essa correlate allo scopo di migliorare la comunicazione fra i diversi utilizzatori, tra cui gli operatori sanitari, i ricercatori, gli esponenti politici e la popolazione, incluse le persone con disabilità;</a:t>
            </a:r>
          </a:p>
          <a:p>
            <a:pPr marL="357188" indent="-357188">
              <a:lnSpc>
                <a:spcPct val="100000"/>
              </a:lnSpc>
              <a:buFont typeface="Wingdings" panose="05000000000000000000" pitchFamily="2" charset="2"/>
              <a:buChar char="Ø"/>
            </a:pPr>
            <a:r>
              <a:rPr lang="it-IT" dirty="0"/>
              <a:t>rendere possibile il </a:t>
            </a:r>
            <a:r>
              <a:rPr lang="it-IT" dirty="0">
                <a:solidFill>
                  <a:srgbClr val="FF0000"/>
                </a:solidFill>
              </a:rPr>
              <a:t>CONFRONTO FRA DATI RACCOLTI </a:t>
            </a:r>
            <a:r>
              <a:rPr lang="it-IT" dirty="0"/>
              <a:t>in Paesi, discipline sanitarie, servizi e in periodi diversi;</a:t>
            </a:r>
          </a:p>
          <a:p>
            <a:pPr marL="357188" indent="-357188">
              <a:lnSpc>
                <a:spcPct val="100000"/>
              </a:lnSpc>
              <a:buFont typeface="Wingdings" panose="05000000000000000000" pitchFamily="2" charset="2"/>
              <a:buChar char="Ø"/>
            </a:pPr>
            <a:r>
              <a:rPr lang="it-IT" dirty="0"/>
              <a:t>fornire uno </a:t>
            </a:r>
            <a:r>
              <a:rPr lang="it-IT" dirty="0">
                <a:solidFill>
                  <a:srgbClr val="FF0000"/>
                </a:solidFill>
              </a:rPr>
              <a:t>SCHEMA DI CODIFICA SISTEMATICO </a:t>
            </a:r>
            <a:r>
              <a:rPr lang="it-IT" dirty="0"/>
              <a:t>per i sistemi informativi sanitari.</a:t>
            </a:r>
          </a:p>
        </p:txBody>
      </p:sp>
      <p:pic>
        <p:nvPicPr>
          <p:cNvPr id="3" name="Immagine 2">
            <a:extLst>
              <a:ext uri="{FF2B5EF4-FFF2-40B4-BE49-F238E27FC236}">
                <a16:creationId xmlns:a16="http://schemas.microsoft.com/office/drawing/2014/main" id="{E1A4574A-48E8-4F4B-AC44-BB16C429CE8B}"/>
              </a:ext>
            </a:extLst>
          </p:cNvPr>
          <p:cNvPicPr>
            <a:picLocks noChangeAspect="1"/>
          </p:cNvPicPr>
          <p:nvPr/>
        </p:nvPicPr>
        <p:blipFill>
          <a:blip r:embed="rId3"/>
          <a:stretch>
            <a:fillRect/>
          </a:stretch>
        </p:blipFill>
        <p:spPr>
          <a:xfrm>
            <a:off x="776625" y="5280182"/>
            <a:ext cx="7773074" cy="1286367"/>
          </a:xfrm>
          <a:prstGeom prst="rect">
            <a:avLst/>
          </a:prstGeom>
        </p:spPr>
      </p:pic>
    </p:spTree>
    <p:extLst>
      <p:ext uri="{BB962C8B-B14F-4D97-AF65-F5344CB8AC3E}">
        <p14:creationId xmlns:p14="http://schemas.microsoft.com/office/powerpoint/2010/main" val="4249610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48680"/>
            <a:ext cx="2210612" cy="3429496"/>
          </a:xfrm>
        </p:spPr>
        <p:txBody>
          <a:bodyPr>
            <a:normAutofit/>
          </a:bodyPr>
          <a:lstStyle/>
          <a:p>
            <a:r>
              <a:rPr lang="it-IT" sz="2400" dirty="0"/>
              <a:t>L’ICF</a:t>
            </a:r>
            <a:br>
              <a:rPr lang="it-IT" sz="2400" dirty="0"/>
            </a:br>
            <a:r>
              <a:rPr lang="it-IT" sz="2400" dirty="0"/>
              <a:t>è un approccio innovativo sul tema dell’inclusione delle persone con disabilità , perché?</a:t>
            </a:r>
          </a:p>
        </p:txBody>
      </p:sp>
      <p:graphicFrame>
        <p:nvGraphicFramePr>
          <p:cNvPr id="5" name="Segnaposto contenuto 4">
            <a:extLst>
              <a:ext uri="{FF2B5EF4-FFF2-40B4-BE49-F238E27FC236}">
                <a16:creationId xmlns:a16="http://schemas.microsoft.com/office/drawing/2014/main" id="{348E785F-5DFE-467B-A938-51F055FF6A34}"/>
              </a:ext>
            </a:extLst>
          </p:cNvPr>
          <p:cNvGraphicFramePr>
            <a:graphicFrameLocks noGrp="1"/>
          </p:cNvGraphicFramePr>
          <p:nvPr>
            <p:ph idx="1"/>
            <p:extLst>
              <p:ext uri="{D42A27DB-BD31-4B8C-83A1-F6EECF244321}">
                <p14:modId xmlns:p14="http://schemas.microsoft.com/office/powerpoint/2010/main" val="2821517022"/>
              </p:ext>
            </p:extLst>
          </p:nvPr>
        </p:nvGraphicFramePr>
        <p:xfrm>
          <a:off x="2771800" y="136524"/>
          <a:ext cx="5976664" cy="6402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egnaposto numero diapositiva 6">
            <a:extLst>
              <a:ext uri="{FF2B5EF4-FFF2-40B4-BE49-F238E27FC236}">
                <a16:creationId xmlns:a16="http://schemas.microsoft.com/office/drawing/2014/main" id="{81295F9C-3BBC-4E27-88FE-356D92B38734}"/>
              </a:ext>
            </a:extLst>
          </p:cNvPr>
          <p:cNvSpPr>
            <a:spLocks noGrp="1"/>
          </p:cNvSpPr>
          <p:nvPr>
            <p:ph type="sldNum" sz="quarter" idx="12"/>
          </p:nvPr>
        </p:nvSpPr>
        <p:spPr/>
        <p:txBody>
          <a:bodyPr/>
          <a:lstStyle/>
          <a:p>
            <a:fld id="{09B2A20A-0208-41B4-9663-6FE9F6102D4B}" type="slidenum">
              <a:rPr lang="it-IT" smtClean="0"/>
              <a:pPr/>
              <a:t>59</a:t>
            </a:fld>
            <a:endParaRPr lang="it-IT"/>
          </a:p>
        </p:txBody>
      </p:sp>
    </p:spTree>
    <p:extLst>
      <p:ext uri="{BB962C8B-B14F-4D97-AF65-F5344CB8AC3E}">
        <p14:creationId xmlns:p14="http://schemas.microsoft.com/office/powerpoint/2010/main" val="2725188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196752"/>
            <a:ext cx="2465538" cy="2336312"/>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Precedente normativa</a:t>
            </a:r>
            <a:br>
              <a:rPr kumimoji="0" lang="it-IT" sz="2400" b="0" i="0" u="none" strike="noStrike" kern="1200" cap="none" spc="-60" normalizeH="0" baseline="0" noProof="0" dirty="0">
                <a:ln>
                  <a:noFill/>
                </a:ln>
                <a:solidFill>
                  <a:srgbClr val="D5393D">
                    <a:lumMod val="75000"/>
                  </a:srgbClr>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Legge n. 104-1992 “Legge quadro per l’assistenza, l’integrazione sociale e i diritti delle persone handicappate”</a:t>
            </a:r>
            <a:endParaRPr lang="it-IT" sz="2000" b="1" dirty="0">
              <a:solidFill>
                <a:schemeClr val="accent2">
                  <a:lumMod val="75000"/>
                </a:schemeClr>
              </a:solidFill>
            </a:endParaRPr>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1811026679"/>
              </p:ext>
            </p:extLst>
          </p:nvPr>
        </p:nvGraphicFramePr>
        <p:xfrm>
          <a:off x="2699792" y="707671"/>
          <a:ext cx="6096923" cy="564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6</a:t>
            </a:fld>
            <a:endParaRPr lang="it-IT"/>
          </a:p>
        </p:txBody>
      </p:sp>
    </p:spTree>
    <p:extLst>
      <p:ext uri="{BB962C8B-B14F-4D97-AF65-F5344CB8AC3E}">
        <p14:creationId xmlns:p14="http://schemas.microsoft.com/office/powerpoint/2010/main" val="9969476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953331-A702-46F3-B452-EC128AA2C816}"/>
              </a:ext>
            </a:extLst>
          </p:cNvPr>
          <p:cNvSpPr>
            <a:spLocks noGrp="1"/>
          </p:cNvSpPr>
          <p:nvPr>
            <p:ph type="title"/>
          </p:nvPr>
        </p:nvSpPr>
        <p:spPr>
          <a:xfrm>
            <a:off x="0" y="764704"/>
            <a:ext cx="2210612" cy="1469367"/>
          </a:xfrm>
        </p:spPr>
        <p:txBody>
          <a:bodyPr>
            <a:normAutofit/>
          </a:bodyPr>
          <a:lstStyle/>
          <a:p>
            <a:r>
              <a:rPr lang="it-IT" sz="2400" dirty="0"/>
              <a:t>Che cos’è il modello Biopsicosociale dell’ICF?</a:t>
            </a:r>
          </a:p>
        </p:txBody>
      </p:sp>
      <p:sp>
        <p:nvSpPr>
          <p:cNvPr id="3" name="Segnaposto contenuto 2">
            <a:extLst>
              <a:ext uri="{FF2B5EF4-FFF2-40B4-BE49-F238E27FC236}">
                <a16:creationId xmlns:a16="http://schemas.microsoft.com/office/drawing/2014/main" id="{6817B76D-14FD-4D7D-84DE-FBD2085D4D83}"/>
              </a:ext>
            </a:extLst>
          </p:cNvPr>
          <p:cNvSpPr>
            <a:spLocks noGrp="1"/>
          </p:cNvSpPr>
          <p:nvPr>
            <p:ph idx="1"/>
          </p:nvPr>
        </p:nvSpPr>
        <p:spPr>
          <a:xfrm>
            <a:off x="2843808" y="864108"/>
            <a:ext cx="5849343" cy="908708"/>
          </a:xfrm>
        </p:spPr>
        <p:txBody>
          <a:bodyPr>
            <a:normAutofit/>
          </a:bodyPr>
          <a:lstStyle/>
          <a:p>
            <a:pPr marL="0" indent="0">
              <a:buNone/>
            </a:pPr>
            <a:r>
              <a:rPr lang="it-IT" dirty="0">
                <a:solidFill>
                  <a:srgbClr val="FF0000"/>
                </a:solidFill>
              </a:rPr>
              <a:t>L’ICF pone sullo stesso piano </a:t>
            </a:r>
            <a:r>
              <a:rPr lang="it-IT" dirty="0"/>
              <a:t>sia la </a:t>
            </a:r>
            <a:r>
              <a:rPr lang="it-IT" dirty="0">
                <a:solidFill>
                  <a:srgbClr val="2E20E8"/>
                </a:solidFill>
              </a:rPr>
              <a:t>concezione medica </a:t>
            </a:r>
            <a:r>
              <a:rPr lang="it-IT" dirty="0"/>
              <a:t>che gli </a:t>
            </a:r>
            <a:r>
              <a:rPr lang="it-IT" dirty="0">
                <a:solidFill>
                  <a:srgbClr val="00A249"/>
                </a:solidFill>
              </a:rPr>
              <a:t>aspetti sociali </a:t>
            </a:r>
            <a:r>
              <a:rPr lang="it-IT" dirty="0"/>
              <a:t>della disabilità.</a:t>
            </a:r>
          </a:p>
        </p:txBody>
      </p:sp>
      <p:sp>
        <p:nvSpPr>
          <p:cNvPr id="5" name="Segnaposto numero diapositiva 4">
            <a:extLst>
              <a:ext uri="{FF2B5EF4-FFF2-40B4-BE49-F238E27FC236}">
                <a16:creationId xmlns:a16="http://schemas.microsoft.com/office/drawing/2014/main" id="{6108704E-F789-4F49-BFD9-ED31730A04BE}"/>
              </a:ext>
            </a:extLst>
          </p:cNvPr>
          <p:cNvSpPr>
            <a:spLocks noGrp="1"/>
          </p:cNvSpPr>
          <p:nvPr>
            <p:ph type="sldNum" sz="quarter" idx="12"/>
          </p:nvPr>
        </p:nvSpPr>
        <p:spPr/>
        <p:txBody>
          <a:bodyPr/>
          <a:lstStyle/>
          <a:p>
            <a:fld id="{09B2A20A-0208-41B4-9663-6FE9F6102D4B}" type="slidenum">
              <a:rPr lang="it-IT" smtClean="0"/>
              <a:pPr/>
              <a:t>60</a:t>
            </a:fld>
            <a:endParaRPr lang="it-IT"/>
          </a:p>
        </p:txBody>
      </p:sp>
      <p:graphicFrame>
        <p:nvGraphicFramePr>
          <p:cNvPr id="6" name="Diagramma 5">
            <a:extLst>
              <a:ext uri="{FF2B5EF4-FFF2-40B4-BE49-F238E27FC236}">
                <a16:creationId xmlns:a16="http://schemas.microsoft.com/office/drawing/2014/main" id="{9921A736-E29C-4D58-9C33-B91E0EB0C651}"/>
              </a:ext>
            </a:extLst>
          </p:cNvPr>
          <p:cNvGraphicFramePr/>
          <p:nvPr>
            <p:extLst>
              <p:ext uri="{D42A27DB-BD31-4B8C-83A1-F6EECF244321}">
                <p14:modId xmlns:p14="http://schemas.microsoft.com/office/powerpoint/2010/main" val="2327229582"/>
              </p:ext>
            </p:extLst>
          </p:nvPr>
        </p:nvGraphicFramePr>
        <p:xfrm>
          <a:off x="2597151" y="1988840"/>
          <a:ext cx="6295329" cy="4747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144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4229DA-32BB-4C77-9F93-22CA770AA1D3}"/>
              </a:ext>
            </a:extLst>
          </p:cNvPr>
          <p:cNvSpPr>
            <a:spLocks noGrp="1"/>
          </p:cNvSpPr>
          <p:nvPr>
            <p:ph type="title"/>
          </p:nvPr>
        </p:nvSpPr>
        <p:spPr>
          <a:xfrm>
            <a:off x="0" y="620688"/>
            <a:ext cx="2210612" cy="4392488"/>
          </a:xfrm>
        </p:spPr>
        <p:txBody>
          <a:bodyPr>
            <a:normAutofit/>
          </a:bodyPr>
          <a:lstStyle/>
          <a:p>
            <a:r>
              <a:rPr lang="it-IT" sz="2400" dirty="0"/>
              <a:t>La salute e benessere nel modello Biopsicosociale dell’ICF</a:t>
            </a:r>
            <a:br>
              <a:rPr lang="it-IT" sz="2400" dirty="0"/>
            </a:br>
            <a:br>
              <a:rPr lang="it-IT" sz="2400" dirty="0"/>
            </a:br>
            <a:r>
              <a:rPr lang="it-IT" sz="1600" dirty="0"/>
              <a:t>La salute viene valutata complessivamente secondo tre dimensioni: biologica, individuale e sociale.</a:t>
            </a:r>
            <a:br>
              <a:rPr lang="it-IT" sz="1600" dirty="0"/>
            </a:br>
            <a:endParaRPr lang="it-IT" sz="2400" dirty="0"/>
          </a:p>
        </p:txBody>
      </p:sp>
      <p:sp>
        <p:nvSpPr>
          <p:cNvPr id="5" name="Segnaposto numero diapositiva 4">
            <a:extLst>
              <a:ext uri="{FF2B5EF4-FFF2-40B4-BE49-F238E27FC236}">
                <a16:creationId xmlns:a16="http://schemas.microsoft.com/office/drawing/2014/main" id="{8F723995-543E-4AFA-8FEF-B4BF90D21375}"/>
              </a:ext>
            </a:extLst>
          </p:cNvPr>
          <p:cNvSpPr>
            <a:spLocks noGrp="1"/>
          </p:cNvSpPr>
          <p:nvPr>
            <p:ph type="sldNum" sz="quarter" idx="12"/>
          </p:nvPr>
        </p:nvSpPr>
        <p:spPr/>
        <p:txBody>
          <a:bodyPr/>
          <a:lstStyle/>
          <a:p>
            <a:fld id="{09B2A20A-0208-41B4-9663-6FE9F6102D4B}" type="slidenum">
              <a:rPr lang="it-IT" smtClean="0"/>
              <a:pPr/>
              <a:t>61</a:t>
            </a:fld>
            <a:endParaRPr lang="it-IT"/>
          </a:p>
        </p:txBody>
      </p:sp>
      <p:graphicFrame>
        <p:nvGraphicFramePr>
          <p:cNvPr id="8" name="Diagramma 7">
            <a:extLst>
              <a:ext uri="{FF2B5EF4-FFF2-40B4-BE49-F238E27FC236}">
                <a16:creationId xmlns:a16="http://schemas.microsoft.com/office/drawing/2014/main" id="{327FE42C-AFCC-4220-B3BB-3F00C29DB435}"/>
              </a:ext>
            </a:extLst>
          </p:cNvPr>
          <p:cNvGraphicFramePr/>
          <p:nvPr>
            <p:extLst>
              <p:ext uri="{D42A27DB-BD31-4B8C-83A1-F6EECF244321}">
                <p14:modId xmlns:p14="http://schemas.microsoft.com/office/powerpoint/2010/main" val="2353300876"/>
              </p:ext>
            </p:extLst>
          </p:nvPr>
        </p:nvGraphicFramePr>
        <p:xfrm>
          <a:off x="3007050" y="750331"/>
          <a:ext cx="4968552" cy="3388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Freccia in giù 10">
            <a:extLst>
              <a:ext uri="{FF2B5EF4-FFF2-40B4-BE49-F238E27FC236}">
                <a16:creationId xmlns:a16="http://schemas.microsoft.com/office/drawing/2014/main" id="{289B25C2-046F-4FB9-9E58-F60509337013}"/>
              </a:ext>
            </a:extLst>
          </p:cNvPr>
          <p:cNvSpPr/>
          <p:nvPr/>
        </p:nvSpPr>
        <p:spPr>
          <a:xfrm>
            <a:off x="4932040" y="4437112"/>
            <a:ext cx="1512168" cy="576064"/>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DF8BE2BF-386C-4A89-B1FA-5EBF6A42A801}"/>
              </a:ext>
            </a:extLst>
          </p:cNvPr>
          <p:cNvSpPr txBox="1"/>
          <p:nvPr/>
        </p:nvSpPr>
        <p:spPr>
          <a:xfrm>
            <a:off x="4211960" y="5229200"/>
            <a:ext cx="2952328" cy="646331"/>
          </a:xfrm>
          <a:prstGeom prst="rect">
            <a:avLst/>
          </a:prstGeom>
          <a:solidFill>
            <a:srgbClr val="D60093"/>
          </a:solidFill>
        </p:spPr>
        <p:txBody>
          <a:bodyPr wrap="square" rtlCol="0">
            <a:spAutoFit/>
          </a:bodyPr>
          <a:lstStyle/>
          <a:p>
            <a:pPr algn="ctr"/>
            <a:r>
              <a:rPr lang="it-IT" b="1" dirty="0">
                <a:solidFill>
                  <a:srgbClr val="FFFF00"/>
                </a:solidFill>
              </a:rPr>
              <a:t>SALUTE</a:t>
            </a:r>
          </a:p>
          <a:p>
            <a:pPr algn="ctr"/>
            <a:r>
              <a:rPr lang="it-IT" b="1" dirty="0">
                <a:solidFill>
                  <a:srgbClr val="FFFF00"/>
                </a:solidFill>
              </a:rPr>
              <a:t>BENESSERE</a:t>
            </a:r>
          </a:p>
        </p:txBody>
      </p:sp>
      <p:sp>
        <p:nvSpPr>
          <p:cNvPr id="13" name="CasellaDiTesto 12">
            <a:extLst>
              <a:ext uri="{FF2B5EF4-FFF2-40B4-BE49-F238E27FC236}">
                <a16:creationId xmlns:a16="http://schemas.microsoft.com/office/drawing/2014/main" id="{C6C8430D-3721-4EF8-8B1C-B614783D162D}"/>
              </a:ext>
            </a:extLst>
          </p:cNvPr>
          <p:cNvSpPr txBox="1"/>
          <p:nvPr/>
        </p:nvSpPr>
        <p:spPr>
          <a:xfrm>
            <a:off x="5292080" y="4424626"/>
            <a:ext cx="792088" cy="369332"/>
          </a:xfrm>
          <a:prstGeom prst="rect">
            <a:avLst/>
          </a:prstGeom>
          <a:noFill/>
        </p:spPr>
        <p:txBody>
          <a:bodyPr wrap="square" rtlCol="0">
            <a:spAutoFit/>
          </a:bodyPr>
          <a:lstStyle/>
          <a:p>
            <a:pPr algn="ctr"/>
            <a:r>
              <a:rPr lang="it-IT" dirty="0"/>
              <a:t>ICF</a:t>
            </a:r>
          </a:p>
        </p:txBody>
      </p:sp>
    </p:spTree>
    <p:extLst>
      <p:ext uri="{BB962C8B-B14F-4D97-AF65-F5344CB8AC3E}">
        <p14:creationId xmlns:p14="http://schemas.microsoft.com/office/powerpoint/2010/main" val="756881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FB8CFE-29CF-45BD-A1C6-6D33709449AF}"/>
              </a:ext>
            </a:extLst>
          </p:cNvPr>
          <p:cNvSpPr>
            <a:spLocks noGrp="1"/>
          </p:cNvSpPr>
          <p:nvPr>
            <p:ph type="title"/>
          </p:nvPr>
        </p:nvSpPr>
        <p:spPr>
          <a:xfrm>
            <a:off x="179512" y="893797"/>
            <a:ext cx="2210612" cy="1225042"/>
          </a:xfrm>
        </p:spPr>
        <p:txBody>
          <a:bodyPr>
            <a:normAutofit/>
          </a:bodyPr>
          <a:lstStyle/>
          <a:p>
            <a:r>
              <a:rPr lang="it-IT" sz="2400" dirty="0"/>
              <a:t>L’approccio BIO-PSICO-SOCIALE a scuola</a:t>
            </a:r>
          </a:p>
        </p:txBody>
      </p:sp>
      <p:sp>
        <p:nvSpPr>
          <p:cNvPr id="3" name="Segnaposto contenuto 2">
            <a:extLst>
              <a:ext uri="{FF2B5EF4-FFF2-40B4-BE49-F238E27FC236}">
                <a16:creationId xmlns:a16="http://schemas.microsoft.com/office/drawing/2014/main" id="{62986EF3-F0CD-4EF8-B138-36BE60687C28}"/>
              </a:ext>
            </a:extLst>
          </p:cNvPr>
          <p:cNvSpPr>
            <a:spLocks noGrp="1"/>
          </p:cNvSpPr>
          <p:nvPr>
            <p:ph idx="1"/>
          </p:nvPr>
        </p:nvSpPr>
        <p:spPr>
          <a:xfrm>
            <a:off x="2901950" y="864108"/>
            <a:ext cx="5630489" cy="1124732"/>
          </a:xfrm>
        </p:spPr>
        <p:txBody>
          <a:bodyPr anchor="t">
            <a:noAutofit/>
          </a:bodyPr>
          <a:lstStyle/>
          <a:p>
            <a:pPr marL="0" indent="0">
              <a:buNone/>
            </a:pPr>
            <a:r>
              <a:rPr lang="it-IT" b="1" dirty="0"/>
              <a:t>Il docente</a:t>
            </a:r>
            <a:r>
              <a:rPr lang="it-IT" dirty="0"/>
              <a:t>, grazie all’osservazione attenta, giorno dopo giorno identifica gli elementi caratteristici delle individualità dei propri alunni nei processi di relazione con gli altri.</a:t>
            </a:r>
          </a:p>
        </p:txBody>
      </p:sp>
      <p:sp>
        <p:nvSpPr>
          <p:cNvPr id="5" name="Segnaposto numero diapositiva 4">
            <a:extLst>
              <a:ext uri="{FF2B5EF4-FFF2-40B4-BE49-F238E27FC236}">
                <a16:creationId xmlns:a16="http://schemas.microsoft.com/office/drawing/2014/main" id="{98EADC16-2ED1-4A31-A481-1C05FD31E339}"/>
              </a:ext>
            </a:extLst>
          </p:cNvPr>
          <p:cNvSpPr>
            <a:spLocks noGrp="1"/>
          </p:cNvSpPr>
          <p:nvPr>
            <p:ph type="sldNum" sz="quarter" idx="12"/>
          </p:nvPr>
        </p:nvSpPr>
        <p:spPr/>
        <p:txBody>
          <a:bodyPr/>
          <a:lstStyle/>
          <a:p>
            <a:fld id="{09B2A20A-0208-41B4-9663-6FE9F6102D4B}" type="slidenum">
              <a:rPr lang="it-IT" smtClean="0"/>
              <a:pPr/>
              <a:t>62</a:t>
            </a:fld>
            <a:endParaRPr lang="it-IT"/>
          </a:p>
        </p:txBody>
      </p:sp>
      <p:pic>
        <p:nvPicPr>
          <p:cNvPr id="6" name="Immagine 5">
            <a:extLst>
              <a:ext uri="{FF2B5EF4-FFF2-40B4-BE49-F238E27FC236}">
                <a16:creationId xmlns:a16="http://schemas.microsoft.com/office/drawing/2014/main" id="{96F37E7A-F992-4008-8E11-26BD1D5A71F9}"/>
              </a:ext>
            </a:extLst>
          </p:cNvPr>
          <p:cNvPicPr>
            <a:picLocks noChangeAspect="1"/>
          </p:cNvPicPr>
          <p:nvPr/>
        </p:nvPicPr>
        <p:blipFill>
          <a:blip r:embed="rId2"/>
          <a:stretch>
            <a:fillRect/>
          </a:stretch>
        </p:blipFill>
        <p:spPr>
          <a:xfrm>
            <a:off x="4305606" y="2177734"/>
            <a:ext cx="2448272" cy="1836204"/>
          </a:xfrm>
          <a:prstGeom prst="rect">
            <a:avLst/>
          </a:prstGeom>
        </p:spPr>
      </p:pic>
      <p:sp>
        <p:nvSpPr>
          <p:cNvPr id="7" name="CasellaDiTesto 6">
            <a:extLst>
              <a:ext uri="{FF2B5EF4-FFF2-40B4-BE49-F238E27FC236}">
                <a16:creationId xmlns:a16="http://schemas.microsoft.com/office/drawing/2014/main" id="{F81AD67D-FFF4-4689-B6AA-4EA04D9D5298}"/>
              </a:ext>
            </a:extLst>
          </p:cNvPr>
          <p:cNvSpPr txBox="1"/>
          <p:nvPr/>
        </p:nvSpPr>
        <p:spPr>
          <a:xfrm>
            <a:off x="2876272" y="4699724"/>
            <a:ext cx="5688632" cy="1261884"/>
          </a:xfrm>
          <a:prstGeom prst="rect">
            <a:avLst/>
          </a:prstGeom>
          <a:noFill/>
        </p:spPr>
        <p:txBody>
          <a:bodyPr wrap="square" rtlCol="0">
            <a:spAutoFit/>
          </a:bodyPr>
          <a:lstStyle/>
          <a:p>
            <a:r>
              <a:rPr lang="it-IT" sz="1900" dirty="0"/>
              <a:t>Spesso si rilevano segnali particolari nel comportamento dell’alunno che costituiscono una sorta di «</a:t>
            </a:r>
            <a:r>
              <a:rPr lang="it-IT" sz="1900" b="1" dirty="0"/>
              <a:t>CAMPANELLO DI ALLARME</a:t>
            </a:r>
            <a:r>
              <a:rPr lang="it-IT" sz="1900" dirty="0"/>
              <a:t>»  di uno stato di malattia o di disagio.</a:t>
            </a:r>
          </a:p>
        </p:txBody>
      </p:sp>
    </p:spTree>
    <p:extLst>
      <p:ext uri="{BB962C8B-B14F-4D97-AF65-F5344CB8AC3E}">
        <p14:creationId xmlns:p14="http://schemas.microsoft.com/office/powerpoint/2010/main" val="31527004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37B6BE-CA53-46C6-B163-9D6761C1AEDF}"/>
              </a:ext>
            </a:extLst>
          </p:cNvPr>
          <p:cNvSpPr>
            <a:spLocks noGrp="1"/>
          </p:cNvSpPr>
          <p:nvPr>
            <p:ph type="title"/>
          </p:nvPr>
        </p:nvSpPr>
        <p:spPr>
          <a:xfrm>
            <a:off x="179512" y="893797"/>
            <a:ext cx="2210612" cy="720986"/>
          </a:xfrm>
        </p:spPr>
        <p:txBody>
          <a:bodyPr>
            <a:normAutofit/>
          </a:bodyPr>
          <a:lstStyle/>
          <a:p>
            <a:r>
              <a:rPr lang="it-IT" sz="2400" dirty="0"/>
              <a:t>L’ICF a scuola</a:t>
            </a:r>
          </a:p>
        </p:txBody>
      </p:sp>
      <p:sp>
        <p:nvSpPr>
          <p:cNvPr id="3" name="Segnaposto contenuto 2">
            <a:extLst>
              <a:ext uri="{FF2B5EF4-FFF2-40B4-BE49-F238E27FC236}">
                <a16:creationId xmlns:a16="http://schemas.microsoft.com/office/drawing/2014/main" id="{A7CD941D-C111-48BA-B1AA-1BE308266781}"/>
              </a:ext>
            </a:extLst>
          </p:cNvPr>
          <p:cNvSpPr>
            <a:spLocks noGrp="1"/>
          </p:cNvSpPr>
          <p:nvPr>
            <p:ph idx="1"/>
          </p:nvPr>
        </p:nvSpPr>
        <p:spPr>
          <a:xfrm>
            <a:off x="2699792" y="692696"/>
            <a:ext cx="6192688" cy="5472608"/>
          </a:xfrm>
        </p:spPr>
        <p:txBody>
          <a:bodyPr anchor="t">
            <a:normAutofit/>
          </a:bodyPr>
          <a:lstStyle/>
          <a:p>
            <a:pPr marL="0" indent="0" algn="ctr">
              <a:lnSpc>
                <a:spcPct val="120000"/>
              </a:lnSpc>
              <a:buNone/>
            </a:pPr>
            <a:r>
              <a:rPr lang="it-IT" sz="4000" i="1" dirty="0"/>
              <a:t>Per l’ICF ogni persona è unica e irripetibile</a:t>
            </a:r>
          </a:p>
          <a:p>
            <a:pPr marL="0" indent="0">
              <a:lnSpc>
                <a:spcPct val="120000"/>
              </a:lnSpc>
              <a:buNone/>
            </a:pPr>
            <a:endParaRPr lang="it-IT" sz="4800" i="1" dirty="0"/>
          </a:p>
          <a:p>
            <a:pPr marL="0" indent="0">
              <a:lnSpc>
                <a:spcPct val="120000"/>
              </a:lnSpc>
              <a:buNone/>
            </a:pPr>
            <a:r>
              <a:rPr lang="it-IT" sz="4800" i="1" dirty="0"/>
              <a:t> </a:t>
            </a:r>
          </a:p>
        </p:txBody>
      </p:sp>
      <p:sp>
        <p:nvSpPr>
          <p:cNvPr id="5" name="Segnaposto numero diapositiva 4">
            <a:extLst>
              <a:ext uri="{FF2B5EF4-FFF2-40B4-BE49-F238E27FC236}">
                <a16:creationId xmlns:a16="http://schemas.microsoft.com/office/drawing/2014/main" id="{00B2C7F4-4DCF-4C76-802F-832EE4AF046D}"/>
              </a:ext>
            </a:extLst>
          </p:cNvPr>
          <p:cNvSpPr>
            <a:spLocks noGrp="1"/>
          </p:cNvSpPr>
          <p:nvPr>
            <p:ph type="sldNum" sz="quarter" idx="12"/>
          </p:nvPr>
        </p:nvSpPr>
        <p:spPr/>
        <p:txBody>
          <a:bodyPr/>
          <a:lstStyle/>
          <a:p>
            <a:fld id="{09B2A20A-0208-41B4-9663-6FE9F6102D4B}" type="slidenum">
              <a:rPr lang="it-IT" smtClean="0"/>
              <a:pPr/>
              <a:t>63</a:t>
            </a:fld>
            <a:endParaRPr lang="it-IT"/>
          </a:p>
        </p:txBody>
      </p:sp>
      <p:pic>
        <p:nvPicPr>
          <p:cNvPr id="6" name="Immagine 5">
            <a:extLst>
              <a:ext uri="{FF2B5EF4-FFF2-40B4-BE49-F238E27FC236}">
                <a16:creationId xmlns:a16="http://schemas.microsoft.com/office/drawing/2014/main" id="{952362A9-56DE-4A25-8F73-F987B957695F}"/>
              </a:ext>
            </a:extLst>
          </p:cNvPr>
          <p:cNvPicPr>
            <a:picLocks noChangeAspect="1"/>
          </p:cNvPicPr>
          <p:nvPr/>
        </p:nvPicPr>
        <p:blipFill>
          <a:blip r:embed="rId2"/>
          <a:stretch>
            <a:fillRect/>
          </a:stretch>
        </p:blipFill>
        <p:spPr>
          <a:xfrm>
            <a:off x="4139952" y="2300963"/>
            <a:ext cx="3011974" cy="2256073"/>
          </a:xfrm>
          <a:prstGeom prst="rect">
            <a:avLst/>
          </a:prstGeom>
        </p:spPr>
      </p:pic>
      <p:sp>
        <p:nvSpPr>
          <p:cNvPr id="8" name="CasellaDiTesto 7">
            <a:extLst>
              <a:ext uri="{FF2B5EF4-FFF2-40B4-BE49-F238E27FC236}">
                <a16:creationId xmlns:a16="http://schemas.microsoft.com/office/drawing/2014/main" id="{6C7888E0-9150-44C2-BFF8-89D2BA914362}"/>
              </a:ext>
            </a:extLst>
          </p:cNvPr>
          <p:cNvSpPr txBox="1"/>
          <p:nvPr/>
        </p:nvSpPr>
        <p:spPr>
          <a:xfrm>
            <a:off x="2685047" y="4657198"/>
            <a:ext cx="6192688" cy="1569660"/>
          </a:xfrm>
          <a:prstGeom prst="rect">
            <a:avLst/>
          </a:prstGeom>
          <a:noFill/>
        </p:spPr>
        <p:txBody>
          <a:bodyPr wrap="square" rtlCol="0">
            <a:spAutoFit/>
          </a:bodyPr>
          <a:lstStyle/>
          <a:p>
            <a:pPr algn="ctr"/>
            <a:r>
              <a:rPr lang="it-IT" sz="4000" dirty="0">
                <a:solidFill>
                  <a:srgbClr val="FF0000"/>
                </a:solidFill>
              </a:rPr>
              <a:t>Stop alla riduzione degli alunni in categorie:</a:t>
            </a:r>
          </a:p>
          <a:p>
            <a:pPr algn="ctr"/>
            <a:r>
              <a:rPr lang="it-IT" sz="1600" dirty="0">
                <a:solidFill>
                  <a:srgbClr val="FF0000"/>
                </a:solidFill>
              </a:rPr>
              <a:t>disabili, dislessici, normodotati ecc. </a:t>
            </a:r>
          </a:p>
        </p:txBody>
      </p:sp>
    </p:spTree>
    <p:extLst>
      <p:ext uri="{BB962C8B-B14F-4D97-AF65-F5344CB8AC3E}">
        <p14:creationId xmlns:p14="http://schemas.microsoft.com/office/powerpoint/2010/main" val="1895120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37B6BE-CA53-46C6-B163-9D6761C1AEDF}"/>
              </a:ext>
            </a:extLst>
          </p:cNvPr>
          <p:cNvSpPr>
            <a:spLocks noGrp="1"/>
          </p:cNvSpPr>
          <p:nvPr>
            <p:ph type="title"/>
          </p:nvPr>
        </p:nvSpPr>
        <p:spPr>
          <a:xfrm>
            <a:off x="179512" y="893797"/>
            <a:ext cx="2210612" cy="720986"/>
          </a:xfrm>
        </p:spPr>
        <p:txBody>
          <a:bodyPr>
            <a:normAutofit/>
          </a:bodyPr>
          <a:lstStyle/>
          <a:p>
            <a:r>
              <a:rPr lang="it-IT" sz="2400" dirty="0"/>
              <a:t>L’ICF a scuola</a:t>
            </a:r>
          </a:p>
        </p:txBody>
      </p:sp>
      <p:sp>
        <p:nvSpPr>
          <p:cNvPr id="3" name="Segnaposto contenuto 2">
            <a:extLst>
              <a:ext uri="{FF2B5EF4-FFF2-40B4-BE49-F238E27FC236}">
                <a16:creationId xmlns:a16="http://schemas.microsoft.com/office/drawing/2014/main" id="{A7CD941D-C111-48BA-B1AA-1BE308266781}"/>
              </a:ext>
            </a:extLst>
          </p:cNvPr>
          <p:cNvSpPr>
            <a:spLocks noGrp="1"/>
          </p:cNvSpPr>
          <p:nvPr>
            <p:ph idx="1"/>
          </p:nvPr>
        </p:nvSpPr>
        <p:spPr>
          <a:xfrm>
            <a:off x="2699792" y="764704"/>
            <a:ext cx="6192688" cy="5400600"/>
          </a:xfrm>
        </p:spPr>
        <p:txBody>
          <a:bodyPr anchor="t">
            <a:normAutofit fontScale="25000" lnSpcReduction="20000"/>
          </a:bodyPr>
          <a:lstStyle/>
          <a:p>
            <a:pPr marL="0" indent="0">
              <a:lnSpc>
                <a:spcPct val="120000"/>
              </a:lnSpc>
              <a:buNone/>
            </a:pPr>
            <a:r>
              <a:rPr lang="it-IT" sz="7600" b="1" dirty="0"/>
              <a:t>Successivamente all'accertamento della condizione di disabilità, è redatto un PROFILO DI FUNZIONAMENTO </a:t>
            </a:r>
            <a:r>
              <a:rPr lang="it-IT" sz="7600" dirty="0"/>
              <a:t>secondo i criteri del modello bio-psico-sociale della Classificazione Internazionale del Funzionamento, della Disabilità e della Salute (ICF) adottata dall’Organizzazione Mondiale della Sanità (OMS)* .</a:t>
            </a:r>
          </a:p>
          <a:p>
            <a:pPr marL="0" indent="0">
              <a:lnSpc>
                <a:spcPct val="120000"/>
              </a:lnSpc>
              <a:buNone/>
            </a:pPr>
            <a:r>
              <a:rPr lang="it-IT" sz="5600" dirty="0"/>
              <a:t>Il PROFILO DI FUNZIONAMENTO comprende la diagnosi funzionale e il profilo dinamico-funzionale, come modificato dal nuovo decreto * ed è redatto dall’Unità di valutazione multidisciplinare composta da: </a:t>
            </a:r>
          </a:p>
          <a:p>
            <a:pPr marL="457200" indent="-276225">
              <a:lnSpc>
                <a:spcPct val="120000"/>
              </a:lnSpc>
              <a:buAutoNum type="alphaLcParenR"/>
            </a:pPr>
            <a:r>
              <a:rPr lang="it-IT" sz="5600" dirty="0"/>
              <a:t>un medico specialista o un esperto della condizione di salute della persona </a:t>
            </a:r>
          </a:p>
          <a:p>
            <a:pPr marL="457200" indent="-276225">
              <a:lnSpc>
                <a:spcPct val="120000"/>
              </a:lnSpc>
              <a:buAutoNum type="alphaLcParenR"/>
            </a:pPr>
            <a:r>
              <a:rPr lang="it-IT" sz="5600" dirty="0"/>
              <a:t>uno specialista in neuropsichiatria infantile </a:t>
            </a:r>
          </a:p>
          <a:p>
            <a:pPr marL="457200" indent="-276225">
              <a:lnSpc>
                <a:spcPct val="120000"/>
              </a:lnSpc>
              <a:buAutoNum type="alphaLcParenR"/>
            </a:pPr>
            <a:r>
              <a:rPr lang="it-IT" sz="5600" dirty="0"/>
              <a:t>un terapista della riabilitazione</a:t>
            </a:r>
          </a:p>
          <a:p>
            <a:pPr marL="457200" indent="-276225">
              <a:lnSpc>
                <a:spcPct val="120000"/>
              </a:lnSpc>
              <a:buAutoNum type="alphaLcParenR"/>
            </a:pPr>
            <a:r>
              <a:rPr lang="it-IT" sz="5600" dirty="0"/>
              <a:t>un assistente sociale o un rappresentante dell'Ente locale di competenza che ha in carico il soggetto.</a:t>
            </a:r>
          </a:p>
          <a:p>
            <a:pPr marL="0" indent="0">
              <a:buNone/>
            </a:pPr>
            <a:endParaRPr lang="it-IT" sz="2200" dirty="0"/>
          </a:p>
          <a:p>
            <a:pPr marL="0" indent="0">
              <a:buNone/>
            </a:pPr>
            <a:r>
              <a:rPr lang="it-IT" sz="4800" dirty="0"/>
              <a:t>* </a:t>
            </a:r>
            <a:r>
              <a:rPr lang="it-IT" sz="4800" i="1" dirty="0"/>
              <a:t>Decreto Legislativo n. 66 del 13 aprile 2017</a:t>
            </a:r>
          </a:p>
        </p:txBody>
      </p:sp>
      <p:sp>
        <p:nvSpPr>
          <p:cNvPr id="5" name="Segnaposto numero diapositiva 4">
            <a:extLst>
              <a:ext uri="{FF2B5EF4-FFF2-40B4-BE49-F238E27FC236}">
                <a16:creationId xmlns:a16="http://schemas.microsoft.com/office/drawing/2014/main" id="{00B2C7F4-4DCF-4C76-802F-832EE4AF046D}"/>
              </a:ext>
            </a:extLst>
          </p:cNvPr>
          <p:cNvSpPr>
            <a:spLocks noGrp="1"/>
          </p:cNvSpPr>
          <p:nvPr>
            <p:ph type="sldNum" sz="quarter" idx="12"/>
          </p:nvPr>
        </p:nvSpPr>
        <p:spPr/>
        <p:txBody>
          <a:bodyPr/>
          <a:lstStyle/>
          <a:p>
            <a:fld id="{09B2A20A-0208-41B4-9663-6FE9F6102D4B}" type="slidenum">
              <a:rPr lang="it-IT" smtClean="0"/>
              <a:pPr/>
              <a:t>64</a:t>
            </a:fld>
            <a:endParaRPr lang="it-IT"/>
          </a:p>
        </p:txBody>
      </p:sp>
    </p:spTree>
    <p:extLst>
      <p:ext uri="{BB962C8B-B14F-4D97-AF65-F5344CB8AC3E}">
        <p14:creationId xmlns:p14="http://schemas.microsoft.com/office/powerpoint/2010/main" val="4168964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37B6BE-CA53-46C6-B163-9D6761C1AEDF}"/>
              </a:ext>
            </a:extLst>
          </p:cNvPr>
          <p:cNvSpPr>
            <a:spLocks noGrp="1"/>
          </p:cNvSpPr>
          <p:nvPr>
            <p:ph type="title"/>
          </p:nvPr>
        </p:nvSpPr>
        <p:spPr>
          <a:xfrm>
            <a:off x="179512" y="893797"/>
            <a:ext cx="2210612" cy="720986"/>
          </a:xfrm>
        </p:spPr>
        <p:txBody>
          <a:bodyPr>
            <a:normAutofit fontScale="90000"/>
          </a:bodyPr>
          <a:lstStyle/>
          <a:p>
            <a:r>
              <a:rPr lang="it-IT" sz="2400" dirty="0"/>
              <a:t>La Diagnosi in avanti </a:t>
            </a:r>
            <a:br>
              <a:rPr lang="it-IT" sz="2400" dirty="0"/>
            </a:br>
            <a:r>
              <a:rPr lang="it-IT" sz="2400" dirty="0"/>
              <a:t>di Sergio Neri</a:t>
            </a:r>
          </a:p>
        </p:txBody>
      </p:sp>
      <p:sp>
        <p:nvSpPr>
          <p:cNvPr id="3" name="Segnaposto contenuto 2">
            <a:extLst>
              <a:ext uri="{FF2B5EF4-FFF2-40B4-BE49-F238E27FC236}">
                <a16:creationId xmlns:a16="http://schemas.microsoft.com/office/drawing/2014/main" id="{A7CD941D-C111-48BA-B1AA-1BE308266781}"/>
              </a:ext>
            </a:extLst>
          </p:cNvPr>
          <p:cNvSpPr>
            <a:spLocks noGrp="1"/>
          </p:cNvSpPr>
          <p:nvPr>
            <p:ph idx="1"/>
          </p:nvPr>
        </p:nvSpPr>
        <p:spPr>
          <a:xfrm>
            <a:off x="2699792" y="764704"/>
            <a:ext cx="6192688" cy="3384376"/>
          </a:xfrm>
        </p:spPr>
        <p:txBody>
          <a:bodyPr anchor="t">
            <a:normAutofit fontScale="47500" lnSpcReduction="20000"/>
          </a:bodyPr>
          <a:lstStyle/>
          <a:p>
            <a:pPr marL="0" indent="0">
              <a:lnSpc>
                <a:spcPct val="120000"/>
              </a:lnSpc>
              <a:buNone/>
            </a:pPr>
            <a:r>
              <a:rPr lang="it-IT" sz="4800" i="1" dirty="0"/>
              <a:t>«</a:t>
            </a:r>
            <a:r>
              <a:rPr lang="it-IT" sz="4800" b="1" i="1" dirty="0">
                <a:solidFill>
                  <a:srgbClr val="FF0000"/>
                </a:solidFill>
              </a:rPr>
              <a:t>La diagnosi non può essere un destino</a:t>
            </a:r>
            <a:r>
              <a:rPr lang="it-IT" sz="4800" i="1" dirty="0"/>
              <a:t>, non deve essere stabile, irreversibile e costante ma deve avere la possibilità di dare luogo a sorprese e non creare convinzioni e condizioni  definitorie e definitive. </a:t>
            </a:r>
            <a:r>
              <a:rPr lang="it-IT" sz="4800" b="1" i="1" dirty="0">
                <a:solidFill>
                  <a:srgbClr val="FF0000"/>
                </a:solidFill>
              </a:rPr>
              <a:t>La diagnosi in avanti </a:t>
            </a:r>
            <a:r>
              <a:rPr lang="it-IT" sz="4800" i="1" dirty="0"/>
              <a:t>indica la necessità di una diagnosi non completa, non levigata, non perfetta e in continua evoluzione che si adatta ai cambiamenti, alle necessità dell’individuo e </a:t>
            </a:r>
            <a:r>
              <a:rPr lang="it-IT" sz="4800" b="1" i="1" dirty="0">
                <a:solidFill>
                  <a:srgbClr val="FF0000"/>
                </a:solidFill>
              </a:rPr>
              <a:t>che ne consente il funzionamento</a:t>
            </a:r>
            <a:r>
              <a:rPr lang="it-IT" sz="4800" i="1" dirty="0"/>
              <a:t>».</a:t>
            </a:r>
          </a:p>
        </p:txBody>
      </p:sp>
      <p:sp>
        <p:nvSpPr>
          <p:cNvPr id="5" name="Segnaposto numero diapositiva 4">
            <a:extLst>
              <a:ext uri="{FF2B5EF4-FFF2-40B4-BE49-F238E27FC236}">
                <a16:creationId xmlns:a16="http://schemas.microsoft.com/office/drawing/2014/main" id="{00B2C7F4-4DCF-4C76-802F-832EE4AF046D}"/>
              </a:ext>
            </a:extLst>
          </p:cNvPr>
          <p:cNvSpPr>
            <a:spLocks noGrp="1"/>
          </p:cNvSpPr>
          <p:nvPr>
            <p:ph type="sldNum" sz="quarter" idx="12"/>
          </p:nvPr>
        </p:nvSpPr>
        <p:spPr/>
        <p:txBody>
          <a:bodyPr/>
          <a:lstStyle/>
          <a:p>
            <a:fld id="{09B2A20A-0208-41B4-9663-6FE9F6102D4B}" type="slidenum">
              <a:rPr lang="it-IT" smtClean="0"/>
              <a:pPr/>
              <a:t>65</a:t>
            </a:fld>
            <a:endParaRPr lang="it-IT"/>
          </a:p>
        </p:txBody>
      </p:sp>
      <p:pic>
        <p:nvPicPr>
          <p:cNvPr id="4" name="Immagine 3">
            <a:extLst>
              <a:ext uri="{FF2B5EF4-FFF2-40B4-BE49-F238E27FC236}">
                <a16:creationId xmlns:a16="http://schemas.microsoft.com/office/drawing/2014/main" id="{4CDA67BF-7E84-4BF2-B887-C14F5F3784F8}"/>
              </a:ext>
            </a:extLst>
          </p:cNvPr>
          <p:cNvPicPr>
            <a:picLocks noChangeAspect="1"/>
          </p:cNvPicPr>
          <p:nvPr/>
        </p:nvPicPr>
        <p:blipFill>
          <a:blip r:embed="rId2"/>
          <a:stretch>
            <a:fillRect/>
          </a:stretch>
        </p:blipFill>
        <p:spPr>
          <a:xfrm>
            <a:off x="3491880" y="4005064"/>
            <a:ext cx="4189738" cy="2508114"/>
          </a:xfrm>
          <a:prstGeom prst="rect">
            <a:avLst/>
          </a:prstGeom>
        </p:spPr>
      </p:pic>
    </p:spTree>
    <p:extLst>
      <p:ext uri="{BB962C8B-B14F-4D97-AF65-F5344CB8AC3E}">
        <p14:creationId xmlns:p14="http://schemas.microsoft.com/office/powerpoint/2010/main" val="3366114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358908FF-9F98-4CCC-BD11-742F3A8BE6BE}"/>
              </a:ext>
            </a:extLst>
          </p:cNvPr>
          <p:cNvSpPr>
            <a:spLocks noGrp="1"/>
          </p:cNvSpPr>
          <p:nvPr>
            <p:ph type="sldNum" sz="quarter" idx="12"/>
          </p:nvPr>
        </p:nvSpPr>
        <p:spPr/>
        <p:txBody>
          <a:bodyPr/>
          <a:lstStyle/>
          <a:p>
            <a:fld id="{09B2A20A-0208-41B4-9663-6FE9F6102D4B}" type="slidenum">
              <a:rPr lang="it-IT" smtClean="0"/>
              <a:pPr/>
              <a:t>66</a:t>
            </a:fld>
            <a:endParaRPr lang="it-IT"/>
          </a:p>
        </p:txBody>
      </p:sp>
      <p:sp>
        <p:nvSpPr>
          <p:cNvPr id="2" name="Titolo 1">
            <a:extLst>
              <a:ext uri="{FF2B5EF4-FFF2-40B4-BE49-F238E27FC236}">
                <a16:creationId xmlns:a16="http://schemas.microsoft.com/office/drawing/2014/main" id="{59271DF5-B0E6-48B9-BD6E-58569DCAA330}"/>
              </a:ext>
            </a:extLst>
          </p:cNvPr>
          <p:cNvSpPr>
            <a:spLocks noGrp="1"/>
          </p:cNvSpPr>
          <p:nvPr>
            <p:ph type="title" idx="4294967295"/>
          </p:nvPr>
        </p:nvSpPr>
        <p:spPr>
          <a:xfrm>
            <a:off x="101370" y="415186"/>
            <a:ext cx="3312369" cy="5750117"/>
          </a:xfrm>
        </p:spPr>
        <p:txBody>
          <a:bodyPr anchor="t">
            <a:normAutofit/>
          </a:bodyPr>
          <a:lstStyle/>
          <a:p>
            <a:pPr marL="177800" indent="-177800"/>
            <a:r>
              <a:rPr lang="it-IT" sz="1800" dirty="0">
                <a:solidFill>
                  <a:srgbClr val="FF0000"/>
                </a:solidFill>
              </a:rPr>
              <a:t>1)  Lo stato di salute  </a:t>
            </a:r>
            <a:br>
              <a:rPr lang="it-IT" sz="1800" dirty="0">
                <a:solidFill>
                  <a:srgbClr val="FF0000"/>
                </a:solidFill>
              </a:rPr>
            </a:br>
            <a:r>
              <a:rPr lang="it-IT" sz="1200" dirty="0">
                <a:solidFill>
                  <a:schemeClr val="tx1"/>
                </a:solidFill>
              </a:rPr>
              <a:t>può essere ottimale o evidenziare delle malattie o disordini, classificati e descritti con il sistema standard OMS di classificazione delle malattie IDC 10. </a:t>
            </a:r>
            <a:br>
              <a:rPr lang="it-IT" sz="1200" dirty="0">
                <a:solidFill>
                  <a:schemeClr val="tx1"/>
                </a:solidFill>
              </a:rPr>
            </a:br>
            <a:r>
              <a:rPr lang="it-IT" sz="1200" dirty="0">
                <a:solidFill>
                  <a:schemeClr val="tx1"/>
                </a:solidFill>
              </a:rPr>
              <a:t>Lo stato di salute dipende  complessivamente dai Domini  e dai  Fattori contestuali.</a:t>
            </a:r>
            <a:br>
              <a:rPr lang="it-IT" sz="1200" dirty="0">
                <a:solidFill>
                  <a:schemeClr val="tx1"/>
                </a:solidFill>
              </a:rPr>
            </a:br>
            <a:br>
              <a:rPr lang="it-IT" sz="1200" dirty="0">
                <a:solidFill>
                  <a:schemeClr val="tx1"/>
                </a:solidFill>
              </a:rPr>
            </a:br>
            <a:r>
              <a:rPr lang="it-IT" sz="1800" dirty="0">
                <a:solidFill>
                  <a:srgbClr val="FF0000"/>
                </a:solidFill>
              </a:rPr>
              <a:t>2) I Domini dell’ICF </a:t>
            </a:r>
            <a:br>
              <a:rPr lang="it-IT" sz="1800" dirty="0">
                <a:solidFill>
                  <a:srgbClr val="FF0000"/>
                </a:solidFill>
              </a:rPr>
            </a:br>
            <a:r>
              <a:rPr lang="it-IT" sz="1200" dirty="0">
                <a:solidFill>
                  <a:schemeClr val="tx1"/>
                </a:solidFill>
              </a:rPr>
              <a:t>sono le componenti  che descrivono gli impatti che lo stato di salute può determinare sulla vita quotidiana e rappresentano il sistema di classificazione della salute.</a:t>
            </a:r>
            <a:br>
              <a:rPr lang="it-IT" sz="1200" dirty="0">
                <a:solidFill>
                  <a:schemeClr val="tx1"/>
                </a:solidFill>
              </a:rPr>
            </a:br>
            <a:r>
              <a:rPr lang="it-IT" sz="1200" dirty="0">
                <a:solidFill>
                  <a:schemeClr val="tx1"/>
                </a:solidFill>
              </a:rPr>
              <a:t>I Domini possono avere un impatto :</a:t>
            </a:r>
            <a:br>
              <a:rPr lang="it-IT" sz="1200" dirty="0">
                <a:solidFill>
                  <a:schemeClr val="tx1"/>
                </a:solidFill>
              </a:rPr>
            </a:br>
            <a:br>
              <a:rPr lang="it-IT" sz="1200" dirty="0">
                <a:solidFill>
                  <a:schemeClr val="tx1"/>
                </a:solidFill>
              </a:rPr>
            </a:br>
            <a:r>
              <a:rPr lang="it-IT" sz="1200" dirty="0">
                <a:solidFill>
                  <a:schemeClr val="tx1"/>
                </a:solidFill>
              </a:rPr>
              <a:t>                   +  (integrità, capacità, possibilità)</a:t>
            </a:r>
            <a:br>
              <a:rPr lang="it-IT" sz="1200" dirty="0">
                <a:solidFill>
                  <a:schemeClr val="tx1"/>
                </a:solidFill>
              </a:rPr>
            </a:br>
            <a:r>
              <a:rPr lang="it-IT" sz="1200" dirty="0">
                <a:solidFill>
                  <a:schemeClr val="tx1"/>
                </a:solidFill>
              </a:rPr>
              <a:t>                                             oppure</a:t>
            </a:r>
            <a:br>
              <a:rPr lang="it-IT" sz="1200" dirty="0">
                <a:solidFill>
                  <a:schemeClr val="tx1"/>
                </a:solidFill>
              </a:rPr>
            </a:br>
            <a:r>
              <a:rPr lang="it-IT" sz="1200" dirty="0">
                <a:solidFill>
                  <a:schemeClr val="tx1"/>
                </a:solidFill>
              </a:rPr>
              <a:t>                  –  (menomazioni, limitazioni, restrizione)</a:t>
            </a:r>
            <a:br>
              <a:rPr lang="it-IT" sz="1200" dirty="0">
                <a:solidFill>
                  <a:schemeClr val="tx1"/>
                </a:solidFill>
              </a:rPr>
            </a:br>
            <a:br>
              <a:rPr lang="it-IT" sz="1200" dirty="0">
                <a:solidFill>
                  <a:schemeClr val="tx1"/>
                </a:solidFill>
              </a:rPr>
            </a:br>
            <a:br>
              <a:rPr lang="it-IT" sz="1200" dirty="0">
                <a:solidFill>
                  <a:schemeClr val="tx1"/>
                </a:solidFill>
              </a:rPr>
            </a:br>
            <a:r>
              <a:rPr lang="it-IT" sz="2000" dirty="0">
                <a:solidFill>
                  <a:srgbClr val="FF0000"/>
                </a:solidFill>
              </a:rPr>
              <a:t>3)  I Fattori contestuali</a:t>
            </a:r>
            <a:r>
              <a:rPr lang="it-IT" sz="2000" dirty="0">
                <a:solidFill>
                  <a:schemeClr val="tx1"/>
                </a:solidFill>
              </a:rPr>
              <a:t> </a:t>
            </a:r>
            <a:br>
              <a:rPr lang="it-IT" sz="2000" dirty="0">
                <a:solidFill>
                  <a:schemeClr val="tx1"/>
                </a:solidFill>
              </a:rPr>
            </a:br>
            <a:r>
              <a:rPr lang="it-IT" sz="1200" dirty="0">
                <a:solidFill>
                  <a:schemeClr val="tx1"/>
                </a:solidFill>
              </a:rPr>
              <a:t>ambientale e personale, rappresentano le circostanze concrete in cui vive l'individuo.</a:t>
            </a:r>
            <a:br>
              <a:rPr lang="it-IT" sz="1200" dirty="0">
                <a:solidFill>
                  <a:schemeClr val="tx1"/>
                </a:solidFill>
              </a:rPr>
            </a:br>
            <a:r>
              <a:rPr lang="it-IT" sz="1200" dirty="0">
                <a:solidFill>
                  <a:schemeClr val="tx1"/>
                </a:solidFill>
              </a:rPr>
              <a:t>Il contesto assume un ruolo determinante nel                 	</a:t>
            </a:r>
            <a:br>
              <a:rPr lang="it-IT" sz="1200" dirty="0">
                <a:solidFill>
                  <a:schemeClr val="tx1"/>
                </a:solidFill>
              </a:rPr>
            </a:br>
            <a:r>
              <a:rPr lang="it-IT" sz="1200" dirty="0">
                <a:solidFill>
                  <a:schemeClr val="tx1"/>
                </a:solidFill>
              </a:rPr>
              <a:t>                            facilitare  (FACILITATORI)</a:t>
            </a:r>
            <a:br>
              <a:rPr lang="it-IT" sz="1200" dirty="0">
                <a:solidFill>
                  <a:schemeClr val="tx1"/>
                </a:solidFill>
              </a:rPr>
            </a:br>
            <a:r>
              <a:rPr lang="it-IT" sz="1200" dirty="0">
                <a:solidFill>
                  <a:schemeClr val="tx1"/>
                </a:solidFill>
              </a:rPr>
              <a:t>                                                 o </a:t>
            </a:r>
            <a:br>
              <a:rPr lang="it-IT" sz="1200" dirty="0">
                <a:solidFill>
                  <a:schemeClr val="tx1"/>
                </a:solidFill>
              </a:rPr>
            </a:br>
            <a:r>
              <a:rPr lang="it-IT" sz="1200" dirty="0">
                <a:solidFill>
                  <a:schemeClr val="tx1"/>
                </a:solidFill>
              </a:rPr>
              <a:t>                            aggravare (BARRIERE) </a:t>
            </a:r>
            <a:br>
              <a:rPr lang="it-IT" sz="1200" dirty="0">
                <a:solidFill>
                  <a:schemeClr val="tx1"/>
                </a:solidFill>
              </a:rPr>
            </a:br>
            <a:br>
              <a:rPr lang="it-IT" sz="1200" dirty="0">
                <a:solidFill>
                  <a:schemeClr val="tx1"/>
                </a:solidFill>
              </a:rPr>
            </a:br>
            <a:r>
              <a:rPr lang="it-IT" sz="1200" dirty="0">
                <a:solidFill>
                  <a:schemeClr val="tx1"/>
                </a:solidFill>
              </a:rPr>
              <a:t>l'impatto delle menomazioni, limitazioni e restrizioni. </a:t>
            </a:r>
          </a:p>
        </p:txBody>
      </p:sp>
      <p:graphicFrame>
        <p:nvGraphicFramePr>
          <p:cNvPr id="6" name="Segnaposto contenuto 5">
            <a:extLst>
              <a:ext uri="{FF2B5EF4-FFF2-40B4-BE49-F238E27FC236}">
                <a16:creationId xmlns:a16="http://schemas.microsoft.com/office/drawing/2014/main" id="{6B84D39D-D5B4-40BF-8636-B65F295B06D8}"/>
              </a:ext>
            </a:extLst>
          </p:cNvPr>
          <p:cNvGraphicFramePr>
            <a:graphicFrameLocks noGrp="1"/>
          </p:cNvGraphicFramePr>
          <p:nvPr>
            <p:ph idx="4294967295"/>
            <p:extLst>
              <p:ext uri="{D42A27DB-BD31-4B8C-83A1-F6EECF244321}">
                <p14:modId xmlns:p14="http://schemas.microsoft.com/office/powerpoint/2010/main" val="847218379"/>
              </p:ext>
            </p:extLst>
          </p:nvPr>
        </p:nvGraphicFramePr>
        <p:xfrm>
          <a:off x="3563888" y="260648"/>
          <a:ext cx="5580112"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a:extLst>
              <a:ext uri="{FF2B5EF4-FFF2-40B4-BE49-F238E27FC236}">
                <a16:creationId xmlns:a16="http://schemas.microsoft.com/office/drawing/2014/main" id="{E3A58576-3750-43D2-8D09-67EA50AB9C3E}"/>
              </a:ext>
            </a:extLst>
          </p:cNvPr>
          <p:cNvGraphicFramePr/>
          <p:nvPr>
            <p:extLst>
              <p:ext uri="{D42A27DB-BD31-4B8C-83A1-F6EECF244321}">
                <p14:modId xmlns:p14="http://schemas.microsoft.com/office/powerpoint/2010/main" val="4168875622"/>
              </p:ext>
            </p:extLst>
          </p:nvPr>
        </p:nvGraphicFramePr>
        <p:xfrm>
          <a:off x="4127685" y="3680901"/>
          <a:ext cx="4777061" cy="21693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1" name="Connettore 2 10">
            <a:extLst>
              <a:ext uri="{FF2B5EF4-FFF2-40B4-BE49-F238E27FC236}">
                <a16:creationId xmlns:a16="http://schemas.microsoft.com/office/drawing/2014/main" id="{6F505D00-CD4E-46BA-9BF8-9A863B45A340}"/>
              </a:ext>
            </a:extLst>
          </p:cNvPr>
          <p:cNvCxnSpPr/>
          <p:nvPr/>
        </p:nvCxnSpPr>
        <p:spPr>
          <a:xfrm>
            <a:off x="7085384" y="2677562"/>
            <a:ext cx="43204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051D45BE-6680-4516-B57D-0AE4678EF372}"/>
              </a:ext>
            </a:extLst>
          </p:cNvPr>
          <p:cNvCxnSpPr/>
          <p:nvPr/>
        </p:nvCxnSpPr>
        <p:spPr>
          <a:xfrm>
            <a:off x="5148064" y="2677562"/>
            <a:ext cx="36004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7C63081D-4B28-4A11-B5C5-1F8D43A96B9A}"/>
              </a:ext>
            </a:extLst>
          </p:cNvPr>
          <p:cNvSpPr txBox="1"/>
          <p:nvPr/>
        </p:nvSpPr>
        <p:spPr>
          <a:xfrm>
            <a:off x="5091337" y="569434"/>
            <a:ext cx="432048" cy="369332"/>
          </a:xfrm>
          <a:prstGeom prst="rect">
            <a:avLst/>
          </a:prstGeom>
          <a:noFill/>
          <a:ln>
            <a:solidFill>
              <a:schemeClr val="bg1"/>
            </a:solidFill>
          </a:ln>
        </p:spPr>
        <p:txBody>
          <a:bodyPr wrap="square" rtlCol="0">
            <a:spAutoFit/>
          </a:bodyPr>
          <a:lstStyle/>
          <a:p>
            <a:pPr algn="ctr"/>
            <a:r>
              <a:rPr lang="it-IT" b="1" dirty="0">
                <a:solidFill>
                  <a:srgbClr val="FF0000"/>
                </a:solidFill>
              </a:rPr>
              <a:t>1)</a:t>
            </a:r>
          </a:p>
        </p:txBody>
      </p:sp>
      <p:sp>
        <p:nvSpPr>
          <p:cNvPr id="15" name="Doppia parentesi graffa 14">
            <a:extLst>
              <a:ext uri="{FF2B5EF4-FFF2-40B4-BE49-F238E27FC236}">
                <a16:creationId xmlns:a16="http://schemas.microsoft.com/office/drawing/2014/main" id="{677F577F-6750-468E-B5D8-98C80F7C8CD7}"/>
              </a:ext>
            </a:extLst>
          </p:cNvPr>
          <p:cNvSpPr/>
          <p:nvPr/>
        </p:nvSpPr>
        <p:spPr>
          <a:xfrm>
            <a:off x="3402887" y="1808820"/>
            <a:ext cx="5717885" cy="1368152"/>
          </a:xfrm>
          <a:prstGeom prst="bracePair">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it-IT"/>
          </a:p>
        </p:txBody>
      </p:sp>
      <p:sp>
        <p:nvSpPr>
          <p:cNvPr id="16" name="CasellaDiTesto 15">
            <a:extLst>
              <a:ext uri="{FF2B5EF4-FFF2-40B4-BE49-F238E27FC236}">
                <a16:creationId xmlns:a16="http://schemas.microsoft.com/office/drawing/2014/main" id="{951C2A63-5CFF-4BE3-BBCB-409A8747FD53}"/>
              </a:ext>
            </a:extLst>
          </p:cNvPr>
          <p:cNvSpPr txBox="1"/>
          <p:nvPr/>
        </p:nvSpPr>
        <p:spPr>
          <a:xfrm>
            <a:off x="2974032" y="2308230"/>
            <a:ext cx="402940" cy="369332"/>
          </a:xfrm>
          <a:prstGeom prst="rect">
            <a:avLst/>
          </a:prstGeom>
          <a:noFill/>
          <a:ln>
            <a:solidFill>
              <a:schemeClr val="bg1"/>
            </a:solidFill>
          </a:ln>
        </p:spPr>
        <p:txBody>
          <a:bodyPr wrap="square" rtlCol="0">
            <a:spAutoFit/>
          </a:bodyPr>
          <a:lstStyle/>
          <a:p>
            <a:pPr algn="ctr"/>
            <a:r>
              <a:rPr lang="it-IT" b="1" dirty="0">
                <a:solidFill>
                  <a:srgbClr val="FF0000"/>
                </a:solidFill>
              </a:rPr>
              <a:t>2)</a:t>
            </a:r>
          </a:p>
        </p:txBody>
      </p:sp>
      <p:cxnSp>
        <p:nvCxnSpPr>
          <p:cNvPr id="18" name="Connettore 2 17">
            <a:extLst>
              <a:ext uri="{FF2B5EF4-FFF2-40B4-BE49-F238E27FC236}">
                <a16:creationId xmlns:a16="http://schemas.microsoft.com/office/drawing/2014/main" id="{41632FF5-8CF9-4D23-9CE0-45E1D4C6E79D}"/>
              </a:ext>
            </a:extLst>
          </p:cNvPr>
          <p:cNvCxnSpPr/>
          <p:nvPr/>
        </p:nvCxnSpPr>
        <p:spPr>
          <a:xfrm flipV="1">
            <a:off x="6345188" y="3028571"/>
            <a:ext cx="0" cy="530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ttore a gomito 19">
            <a:extLst>
              <a:ext uri="{FF2B5EF4-FFF2-40B4-BE49-F238E27FC236}">
                <a16:creationId xmlns:a16="http://schemas.microsoft.com/office/drawing/2014/main" id="{371AFFA8-F6F8-491B-B2E1-B24D167AA59D}"/>
              </a:ext>
            </a:extLst>
          </p:cNvPr>
          <p:cNvCxnSpPr/>
          <p:nvPr/>
        </p:nvCxnSpPr>
        <p:spPr>
          <a:xfrm rot="10800000">
            <a:off x="4427984" y="3001491"/>
            <a:ext cx="1080120" cy="855018"/>
          </a:xfrm>
          <a:prstGeom prst="bentConnector3">
            <a:avLst>
              <a:gd name="adj1" fmla="val 9837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ttore a gomito 22">
            <a:extLst>
              <a:ext uri="{FF2B5EF4-FFF2-40B4-BE49-F238E27FC236}">
                <a16:creationId xmlns:a16="http://schemas.microsoft.com/office/drawing/2014/main" id="{630AF941-BA19-4794-8353-8359EC4BC68D}"/>
              </a:ext>
            </a:extLst>
          </p:cNvPr>
          <p:cNvCxnSpPr/>
          <p:nvPr/>
        </p:nvCxnSpPr>
        <p:spPr>
          <a:xfrm flipV="1">
            <a:off x="7182273" y="3017006"/>
            <a:ext cx="1152128" cy="855019"/>
          </a:xfrm>
          <a:prstGeom prst="bentConnector3">
            <a:avLst>
              <a:gd name="adj1" fmla="val 10417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Doppia parentesi graffa 24">
            <a:extLst>
              <a:ext uri="{FF2B5EF4-FFF2-40B4-BE49-F238E27FC236}">
                <a16:creationId xmlns:a16="http://schemas.microsoft.com/office/drawing/2014/main" id="{9260EF68-4F3B-412B-9254-8072189A663B}"/>
              </a:ext>
            </a:extLst>
          </p:cNvPr>
          <p:cNvSpPr/>
          <p:nvPr/>
        </p:nvSpPr>
        <p:spPr>
          <a:xfrm>
            <a:off x="4127685" y="3825044"/>
            <a:ext cx="4620779" cy="2135263"/>
          </a:xfrm>
          <a:prstGeom prst="bracePair">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it-IT"/>
          </a:p>
        </p:txBody>
      </p:sp>
      <p:sp>
        <p:nvSpPr>
          <p:cNvPr id="26" name="CasellaDiTesto 25">
            <a:extLst>
              <a:ext uri="{FF2B5EF4-FFF2-40B4-BE49-F238E27FC236}">
                <a16:creationId xmlns:a16="http://schemas.microsoft.com/office/drawing/2014/main" id="{CFC0FEA4-0623-49E7-A7A0-199C338D6D90}"/>
              </a:ext>
            </a:extLst>
          </p:cNvPr>
          <p:cNvSpPr txBox="1"/>
          <p:nvPr/>
        </p:nvSpPr>
        <p:spPr>
          <a:xfrm>
            <a:off x="3680320" y="4738692"/>
            <a:ext cx="402940" cy="369332"/>
          </a:xfrm>
          <a:prstGeom prst="rect">
            <a:avLst/>
          </a:prstGeom>
          <a:noFill/>
          <a:ln>
            <a:solidFill>
              <a:schemeClr val="bg1"/>
            </a:solidFill>
          </a:ln>
        </p:spPr>
        <p:txBody>
          <a:bodyPr wrap="square" rtlCol="0">
            <a:spAutoFit/>
          </a:bodyPr>
          <a:lstStyle/>
          <a:p>
            <a:pPr algn="ctr"/>
            <a:r>
              <a:rPr lang="it-IT" b="1" dirty="0">
                <a:solidFill>
                  <a:srgbClr val="FF0000"/>
                </a:solidFill>
              </a:rPr>
              <a:t>3)</a:t>
            </a:r>
          </a:p>
        </p:txBody>
      </p:sp>
      <p:sp>
        <p:nvSpPr>
          <p:cNvPr id="27" name="Freccia a destra 26">
            <a:extLst>
              <a:ext uri="{FF2B5EF4-FFF2-40B4-BE49-F238E27FC236}">
                <a16:creationId xmlns:a16="http://schemas.microsoft.com/office/drawing/2014/main" id="{3C2972A9-B994-4BE3-AA1D-9662B2C8BB2F}"/>
              </a:ext>
            </a:extLst>
          </p:cNvPr>
          <p:cNvSpPr/>
          <p:nvPr/>
        </p:nvSpPr>
        <p:spPr>
          <a:xfrm>
            <a:off x="537226" y="4765579"/>
            <a:ext cx="329408" cy="99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Freccia a destra 27">
            <a:extLst>
              <a:ext uri="{FF2B5EF4-FFF2-40B4-BE49-F238E27FC236}">
                <a16:creationId xmlns:a16="http://schemas.microsoft.com/office/drawing/2014/main" id="{4BC433A2-A0CC-419E-8CAB-E0E5CBB277AC}"/>
              </a:ext>
            </a:extLst>
          </p:cNvPr>
          <p:cNvSpPr/>
          <p:nvPr/>
        </p:nvSpPr>
        <p:spPr>
          <a:xfrm>
            <a:off x="546429" y="5108024"/>
            <a:ext cx="329408" cy="99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3147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D75071-3ADC-45F3-A4EC-F605E73F10E2}"/>
              </a:ext>
            </a:extLst>
          </p:cNvPr>
          <p:cNvSpPr>
            <a:spLocks noGrp="1"/>
          </p:cNvSpPr>
          <p:nvPr>
            <p:ph type="title"/>
          </p:nvPr>
        </p:nvSpPr>
        <p:spPr>
          <a:xfrm>
            <a:off x="32592" y="764704"/>
            <a:ext cx="2210612" cy="1729098"/>
          </a:xfrm>
        </p:spPr>
        <p:txBody>
          <a:bodyPr>
            <a:normAutofit fontScale="90000"/>
          </a:bodyPr>
          <a:lstStyle/>
          <a:p>
            <a:r>
              <a:rPr lang="it-IT" dirty="0"/>
              <a:t>Aspetti positivi e negativi che influiscono sulla salute</a:t>
            </a:r>
          </a:p>
        </p:txBody>
      </p:sp>
      <p:sp>
        <p:nvSpPr>
          <p:cNvPr id="5" name="Segnaposto numero diapositiva 4">
            <a:extLst>
              <a:ext uri="{FF2B5EF4-FFF2-40B4-BE49-F238E27FC236}">
                <a16:creationId xmlns:a16="http://schemas.microsoft.com/office/drawing/2014/main" id="{5EA76186-F64B-411D-9B74-535A85DD9C94}"/>
              </a:ext>
            </a:extLst>
          </p:cNvPr>
          <p:cNvSpPr>
            <a:spLocks noGrp="1"/>
          </p:cNvSpPr>
          <p:nvPr>
            <p:ph type="sldNum" sz="quarter" idx="12"/>
          </p:nvPr>
        </p:nvSpPr>
        <p:spPr/>
        <p:txBody>
          <a:bodyPr/>
          <a:lstStyle/>
          <a:p>
            <a:fld id="{09B2A20A-0208-41B4-9663-6FE9F6102D4B}" type="slidenum">
              <a:rPr lang="it-IT" smtClean="0"/>
              <a:pPr/>
              <a:t>67</a:t>
            </a:fld>
            <a:endParaRPr lang="it-IT"/>
          </a:p>
        </p:txBody>
      </p:sp>
      <p:graphicFrame>
        <p:nvGraphicFramePr>
          <p:cNvPr id="6" name="Diagramma 5">
            <a:extLst>
              <a:ext uri="{FF2B5EF4-FFF2-40B4-BE49-F238E27FC236}">
                <a16:creationId xmlns:a16="http://schemas.microsoft.com/office/drawing/2014/main" id="{4918D421-62DC-49B7-8885-98DC1E3D4523}"/>
              </a:ext>
            </a:extLst>
          </p:cNvPr>
          <p:cNvGraphicFramePr/>
          <p:nvPr>
            <p:extLst>
              <p:ext uri="{D42A27DB-BD31-4B8C-83A1-F6EECF244321}">
                <p14:modId xmlns:p14="http://schemas.microsoft.com/office/powerpoint/2010/main" val="1160264257"/>
              </p:ext>
            </p:extLst>
          </p:nvPr>
        </p:nvGraphicFramePr>
        <p:xfrm>
          <a:off x="2699792" y="548679"/>
          <a:ext cx="6254519" cy="58076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asellaDiTesto 7">
            <a:extLst>
              <a:ext uri="{FF2B5EF4-FFF2-40B4-BE49-F238E27FC236}">
                <a16:creationId xmlns:a16="http://schemas.microsoft.com/office/drawing/2014/main" id="{0DB084E0-DF85-4401-9B01-9000C7A8A392}"/>
              </a:ext>
            </a:extLst>
          </p:cNvPr>
          <p:cNvSpPr txBox="1"/>
          <p:nvPr/>
        </p:nvSpPr>
        <p:spPr>
          <a:xfrm>
            <a:off x="539552" y="4690151"/>
            <a:ext cx="2699792" cy="2031325"/>
          </a:xfrm>
          <a:prstGeom prst="rect">
            <a:avLst/>
          </a:prstGeom>
          <a:solidFill>
            <a:schemeClr val="bg1"/>
          </a:solidFill>
          <a:ln>
            <a:solidFill>
              <a:srgbClr val="841BED"/>
            </a:solidFill>
          </a:ln>
        </p:spPr>
        <p:txBody>
          <a:bodyPr wrap="square">
            <a:spAutoFit/>
          </a:bodyPr>
          <a:lstStyle/>
          <a:p>
            <a:r>
              <a:rPr lang="it-IT" sz="1400" b="1" dirty="0">
                <a:solidFill>
                  <a:srgbClr val="841BED"/>
                </a:solidFill>
              </a:rPr>
              <a:t>NB</a:t>
            </a:r>
          </a:p>
          <a:p>
            <a:r>
              <a:rPr lang="it-IT" sz="1400" b="1" dirty="0">
                <a:solidFill>
                  <a:srgbClr val="841BED"/>
                </a:solidFill>
              </a:rPr>
              <a:t>La capacità</a:t>
            </a:r>
            <a:r>
              <a:rPr lang="it-IT" sz="1400" dirty="0">
                <a:solidFill>
                  <a:srgbClr val="FF0000"/>
                </a:solidFill>
              </a:rPr>
              <a:t> </a:t>
            </a:r>
            <a:r>
              <a:rPr lang="it-IT" sz="1400" dirty="0"/>
              <a:t>è la possibilità dell'individuo di svolgere specifici compiti in un ambiente neutro</a:t>
            </a:r>
            <a:r>
              <a:rPr lang="it-IT" sz="1400" dirty="0">
                <a:solidFill>
                  <a:srgbClr val="FF0000"/>
                </a:solidFill>
              </a:rPr>
              <a:t>, </a:t>
            </a:r>
            <a:r>
              <a:rPr lang="it-IT" sz="1400" dirty="0"/>
              <a:t>mentre </a:t>
            </a:r>
            <a:r>
              <a:rPr lang="it-IT" sz="1400" b="1" dirty="0">
                <a:solidFill>
                  <a:srgbClr val="841BED"/>
                </a:solidFill>
              </a:rPr>
              <a:t>la performance </a:t>
            </a:r>
            <a:r>
              <a:rPr lang="it-IT" sz="1400" dirty="0"/>
              <a:t>è la capacità di svolgerli in un contesto specifico, che lo può aiutare (mediante facilitatori) o ostacolare (opponendo barriere). </a:t>
            </a:r>
          </a:p>
        </p:txBody>
      </p:sp>
    </p:spTree>
    <p:extLst>
      <p:ext uri="{BB962C8B-B14F-4D97-AF65-F5344CB8AC3E}">
        <p14:creationId xmlns:p14="http://schemas.microsoft.com/office/powerpoint/2010/main" val="30346088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81947"/>
            <a:ext cx="2390124" cy="1801106"/>
          </a:xfrm>
        </p:spPr>
        <p:txBody>
          <a:bodyPr>
            <a:normAutofit fontScale="90000"/>
          </a:bodyPr>
          <a:lstStyle/>
          <a:p>
            <a:r>
              <a:rPr lang="it-IT" sz="2400" b="1" dirty="0">
                <a:solidFill>
                  <a:srgbClr val="FF0000"/>
                </a:solidFill>
              </a:rPr>
              <a:t>ATTIVITÀ</a:t>
            </a:r>
            <a:r>
              <a:rPr lang="it-IT" sz="2400" dirty="0"/>
              <a:t>/</a:t>
            </a:r>
            <a:br>
              <a:rPr lang="it-IT" sz="2400" dirty="0"/>
            </a:br>
            <a:r>
              <a:rPr lang="it-IT" sz="2400" b="1" dirty="0">
                <a:solidFill>
                  <a:srgbClr val="2E20E8"/>
                </a:solidFill>
              </a:rPr>
              <a:t>LIMITAZIONI  </a:t>
            </a:r>
            <a:br>
              <a:rPr lang="it-IT" sz="2400" b="1" dirty="0">
                <a:solidFill>
                  <a:srgbClr val="2E20E8"/>
                </a:solidFill>
              </a:rPr>
            </a:br>
            <a:br>
              <a:rPr lang="it-IT" sz="2400" b="1" dirty="0">
                <a:solidFill>
                  <a:srgbClr val="2E20E8"/>
                </a:solidFill>
              </a:rPr>
            </a:br>
            <a:br>
              <a:rPr lang="it-IT" sz="2400" b="1" dirty="0">
                <a:solidFill>
                  <a:srgbClr val="2E20E8"/>
                </a:solidFill>
              </a:rPr>
            </a:br>
            <a:r>
              <a:rPr lang="it-IT" sz="2400" b="1" dirty="0">
                <a:solidFill>
                  <a:srgbClr val="FF0000"/>
                </a:solidFill>
              </a:rPr>
              <a:t>PARTECIPAZIONE</a:t>
            </a:r>
            <a:r>
              <a:rPr lang="it-IT" sz="2400" dirty="0"/>
              <a:t>/</a:t>
            </a:r>
            <a:br>
              <a:rPr lang="it-IT" sz="2400" dirty="0"/>
            </a:br>
            <a:r>
              <a:rPr lang="it-IT" sz="2400" b="1" dirty="0">
                <a:solidFill>
                  <a:srgbClr val="2E20E8"/>
                </a:solidFill>
              </a:rPr>
              <a:t>RESTRIZIONI </a:t>
            </a:r>
          </a:p>
        </p:txBody>
      </p:sp>
      <p:sp>
        <p:nvSpPr>
          <p:cNvPr id="3" name="Segnaposto contenuto 2"/>
          <p:cNvSpPr>
            <a:spLocks noGrp="1"/>
          </p:cNvSpPr>
          <p:nvPr>
            <p:ph idx="1"/>
          </p:nvPr>
        </p:nvSpPr>
        <p:spPr>
          <a:xfrm>
            <a:off x="2555776" y="764704"/>
            <a:ext cx="6336704" cy="5328592"/>
          </a:xfrm>
        </p:spPr>
        <p:txBody>
          <a:bodyPr anchor="t">
            <a:normAutofit/>
          </a:bodyPr>
          <a:lstStyle/>
          <a:p>
            <a:pPr marL="0" indent="0">
              <a:buNone/>
            </a:pPr>
            <a:r>
              <a:rPr lang="it-IT" dirty="0"/>
              <a:t>L</a:t>
            </a:r>
            <a:r>
              <a:rPr lang="it-IT" dirty="0">
                <a:solidFill>
                  <a:srgbClr val="FF0000"/>
                </a:solidFill>
              </a:rPr>
              <a:t>’</a:t>
            </a:r>
            <a:r>
              <a:rPr lang="it-IT" b="1" dirty="0">
                <a:solidFill>
                  <a:srgbClr val="FF0000"/>
                </a:solidFill>
              </a:rPr>
              <a:t>ATTIVITÀ </a:t>
            </a:r>
            <a:r>
              <a:rPr lang="it-IT" b="1" dirty="0"/>
              <a:t>è l’esecuzione </a:t>
            </a:r>
            <a:r>
              <a:rPr lang="it-IT" dirty="0"/>
              <a:t>di un compito o di un’azione da parte di un individuo.</a:t>
            </a:r>
          </a:p>
          <a:p>
            <a:pPr marL="1588" indent="-1588">
              <a:buNone/>
            </a:pPr>
            <a:r>
              <a:rPr lang="it-IT" dirty="0"/>
              <a:t>Le </a:t>
            </a:r>
            <a:r>
              <a:rPr lang="it-IT" b="1" dirty="0">
                <a:solidFill>
                  <a:srgbClr val="0070C0"/>
                </a:solidFill>
              </a:rPr>
              <a:t>LIMITAZIONI </a:t>
            </a:r>
            <a:r>
              <a:rPr lang="it-IT" dirty="0"/>
              <a:t>dell’attività </a:t>
            </a:r>
            <a:r>
              <a:rPr lang="it-IT" b="1" dirty="0"/>
              <a:t>sono le difficoltà </a:t>
            </a:r>
            <a:r>
              <a:rPr lang="it-IT" dirty="0"/>
              <a:t>che un individuo può incontrare nello svolgere delle attività. </a:t>
            </a:r>
          </a:p>
          <a:p>
            <a:pPr>
              <a:buNone/>
            </a:pPr>
            <a:endParaRPr lang="it-IT" dirty="0"/>
          </a:p>
          <a:p>
            <a:pPr>
              <a:buNone/>
            </a:pPr>
            <a:endParaRPr lang="it-IT" dirty="0"/>
          </a:p>
          <a:p>
            <a:pPr>
              <a:buNone/>
            </a:pPr>
            <a:r>
              <a:rPr lang="it-IT" dirty="0"/>
              <a:t>La</a:t>
            </a:r>
            <a:r>
              <a:rPr lang="it-IT" b="1" dirty="0"/>
              <a:t> </a:t>
            </a:r>
            <a:r>
              <a:rPr lang="it-IT" b="1" dirty="0">
                <a:solidFill>
                  <a:srgbClr val="FF0000"/>
                </a:solidFill>
              </a:rPr>
              <a:t>PARTECIPAZIONE </a:t>
            </a:r>
            <a:r>
              <a:rPr lang="it-IT" b="1" dirty="0"/>
              <a:t>è i l coinvolgimento </a:t>
            </a:r>
            <a:r>
              <a:rPr lang="it-IT" dirty="0"/>
              <a:t>in una situazione di vita:</a:t>
            </a:r>
          </a:p>
          <a:p>
            <a:pPr marL="1588" indent="-1588">
              <a:buNone/>
            </a:pPr>
            <a:r>
              <a:rPr lang="it-IT" dirty="0"/>
              <a:t>Le </a:t>
            </a:r>
            <a:r>
              <a:rPr lang="it-IT" b="1" dirty="0">
                <a:solidFill>
                  <a:srgbClr val="0070C0"/>
                </a:solidFill>
              </a:rPr>
              <a:t>RESTRIZIONI </a:t>
            </a:r>
            <a:r>
              <a:rPr lang="it-IT" dirty="0"/>
              <a:t>alla partecipazione </a:t>
            </a:r>
            <a:r>
              <a:rPr lang="it-IT" b="1" dirty="0"/>
              <a:t>sono i problemi </a:t>
            </a:r>
            <a:r>
              <a:rPr lang="it-IT" dirty="0"/>
              <a:t>che un individuo può sperimentare  nel coinvolgimento nelle situazioni di vita.</a:t>
            </a:r>
          </a:p>
        </p:txBody>
      </p:sp>
      <p:sp>
        <p:nvSpPr>
          <p:cNvPr id="5" name="Segnaposto numero diapositiva 4">
            <a:extLst>
              <a:ext uri="{FF2B5EF4-FFF2-40B4-BE49-F238E27FC236}">
                <a16:creationId xmlns:a16="http://schemas.microsoft.com/office/drawing/2014/main" id="{416BBEDB-79C5-4830-9EE2-3D4533EB6209}"/>
              </a:ext>
            </a:extLst>
          </p:cNvPr>
          <p:cNvSpPr>
            <a:spLocks noGrp="1"/>
          </p:cNvSpPr>
          <p:nvPr>
            <p:ph type="sldNum" sz="quarter" idx="12"/>
          </p:nvPr>
        </p:nvSpPr>
        <p:spPr/>
        <p:txBody>
          <a:bodyPr/>
          <a:lstStyle/>
          <a:p>
            <a:fld id="{09B2A20A-0208-41B4-9663-6FE9F6102D4B}" type="slidenum">
              <a:rPr lang="it-IT" smtClean="0"/>
              <a:pPr/>
              <a:t>68</a:t>
            </a:fld>
            <a:endParaRPr lang="it-IT"/>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924" y="764704"/>
            <a:ext cx="2210612" cy="937009"/>
          </a:xfrm>
        </p:spPr>
        <p:txBody>
          <a:bodyPr>
            <a:normAutofit/>
          </a:bodyPr>
          <a:lstStyle/>
          <a:p>
            <a:r>
              <a:rPr lang="it-IT" sz="2400" b="1" dirty="0">
                <a:solidFill>
                  <a:srgbClr val="2E20E8"/>
                </a:solidFill>
              </a:rPr>
              <a:t>BARRIERE</a:t>
            </a:r>
            <a:r>
              <a:rPr lang="it-IT" sz="2400" b="1" dirty="0">
                <a:solidFill>
                  <a:srgbClr val="3366FF"/>
                </a:solidFill>
              </a:rPr>
              <a:t> </a:t>
            </a:r>
          </a:p>
        </p:txBody>
      </p:sp>
      <p:sp>
        <p:nvSpPr>
          <p:cNvPr id="3" name="Segnaposto contenuto 2"/>
          <p:cNvSpPr>
            <a:spLocks noGrp="1"/>
          </p:cNvSpPr>
          <p:nvPr>
            <p:ph idx="1"/>
          </p:nvPr>
        </p:nvSpPr>
        <p:spPr>
          <a:xfrm>
            <a:off x="2555776" y="764704"/>
            <a:ext cx="6336703" cy="5328592"/>
          </a:xfrm>
          <a:solidFill>
            <a:srgbClr val="2E20E8"/>
          </a:solidFill>
        </p:spPr>
        <p:txBody>
          <a:bodyPr anchor="t">
            <a:normAutofit/>
          </a:bodyPr>
          <a:lstStyle/>
          <a:p>
            <a:pPr>
              <a:buNone/>
            </a:pPr>
            <a:r>
              <a:rPr lang="it-IT" dirty="0">
                <a:solidFill>
                  <a:schemeClr val="bg1"/>
                </a:solidFill>
              </a:rPr>
              <a:t>Le BARRIERE Possono essere fonte di:</a:t>
            </a:r>
          </a:p>
          <a:p>
            <a:r>
              <a:rPr lang="it-IT" b="1" dirty="0">
                <a:solidFill>
                  <a:schemeClr val="bg1"/>
                </a:solidFill>
              </a:rPr>
              <a:t>Danno alla salute </a:t>
            </a:r>
            <a:r>
              <a:rPr lang="it-IT" dirty="0">
                <a:solidFill>
                  <a:schemeClr val="bg1"/>
                </a:solidFill>
              </a:rPr>
              <a:t>(affaticamento, pericolo, lesioni, ecc)</a:t>
            </a:r>
          </a:p>
          <a:p>
            <a:r>
              <a:rPr lang="it-IT" b="1" dirty="0">
                <a:solidFill>
                  <a:schemeClr val="bg1"/>
                </a:solidFill>
              </a:rPr>
              <a:t>Danno esistenziale</a:t>
            </a:r>
            <a:r>
              <a:rPr lang="it-IT" dirty="0">
                <a:solidFill>
                  <a:schemeClr val="bg1"/>
                </a:solidFill>
              </a:rPr>
              <a:t>: impedimenti che la persona subisce nelle attività della vita quotidiana, attraverso cui persegue il proprio sviluppo individuale. Situazioni che dunque interagiscono negativamente con i diritti della persona e con il suo patrimonio</a:t>
            </a:r>
          </a:p>
          <a:p>
            <a:r>
              <a:rPr lang="it-IT" b="1" dirty="0">
                <a:solidFill>
                  <a:schemeClr val="bg1"/>
                </a:solidFill>
              </a:rPr>
              <a:t>Danno sociale</a:t>
            </a:r>
            <a:r>
              <a:rPr lang="it-IT" dirty="0">
                <a:solidFill>
                  <a:schemeClr val="bg1"/>
                </a:solidFill>
              </a:rPr>
              <a:t>: incidono sul diritto ad un pieno inserimento sociale, che ha come condizione la possibilità per la persona con disabilità di accedere, in autonomia e sicurezza, dove meglio crede in base alle sue necessità, interessi e aspirazioni.</a:t>
            </a:r>
          </a:p>
          <a:p>
            <a:endParaRPr lang="it-IT" dirty="0">
              <a:solidFill>
                <a:schemeClr val="bg1"/>
              </a:solidFill>
            </a:endParaRPr>
          </a:p>
        </p:txBody>
      </p:sp>
      <p:sp>
        <p:nvSpPr>
          <p:cNvPr id="5" name="Segnaposto numero diapositiva 4">
            <a:extLst>
              <a:ext uri="{FF2B5EF4-FFF2-40B4-BE49-F238E27FC236}">
                <a16:creationId xmlns:a16="http://schemas.microsoft.com/office/drawing/2014/main" id="{7BC09AD7-E528-4ADE-9C9A-FFD7DB6CBF5C}"/>
              </a:ext>
            </a:extLst>
          </p:cNvPr>
          <p:cNvSpPr>
            <a:spLocks noGrp="1"/>
          </p:cNvSpPr>
          <p:nvPr>
            <p:ph type="sldNum" sz="quarter" idx="12"/>
          </p:nvPr>
        </p:nvSpPr>
        <p:spPr/>
        <p:txBody>
          <a:bodyPr/>
          <a:lstStyle/>
          <a:p>
            <a:fld id="{09B2A20A-0208-41B4-9663-6FE9F6102D4B}" type="slidenum">
              <a:rPr lang="it-IT" smtClean="0"/>
              <a:pPr/>
              <a:t>69</a:t>
            </a:fld>
            <a:endParaRPr lang="it-IT"/>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196752"/>
            <a:ext cx="2465538" cy="2336312"/>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Precedente normativa</a:t>
            </a:r>
            <a:br>
              <a:rPr kumimoji="0" lang="it-IT" sz="2400" b="0" i="0" u="none" strike="noStrike" kern="1200" cap="none" spc="-60" normalizeH="0" baseline="0" noProof="0" dirty="0">
                <a:ln>
                  <a:noFill/>
                </a:ln>
                <a:solidFill>
                  <a:srgbClr val="D5393D">
                    <a:lumMod val="75000"/>
                  </a:srgbClr>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Legge n. 104-1992 “Legge quadro per l’assistenza, l’integrazione sociale e i diritti delle persone handicappate”</a:t>
            </a:r>
            <a:endParaRPr lang="it-IT" sz="2000" b="1" dirty="0">
              <a:solidFill>
                <a:schemeClr val="accent2">
                  <a:lumMod val="75000"/>
                </a:schemeClr>
              </a:solidFill>
            </a:endParaRPr>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335143914"/>
              </p:ext>
            </p:extLst>
          </p:nvPr>
        </p:nvGraphicFramePr>
        <p:xfrm>
          <a:off x="2699792" y="707671"/>
          <a:ext cx="6096923" cy="564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7</a:t>
            </a:fld>
            <a:endParaRPr lang="it-IT"/>
          </a:p>
        </p:txBody>
      </p:sp>
    </p:spTree>
    <p:extLst>
      <p:ext uri="{BB962C8B-B14F-4D97-AF65-F5344CB8AC3E}">
        <p14:creationId xmlns:p14="http://schemas.microsoft.com/office/powerpoint/2010/main" val="33255773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764704"/>
            <a:ext cx="2210612" cy="937009"/>
          </a:xfrm>
        </p:spPr>
        <p:txBody>
          <a:bodyPr>
            <a:normAutofit/>
          </a:bodyPr>
          <a:lstStyle/>
          <a:p>
            <a:r>
              <a:rPr lang="it-IT" sz="2400" b="1" dirty="0">
                <a:solidFill>
                  <a:srgbClr val="2E20E8"/>
                </a:solidFill>
              </a:rPr>
              <a:t>BARRIERE </a:t>
            </a:r>
          </a:p>
        </p:txBody>
      </p:sp>
      <p:sp>
        <p:nvSpPr>
          <p:cNvPr id="5" name="Segnaposto numero diapositiva 4">
            <a:extLst>
              <a:ext uri="{FF2B5EF4-FFF2-40B4-BE49-F238E27FC236}">
                <a16:creationId xmlns:a16="http://schemas.microsoft.com/office/drawing/2014/main" id="{7BC09AD7-E528-4ADE-9C9A-FFD7DB6CBF5C}"/>
              </a:ext>
            </a:extLst>
          </p:cNvPr>
          <p:cNvSpPr>
            <a:spLocks noGrp="1"/>
          </p:cNvSpPr>
          <p:nvPr>
            <p:ph type="sldNum" sz="quarter" idx="12"/>
          </p:nvPr>
        </p:nvSpPr>
        <p:spPr/>
        <p:txBody>
          <a:bodyPr/>
          <a:lstStyle/>
          <a:p>
            <a:fld id="{09B2A20A-0208-41B4-9663-6FE9F6102D4B}" type="slidenum">
              <a:rPr lang="it-IT" smtClean="0"/>
              <a:pPr/>
              <a:t>70</a:t>
            </a:fld>
            <a:endParaRPr lang="it-IT"/>
          </a:p>
        </p:txBody>
      </p:sp>
      <p:graphicFrame>
        <p:nvGraphicFramePr>
          <p:cNvPr id="10" name="Segnaposto contenuto 13">
            <a:extLst>
              <a:ext uri="{FF2B5EF4-FFF2-40B4-BE49-F238E27FC236}">
                <a16:creationId xmlns:a16="http://schemas.microsoft.com/office/drawing/2014/main" id="{4E7489C0-3143-41E2-A68E-8346DD59D23C}"/>
              </a:ext>
            </a:extLst>
          </p:cNvPr>
          <p:cNvGraphicFramePr>
            <a:graphicFrameLocks noGrp="1"/>
          </p:cNvGraphicFramePr>
          <p:nvPr>
            <p:ph idx="1"/>
            <p:extLst>
              <p:ext uri="{D42A27DB-BD31-4B8C-83A1-F6EECF244321}">
                <p14:modId xmlns:p14="http://schemas.microsoft.com/office/powerpoint/2010/main" val="1802108524"/>
              </p:ext>
            </p:extLst>
          </p:nvPr>
        </p:nvGraphicFramePr>
        <p:xfrm>
          <a:off x="2555776" y="764704"/>
          <a:ext cx="6336703" cy="5328592"/>
        </p:xfrm>
        <a:graphic>
          <a:graphicData uri="http://schemas.openxmlformats.org/drawingml/2006/table">
            <a:tbl>
              <a:tblPr firstRow="1" bandRow="1">
                <a:tableStyleId>{5C22544A-7EE6-4342-B048-85BDC9FD1C3A}</a:tableStyleId>
              </a:tblPr>
              <a:tblGrid>
                <a:gridCol w="2327720">
                  <a:extLst>
                    <a:ext uri="{9D8B030D-6E8A-4147-A177-3AD203B41FA5}">
                      <a16:colId xmlns:a16="http://schemas.microsoft.com/office/drawing/2014/main" val="20000"/>
                    </a:ext>
                  </a:extLst>
                </a:gridCol>
                <a:gridCol w="2081587">
                  <a:extLst>
                    <a:ext uri="{9D8B030D-6E8A-4147-A177-3AD203B41FA5}">
                      <a16:colId xmlns:a16="http://schemas.microsoft.com/office/drawing/2014/main" val="20001"/>
                    </a:ext>
                  </a:extLst>
                </a:gridCol>
                <a:gridCol w="1927396">
                  <a:extLst>
                    <a:ext uri="{9D8B030D-6E8A-4147-A177-3AD203B41FA5}">
                      <a16:colId xmlns:a16="http://schemas.microsoft.com/office/drawing/2014/main" val="20002"/>
                    </a:ext>
                  </a:extLst>
                </a:gridCol>
              </a:tblGrid>
              <a:tr h="1581932">
                <a:tc>
                  <a:txBody>
                    <a:bodyPr/>
                    <a:lstStyle/>
                    <a:p>
                      <a:r>
                        <a:rPr lang="it-IT" dirty="0"/>
                        <a:t>ARCHITETTONICHE</a:t>
                      </a:r>
                    </a:p>
                  </a:txBody>
                  <a:tcPr marL="60960" marR="60960">
                    <a:solidFill>
                      <a:srgbClr val="2E20E8"/>
                    </a:solidFill>
                  </a:tcPr>
                </a:tc>
                <a:tc>
                  <a:txBody>
                    <a:bodyPr/>
                    <a:lstStyle/>
                    <a:p>
                      <a:r>
                        <a:rPr lang="it-IT" dirty="0"/>
                        <a:t>CULTURALI </a:t>
                      </a:r>
                    </a:p>
                    <a:p>
                      <a:r>
                        <a:rPr lang="it-IT" dirty="0"/>
                        <a:t>E</a:t>
                      </a:r>
                    </a:p>
                    <a:p>
                      <a:r>
                        <a:rPr lang="it-IT" dirty="0"/>
                        <a:t>SOCIALI</a:t>
                      </a:r>
                    </a:p>
                  </a:txBody>
                  <a:tcPr marL="60960" marR="60960">
                    <a:solidFill>
                      <a:srgbClr val="2E20E8"/>
                    </a:solidFill>
                  </a:tcPr>
                </a:tc>
                <a:tc>
                  <a:txBody>
                    <a:bodyPr/>
                    <a:lstStyle/>
                    <a:p>
                      <a:r>
                        <a:rPr lang="it-IT" dirty="0"/>
                        <a:t>PERSONALI</a:t>
                      </a:r>
                    </a:p>
                  </a:txBody>
                  <a:tcPr marL="60960" marR="60960">
                    <a:solidFill>
                      <a:srgbClr val="2E20E8"/>
                    </a:solidFill>
                  </a:tcPr>
                </a:tc>
                <a:extLst>
                  <a:ext uri="{0D108BD9-81ED-4DB2-BD59-A6C34878D82A}">
                    <a16:rowId xmlns:a16="http://schemas.microsoft.com/office/drawing/2014/main" val="10000"/>
                  </a:ext>
                </a:extLst>
              </a:tr>
              <a:tr h="3746660">
                <a:tc>
                  <a:txBody>
                    <a:bodyPr/>
                    <a:lstStyle/>
                    <a:p>
                      <a:pPr marL="285750" indent="-285750">
                        <a:buFont typeface="Arial" panose="020B0604020202020204" pitchFamily="34" charset="0"/>
                        <a:buChar char="•"/>
                      </a:pPr>
                      <a:r>
                        <a:rPr lang="it-IT" sz="1600" dirty="0"/>
                        <a:t>Gradini, </a:t>
                      </a:r>
                    </a:p>
                    <a:p>
                      <a:pPr marL="285750" indent="-285750">
                        <a:buFont typeface="Arial" panose="020B0604020202020204" pitchFamily="34" charset="0"/>
                        <a:buChar char="•"/>
                      </a:pPr>
                      <a:r>
                        <a:rPr lang="it-IT" sz="1600" dirty="0"/>
                        <a:t>Scale, </a:t>
                      </a:r>
                    </a:p>
                    <a:p>
                      <a:pPr marL="285750" indent="-285750">
                        <a:buFont typeface="Arial" panose="020B0604020202020204" pitchFamily="34" charset="0"/>
                        <a:buChar char="•"/>
                      </a:pPr>
                      <a:r>
                        <a:rPr lang="it-IT" sz="1600" dirty="0"/>
                        <a:t>Distanze, </a:t>
                      </a:r>
                    </a:p>
                    <a:p>
                      <a:pPr marL="285750" indent="-285750">
                        <a:buFont typeface="Arial" panose="020B0604020202020204" pitchFamily="34" charset="0"/>
                        <a:buChar char="•"/>
                      </a:pPr>
                      <a:r>
                        <a:rPr lang="it-IT" sz="1600" dirty="0"/>
                        <a:t>Altezze, </a:t>
                      </a:r>
                    </a:p>
                    <a:p>
                      <a:pPr marL="285750" indent="-285750">
                        <a:buFont typeface="Arial" panose="020B0604020202020204" pitchFamily="34" charset="0"/>
                        <a:buChar char="•"/>
                      </a:pPr>
                      <a:r>
                        <a:rPr lang="it-IT" sz="1600" dirty="0"/>
                        <a:t>Mancanza di sussidi</a:t>
                      </a:r>
                    </a:p>
                  </a:txBody>
                  <a:tcPr marL="60960" marR="60960">
                    <a:solidFill>
                      <a:schemeClr val="bg1"/>
                    </a:solidFill>
                  </a:tcPr>
                </a:tc>
                <a:tc>
                  <a:txBody>
                    <a:bodyPr/>
                    <a:lstStyle/>
                    <a:p>
                      <a:pPr marL="285750" indent="-285750">
                        <a:buFont typeface="Arial" panose="020B0604020202020204" pitchFamily="34" charset="0"/>
                        <a:buChar char="•"/>
                      </a:pPr>
                      <a:r>
                        <a:rPr lang="it-IT" sz="1600" dirty="0"/>
                        <a:t>Indifferenza,</a:t>
                      </a:r>
                    </a:p>
                    <a:p>
                      <a:pPr marL="285750" indent="-285750">
                        <a:buFont typeface="Arial" panose="020B0604020202020204" pitchFamily="34" charset="0"/>
                        <a:buChar char="•"/>
                      </a:pPr>
                      <a:r>
                        <a:rPr lang="it-IT" sz="1600" dirty="0"/>
                        <a:t>Emarginazione,</a:t>
                      </a:r>
                    </a:p>
                    <a:p>
                      <a:pPr marL="285750" indent="-285750">
                        <a:buFont typeface="Arial" panose="020B0604020202020204" pitchFamily="34" charset="0"/>
                        <a:buChar char="•"/>
                      </a:pPr>
                      <a:r>
                        <a:rPr lang="it-IT" sz="1600" dirty="0"/>
                        <a:t>Discriminazione,</a:t>
                      </a:r>
                    </a:p>
                    <a:p>
                      <a:pPr marL="285750" indent="-285750">
                        <a:buFont typeface="Arial" panose="020B0604020202020204" pitchFamily="34" charset="0"/>
                        <a:buChar char="•"/>
                      </a:pPr>
                      <a:r>
                        <a:rPr lang="it-IT" sz="1600" dirty="0"/>
                        <a:t>Pietismo,</a:t>
                      </a:r>
                    </a:p>
                    <a:p>
                      <a:pPr marL="285750" indent="-285750">
                        <a:buFont typeface="Arial" panose="020B0604020202020204" pitchFamily="34" charset="0"/>
                        <a:buChar char="•"/>
                      </a:pPr>
                      <a:r>
                        <a:rPr lang="it-IT" sz="1600" dirty="0"/>
                        <a:t>Cattiveria,</a:t>
                      </a:r>
                    </a:p>
                    <a:p>
                      <a:pPr marL="285750" indent="-285750">
                        <a:buFont typeface="Arial" panose="020B0604020202020204" pitchFamily="34" charset="0"/>
                        <a:buChar char="•"/>
                      </a:pPr>
                      <a:r>
                        <a:rPr lang="it-IT" sz="1600" dirty="0"/>
                        <a:t>Invidia</a:t>
                      </a:r>
                    </a:p>
                  </a:txBody>
                  <a:tcPr marL="60960" marR="60960">
                    <a:solidFill>
                      <a:schemeClr val="bg1"/>
                    </a:solidFill>
                  </a:tcPr>
                </a:tc>
                <a:tc>
                  <a:txBody>
                    <a:bodyPr/>
                    <a:lstStyle/>
                    <a:p>
                      <a:pPr marL="285750" indent="-285750">
                        <a:buFont typeface="Arial" panose="020B0604020202020204" pitchFamily="34" charset="0"/>
                        <a:buChar char="•"/>
                      </a:pPr>
                      <a:r>
                        <a:rPr lang="it-IT" sz="1600" dirty="0"/>
                        <a:t>Bassa autostima,</a:t>
                      </a:r>
                    </a:p>
                    <a:p>
                      <a:pPr marL="285750" indent="-285750">
                        <a:buFont typeface="Arial" panose="020B0604020202020204" pitchFamily="34" charset="0"/>
                        <a:buChar char="•"/>
                      </a:pPr>
                      <a:r>
                        <a:rPr lang="it-IT" sz="1600" dirty="0"/>
                        <a:t>Scarso senso di auto efficienza,</a:t>
                      </a:r>
                    </a:p>
                    <a:p>
                      <a:pPr marL="285750" indent="-285750">
                        <a:buFont typeface="Arial" panose="020B0604020202020204" pitchFamily="34" charset="0"/>
                        <a:buChar char="•"/>
                      </a:pPr>
                      <a:r>
                        <a:rPr lang="it-IT" sz="1600" dirty="0"/>
                        <a:t>Insicurezza,</a:t>
                      </a:r>
                    </a:p>
                    <a:p>
                      <a:pPr marL="285750" indent="-285750">
                        <a:buFont typeface="Arial" panose="020B0604020202020204" pitchFamily="34" charset="0"/>
                        <a:buChar char="•"/>
                      </a:pPr>
                      <a:r>
                        <a:rPr lang="it-IT" sz="1600" dirty="0"/>
                        <a:t>timidezza</a:t>
                      </a:r>
                    </a:p>
                  </a:txBody>
                  <a:tcPr marL="60960" marR="60960">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865098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9689" y="908720"/>
            <a:ext cx="2210612" cy="1080120"/>
          </a:xfrm>
        </p:spPr>
        <p:txBody>
          <a:bodyPr>
            <a:normAutofit/>
          </a:bodyPr>
          <a:lstStyle/>
          <a:p>
            <a:r>
              <a:rPr lang="it-IT" sz="2400" dirty="0">
                <a:solidFill>
                  <a:srgbClr val="FF0000"/>
                </a:solidFill>
              </a:rPr>
              <a:t>FACILITATORI</a:t>
            </a:r>
          </a:p>
        </p:txBody>
      </p:sp>
      <p:sp>
        <p:nvSpPr>
          <p:cNvPr id="3" name="Segnaposto contenuto 2"/>
          <p:cNvSpPr>
            <a:spLocks noGrp="1"/>
          </p:cNvSpPr>
          <p:nvPr>
            <p:ph idx="1"/>
          </p:nvPr>
        </p:nvSpPr>
        <p:spPr>
          <a:xfrm>
            <a:off x="2555776" y="764705"/>
            <a:ext cx="6398535" cy="1584176"/>
          </a:xfrm>
          <a:solidFill>
            <a:srgbClr val="FF0000"/>
          </a:solidFill>
        </p:spPr>
        <p:txBody>
          <a:bodyPr anchor="t"/>
          <a:lstStyle/>
          <a:p>
            <a:pPr marL="0" indent="0">
              <a:buNone/>
            </a:pPr>
            <a:r>
              <a:rPr lang="it-IT" dirty="0">
                <a:solidFill>
                  <a:schemeClr val="bg1"/>
                </a:solidFill>
              </a:rPr>
              <a:t>I FACILITATORI possono evitare che una menomazione o una limitazione dell’attività divengano una restrizione della partecipazione, dato che migliorano la performance di un’azione, nonostante il problema di capacità della persona.</a:t>
            </a:r>
          </a:p>
        </p:txBody>
      </p:sp>
      <p:sp>
        <p:nvSpPr>
          <p:cNvPr id="5" name="Segnaposto numero diapositiva 4">
            <a:extLst>
              <a:ext uri="{FF2B5EF4-FFF2-40B4-BE49-F238E27FC236}">
                <a16:creationId xmlns:a16="http://schemas.microsoft.com/office/drawing/2014/main" id="{EF520025-31CC-47C3-A6E1-A1E6C48D9595}"/>
              </a:ext>
            </a:extLst>
          </p:cNvPr>
          <p:cNvSpPr>
            <a:spLocks noGrp="1"/>
          </p:cNvSpPr>
          <p:nvPr>
            <p:ph type="sldNum" sz="quarter" idx="12"/>
          </p:nvPr>
        </p:nvSpPr>
        <p:spPr/>
        <p:txBody>
          <a:bodyPr/>
          <a:lstStyle/>
          <a:p>
            <a:fld id="{09B2A20A-0208-41B4-9663-6FE9F6102D4B}" type="slidenum">
              <a:rPr lang="it-IT" smtClean="0"/>
              <a:pPr/>
              <a:t>71</a:t>
            </a:fld>
            <a:endParaRPr lang="it-IT"/>
          </a:p>
        </p:txBody>
      </p:sp>
      <p:graphicFrame>
        <p:nvGraphicFramePr>
          <p:cNvPr id="6" name="Segnaposto contenuto 3">
            <a:extLst>
              <a:ext uri="{FF2B5EF4-FFF2-40B4-BE49-F238E27FC236}">
                <a16:creationId xmlns:a16="http://schemas.microsoft.com/office/drawing/2014/main" id="{523111F7-7D2B-4BB0-8318-5B76A2E39086}"/>
              </a:ext>
            </a:extLst>
          </p:cNvPr>
          <p:cNvGraphicFramePr>
            <a:graphicFrameLocks/>
          </p:cNvGraphicFramePr>
          <p:nvPr>
            <p:extLst>
              <p:ext uri="{D42A27DB-BD31-4B8C-83A1-F6EECF244321}">
                <p14:modId xmlns:p14="http://schemas.microsoft.com/office/powerpoint/2010/main" val="1438097399"/>
              </p:ext>
            </p:extLst>
          </p:nvPr>
        </p:nvGraphicFramePr>
        <p:xfrm>
          <a:off x="2555775" y="2338664"/>
          <a:ext cx="6398535" cy="3384375"/>
        </p:xfrm>
        <a:graphic>
          <a:graphicData uri="http://schemas.openxmlformats.org/drawingml/2006/table">
            <a:tbl>
              <a:tblPr firstRow="1" bandRow="1">
                <a:tableStyleId>{5C22544A-7EE6-4342-B048-85BDC9FD1C3A}</a:tableStyleId>
              </a:tblPr>
              <a:tblGrid>
                <a:gridCol w="2132845">
                  <a:extLst>
                    <a:ext uri="{9D8B030D-6E8A-4147-A177-3AD203B41FA5}">
                      <a16:colId xmlns:a16="http://schemas.microsoft.com/office/drawing/2014/main" val="20000"/>
                    </a:ext>
                  </a:extLst>
                </a:gridCol>
                <a:gridCol w="2132845">
                  <a:extLst>
                    <a:ext uri="{9D8B030D-6E8A-4147-A177-3AD203B41FA5}">
                      <a16:colId xmlns:a16="http://schemas.microsoft.com/office/drawing/2014/main" val="20001"/>
                    </a:ext>
                  </a:extLst>
                </a:gridCol>
                <a:gridCol w="2132845">
                  <a:extLst>
                    <a:ext uri="{9D8B030D-6E8A-4147-A177-3AD203B41FA5}">
                      <a16:colId xmlns:a16="http://schemas.microsoft.com/office/drawing/2014/main" val="20002"/>
                    </a:ext>
                  </a:extLst>
                </a:gridCol>
              </a:tblGrid>
              <a:tr h="684375">
                <a:tc>
                  <a:txBody>
                    <a:bodyPr/>
                    <a:lstStyle/>
                    <a:p>
                      <a:r>
                        <a:rPr lang="it-IT" dirty="0"/>
                        <a:t>ARCHITETTONICI</a:t>
                      </a:r>
                    </a:p>
                  </a:txBody>
                  <a:tcPr marL="60960" marR="60960">
                    <a:solidFill>
                      <a:srgbClr val="FF0000"/>
                    </a:solidFill>
                  </a:tcPr>
                </a:tc>
                <a:tc>
                  <a:txBody>
                    <a:bodyPr/>
                    <a:lstStyle/>
                    <a:p>
                      <a:r>
                        <a:rPr lang="it-IT" dirty="0"/>
                        <a:t>CULTURALI E SOCIALI</a:t>
                      </a:r>
                    </a:p>
                  </a:txBody>
                  <a:tcPr marL="60960" marR="60960">
                    <a:solidFill>
                      <a:srgbClr val="FF0000"/>
                    </a:solidFill>
                  </a:tcPr>
                </a:tc>
                <a:tc>
                  <a:txBody>
                    <a:bodyPr/>
                    <a:lstStyle/>
                    <a:p>
                      <a:r>
                        <a:rPr lang="it-IT" dirty="0"/>
                        <a:t>PERSONALI</a:t>
                      </a:r>
                    </a:p>
                  </a:txBody>
                  <a:tcPr marL="60960" marR="60960">
                    <a:solidFill>
                      <a:srgbClr val="FF0000"/>
                    </a:solidFill>
                  </a:tcPr>
                </a:tc>
                <a:extLst>
                  <a:ext uri="{0D108BD9-81ED-4DB2-BD59-A6C34878D82A}">
                    <a16:rowId xmlns:a16="http://schemas.microsoft.com/office/drawing/2014/main" val="10000"/>
                  </a:ext>
                </a:extLst>
              </a:tr>
              <a:tr h="2700000">
                <a:tc>
                  <a:txBody>
                    <a:bodyPr/>
                    <a:lstStyle/>
                    <a:p>
                      <a:pPr marL="285750" indent="-285750">
                        <a:buFont typeface="Arial" panose="020B0604020202020204" pitchFamily="34" charset="0"/>
                        <a:buChar char="•"/>
                      </a:pPr>
                      <a:r>
                        <a:rPr lang="it-IT" dirty="0"/>
                        <a:t>Ascensore,</a:t>
                      </a:r>
                    </a:p>
                    <a:p>
                      <a:pPr marL="285750" indent="-285750">
                        <a:buFont typeface="Arial" panose="020B0604020202020204" pitchFamily="34" charset="0"/>
                        <a:buChar char="•"/>
                      </a:pPr>
                      <a:r>
                        <a:rPr lang="it-IT" dirty="0"/>
                        <a:t>spazi attrezzati,</a:t>
                      </a:r>
                    </a:p>
                    <a:p>
                      <a:pPr marL="285750" indent="-285750">
                        <a:buFont typeface="Arial" panose="020B0604020202020204" pitchFamily="34" charset="0"/>
                        <a:buChar char="•"/>
                      </a:pPr>
                      <a:r>
                        <a:rPr lang="it-IT" dirty="0"/>
                        <a:t>Internet,</a:t>
                      </a:r>
                    </a:p>
                    <a:p>
                      <a:pPr marL="285750" indent="-285750">
                        <a:buFont typeface="Arial" panose="020B0604020202020204" pitchFamily="34" charset="0"/>
                        <a:buChar char="•"/>
                      </a:pPr>
                      <a:r>
                        <a:rPr lang="it-IT" dirty="0"/>
                        <a:t>computer</a:t>
                      </a:r>
                    </a:p>
                  </a:txBody>
                  <a:tcPr marL="60960" marR="60960">
                    <a:solidFill>
                      <a:schemeClr val="bg1"/>
                    </a:solidFill>
                  </a:tcPr>
                </a:tc>
                <a:tc>
                  <a:txBody>
                    <a:bodyPr/>
                    <a:lstStyle/>
                    <a:p>
                      <a:pPr marL="285750" indent="-285750">
                        <a:buFont typeface="Arial" panose="020B0604020202020204" pitchFamily="34" charset="0"/>
                        <a:buChar char="•"/>
                      </a:pPr>
                      <a:r>
                        <a:rPr lang="it-IT" dirty="0"/>
                        <a:t>Unione familiare,</a:t>
                      </a:r>
                    </a:p>
                    <a:p>
                      <a:pPr marL="285750" indent="-285750">
                        <a:buFont typeface="Arial" panose="020B0604020202020204" pitchFamily="34" charset="0"/>
                        <a:buChar char="•"/>
                      </a:pPr>
                      <a:r>
                        <a:rPr lang="it-IT" dirty="0"/>
                        <a:t>benessere a scuola,</a:t>
                      </a:r>
                    </a:p>
                    <a:p>
                      <a:pPr marL="285750" indent="-285750">
                        <a:buFont typeface="Arial" panose="020B0604020202020204" pitchFamily="34" charset="0"/>
                        <a:buChar char="•"/>
                      </a:pPr>
                      <a:r>
                        <a:rPr lang="it-IT" dirty="0"/>
                        <a:t>compagni di classe,</a:t>
                      </a:r>
                    </a:p>
                    <a:p>
                      <a:pPr marL="285750" indent="-285750">
                        <a:buFont typeface="Arial" panose="020B0604020202020204" pitchFamily="34" charset="0"/>
                        <a:buChar char="•"/>
                      </a:pPr>
                      <a:r>
                        <a:rPr lang="it-IT" dirty="0"/>
                        <a:t>docenti,</a:t>
                      </a:r>
                    </a:p>
                    <a:p>
                      <a:pPr marL="285750" indent="-285750">
                        <a:buFont typeface="Arial" panose="020B0604020202020204" pitchFamily="34" charset="0"/>
                        <a:buChar char="•"/>
                      </a:pPr>
                      <a:r>
                        <a:rPr lang="it-IT" dirty="0"/>
                        <a:t>volontariato</a:t>
                      </a:r>
                    </a:p>
                  </a:txBody>
                  <a:tcPr marL="60960" marR="60960">
                    <a:solidFill>
                      <a:schemeClr val="bg1"/>
                    </a:solidFill>
                  </a:tcPr>
                </a:tc>
                <a:tc>
                  <a:txBody>
                    <a:bodyPr/>
                    <a:lstStyle/>
                    <a:p>
                      <a:pPr marL="285750" indent="-285750">
                        <a:buFont typeface="Arial" panose="020B0604020202020204" pitchFamily="34" charset="0"/>
                        <a:buChar char="•"/>
                      </a:pPr>
                      <a:r>
                        <a:rPr lang="it-IT" dirty="0"/>
                        <a:t>Autostima,</a:t>
                      </a:r>
                    </a:p>
                    <a:p>
                      <a:pPr marL="285750" indent="-285750">
                        <a:buFont typeface="Arial" panose="020B0604020202020204" pitchFamily="34" charset="0"/>
                        <a:buChar char="•"/>
                      </a:pPr>
                      <a:r>
                        <a:rPr lang="it-IT" dirty="0"/>
                        <a:t>buon senso di autoefficacia,</a:t>
                      </a:r>
                    </a:p>
                    <a:p>
                      <a:pPr marL="285750" indent="-285750">
                        <a:buFont typeface="Arial" panose="020B0604020202020204" pitchFamily="34" charset="0"/>
                        <a:buChar char="•"/>
                      </a:pPr>
                      <a:r>
                        <a:rPr lang="it-IT" dirty="0"/>
                        <a:t>sicurezza,</a:t>
                      </a:r>
                    </a:p>
                    <a:p>
                      <a:pPr marL="285750" indent="-285750">
                        <a:buFont typeface="Arial" panose="020B0604020202020204" pitchFamily="34" charset="0"/>
                        <a:buChar char="•"/>
                      </a:pPr>
                      <a:r>
                        <a:rPr lang="it-IT" dirty="0"/>
                        <a:t>motivazione</a:t>
                      </a:r>
                    </a:p>
                  </a:txBody>
                  <a:tcPr marL="60960" marR="60960">
                    <a:solidFill>
                      <a:schemeClr val="bg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2305" y="770511"/>
            <a:ext cx="2210612" cy="1297050"/>
          </a:xfrm>
        </p:spPr>
        <p:txBody>
          <a:bodyPr>
            <a:normAutofit/>
          </a:bodyPr>
          <a:lstStyle/>
          <a:p>
            <a:r>
              <a:rPr lang="it-IT" sz="2400" dirty="0">
                <a:solidFill>
                  <a:srgbClr val="841BED"/>
                </a:solidFill>
              </a:rPr>
              <a:t>CAPACITÀ E PERFORMANCE</a:t>
            </a:r>
          </a:p>
        </p:txBody>
      </p:sp>
      <p:sp>
        <p:nvSpPr>
          <p:cNvPr id="3" name="Segnaposto contenuto 2"/>
          <p:cNvSpPr>
            <a:spLocks noGrp="1"/>
          </p:cNvSpPr>
          <p:nvPr>
            <p:ph idx="1"/>
          </p:nvPr>
        </p:nvSpPr>
        <p:spPr>
          <a:xfrm>
            <a:off x="2555776" y="764704"/>
            <a:ext cx="6398535" cy="2808312"/>
          </a:xfrm>
          <a:solidFill>
            <a:srgbClr val="841BED"/>
          </a:solidFill>
        </p:spPr>
        <p:txBody>
          <a:bodyPr anchor="t">
            <a:normAutofit/>
          </a:bodyPr>
          <a:lstStyle/>
          <a:p>
            <a:pPr marL="1588" indent="-1588">
              <a:buNone/>
            </a:pPr>
            <a:r>
              <a:rPr lang="it-IT" dirty="0">
                <a:solidFill>
                  <a:schemeClr val="bg1"/>
                </a:solidFill>
              </a:rPr>
              <a:t>I fattori ambientali definiscono le barriere e i facilitatori per il funzionamento, che è espresso in termini di capacità e performance</a:t>
            </a:r>
          </a:p>
          <a:p>
            <a:pPr marL="180975" indent="0">
              <a:buNone/>
            </a:pPr>
            <a:r>
              <a:rPr lang="it-IT" dirty="0">
                <a:solidFill>
                  <a:schemeClr val="bg1"/>
                </a:solidFill>
              </a:rPr>
              <a:t>La CAPACITÀ: l’abilità, quello che una persona sa fare in un ambiente neutro (</a:t>
            </a:r>
            <a:r>
              <a:rPr lang="it-IT" b="1" dirty="0">
                <a:solidFill>
                  <a:schemeClr val="bg1"/>
                </a:solidFill>
              </a:rPr>
              <a:t>capacità intrinseca, </a:t>
            </a:r>
            <a:r>
              <a:rPr lang="it-IT" b="1" u="sng" dirty="0">
                <a:solidFill>
                  <a:schemeClr val="bg1"/>
                </a:solidFill>
              </a:rPr>
              <a:t>non dipende dall’ambiente</a:t>
            </a:r>
            <a:r>
              <a:rPr lang="it-IT" dirty="0">
                <a:solidFill>
                  <a:schemeClr val="bg1"/>
                </a:solidFill>
              </a:rPr>
              <a:t>) </a:t>
            </a:r>
          </a:p>
          <a:p>
            <a:pPr marL="182563" indent="-1588">
              <a:buNone/>
            </a:pPr>
            <a:r>
              <a:rPr lang="it-IT" dirty="0">
                <a:solidFill>
                  <a:schemeClr val="bg1"/>
                </a:solidFill>
              </a:rPr>
              <a:t>La PERFORMANCE : quello che fa nell’ambiente in cui vive, </a:t>
            </a:r>
            <a:r>
              <a:rPr lang="it-IT" b="1" u="sng" dirty="0">
                <a:solidFill>
                  <a:schemeClr val="bg1"/>
                </a:solidFill>
              </a:rPr>
              <a:t>influenzata</a:t>
            </a:r>
            <a:r>
              <a:rPr lang="it-IT" dirty="0">
                <a:solidFill>
                  <a:schemeClr val="bg1"/>
                </a:solidFill>
              </a:rPr>
              <a:t> dalle barriere o dai facilitatori che incontra</a:t>
            </a:r>
          </a:p>
        </p:txBody>
      </p:sp>
      <p:sp>
        <p:nvSpPr>
          <p:cNvPr id="5" name="Segnaposto numero diapositiva 4">
            <a:extLst>
              <a:ext uri="{FF2B5EF4-FFF2-40B4-BE49-F238E27FC236}">
                <a16:creationId xmlns:a16="http://schemas.microsoft.com/office/drawing/2014/main" id="{F3CC65B1-DB89-4B2E-8336-4B7511A9AB7B}"/>
              </a:ext>
            </a:extLst>
          </p:cNvPr>
          <p:cNvSpPr>
            <a:spLocks noGrp="1"/>
          </p:cNvSpPr>
          <p:nvPr>
            <p:ph type="sldNum" sz="quarter" idx="12"/>
          </p:nvPr>
        </p:nvSpPr>
        <p:spPr/>
        <p:txBody>
          <a:bodyPr/>
          <a:lstStyle/>
          <a:p>
            <a:fld id="{09B2A20A-0208-41B4-9663-6FE9F6102D4B}" type="slidenum">
              <a:rPr lang="it-IT" smtClean="0"/>
              <a:pPr/>
              <a:t>72</a:t>
            </a:fld>
            <a:endParaRPr lang="it-IT"/>
          </a:p>
        </p:txBody>
      </p:sp>
      <p:graphicFrame>
        <p:nvGraphicFramePr>
          <p:cNvPr id="6" name="Tabella 6">
            <a:extLst>
              <a:ext uri="{FF2B5EF4-FFF2-40B4-BE49-F238E27FC236}">
                <a16:creationId xmlns:a16="http://schemas.microsoft.com/office/drawing/2014/main" id="{45A4B438-AE92-40A3-B602-21858DF52670}"/>
              </a:ext>
            </a:extLst>
          </p:cNvPr>
          <p:cNvGraphicFramePr>
            <a:graphicFrameLocks noGrp="1"/>
          </p:cNvGraphicFramePr>
          <p:nvPr>
            <p:extLst>
              <p:ext uri="{D42A27DB-BD31-4B8C-83A1-F6EECF244321}">
                <p14:modId xmlns:p14="http://schemas.microsoft.com/office/powerpoint/2010/main" val="3820098675"/>
              </p:ext>
            </p:extLst>
          </p:nvPr>
        </p:nvGraphicFramePr>
        <p:xfrm>
          <a:off x="2555776" y="3573016"/>
          <a:ext cx="6398534" cy="2520280"/>
        </p:xfrm>
        <a:graphic>
          <a:graphicData uri="http://schemas.openxmlformats.org/drawingml/2006/table">
            <a:tbl>
              <a:tblPr firstRow="1" bandRow="1">
                <a:tableStyleId>{5C22544A-7EE6-4342-B048-85BDC9FD1C3A}</a:tableStyleId>
              </a:tblPr>
              <a:tblGrid>
                <a:gridCol w="3199267">
                  <a:extLst>
                    <a:ext uri="{9D8B030D-6E8A-4147-A177-3AD203B41FA5}">
                      <a16:colId xmlns:a16="http://schemas.microsoft.com/office/drawing/2014/main" val="1294810346"/>
                    </a:ext>
                  </a:extLst>
                </a:gridCol>
                <a:gridCol w="3199267">
                  <a:extLst>
                    <a:ext uri="{9D8B030D-6E8A-4147-A177-3AD203B41FA5}">
                      <a16:colId xmlns:a16="http://schemas.microsoft.com/office/drawing/2014/main" val="1140187529"/>
                    </a:ext>
                  </a:extLst>
                </a:gridCol>
              </a:tblGrid>
              <a:tr h="376511">
                <a:tc>
                  <a:txBody>
                    <a:bodyPr/>
                    <a:lstStyle/>
                    <a:p>
                      <a:r>
                        <a:rPr lang="it-IT" dirty="0"/>
                        <a:t>PERFORMANCE</a:t>
                      </a:r>
                    </a:p>
                  </a:txBody>
                  <a:tcPr>
                    <a:solidFill>
                      <a:srgbClr val="841BED"/>
                    </a:solidFill>
                  </a:tcPr>
                </a:tc>
                <a:tc>
                  <a:txBody>
                    <a:bodyPr/>
                    <a:lstStyle/>
                    <a:p>
                      <a:r>
                        <a:rPr lang="it-IT" dirty="0"/>
                        <a:t> PERFORMANCE </a:t>
                      </a:r>
                    </a:p>
                  </a:txBody>
                  <a:tcPr>
                    <a:solidFill>
                      <a:srgbClr val="841BED"/>
                    </a:solidFill>
                  </a:tcPr>
                </a:tc>
                <a:extLst>
                  <a:ext uri="{0D108BD9-81ED-4DB2-BD59-A6C34878D82A}">
                    <a16:rowId xmlns:a16="http://schemas.microsoft.com/office/drawing/2014/main" val="2366225634"/>
                  </a:ext>
                </a:extLst>
              </a:tr>
              <a:tr h="2143769">
                <a:tc>
                  <a:txBody>
                    <a:bodyPr/>
                    <a:lstStyle/>
                    <a:p>
                      <a:pPr marL="285750" indent="-285750">
                        <a:buFont typeface="Arial" panose="020B0604020202020204" pitchFamily="34" charset="0"/>
                        <a:buChar char="•"/>
                      </a:pPr>
                      <a:r>
                        <a:rPr lang="it-IT" sz="1600" kern="1200" dirty="0">
                          <a:solidFill>
                            <a:schemeClr val="dk1"/>
                          </a:solidFill>
                          <a:latin typeface="+mn-lt"/>
                          <a:ea typeface="+mn-ea"/>
                          <a:cs typeface="+mn-cs"/>
                        </a:rPr>
                        <a:t>Ciò che una persone FA</a:t>
                      </a:r>
                    </a:p>
                    <a:p>
                      <a:pPr marL="285750" indent="-285750">
                        <a:buFont typeface="Arial" panose="020B0604020202020204" pitchFamily="34" charset="0"/>
                        <a:buChar char="•"/>
                      </a:pPr>
                      <a:r>
                        <a:rPr lang="it-IT" sz="1600" kern="1200" dirty="0">
                          <a:solidFill>
                            <a:schemeClr val="dk1"/>
                          </a:solidFill>
                          <a:latin typeface="+mn-lt"/>
                          <a:ea typeface="+mn-ea"/>
                          <a:cs typeface="+mn-cs"/>
                        </a:rPr>
                        <a:t>Risultato dei fattori ambientali sul funzionamento</a:t>
                      </a:r>
                    </a:p>
                    <a:p>
                      <a:pPr marL="285750" indent="-285750">
                        <a:buFont typeface="Arial" panose="020B0604020202020204" pitchFamily="34" charset="0"/>
                        <a:buChar char="•"/>
                      </a:pPr>
                      <a:r>
                        <a:rPr lang="it-IT" sz="1600" kern="1200" dirty="0">
                          <a:solidFill>
                            <a:schemeClr val="dk1"/>
                          </a:solidFill>
                          <a:latin typeface="+mn-lt"/>
                          <a:ea typeface="+mn-ea"/>
                          <a:cs typeface="+mn-cs"/>
                        </a:rPr>
                        <a:t>Dipendente dall’ambiente</a:t>
                      </a:r>
                    </a:p>
                    <a:p>
                      <a:pPr marL="285750" indent="-285750">
                        <a:buFont typeface="Arial" panose="020B0604020202020204" pitchFamily="34" charset="0"/>
                        <a:buChar char="•"/>
                      </a:pPr>
                      <a:r>
                        <a:rPr lang="it-IT" sz="1600" kern="1200" dirty="0">
                          <a:solidFill>
                            <a:schemeClr val="dk1"/>
                          </a:solidFill>
                          <a:latin typeface="+mn-lt"/>
                          <a:ea typeface="+mn-ea"/>
                          <a:cs typeface="+mn-cs"/>
                        </a:rPr>
                        <a:t>Descrive il livello di performance della persona nell’ambiente in cui vive (casa, lavoro, scuola ecc.)</a:t>
                      </a:r>
                    </a:p>
                  </a:txBody>
                  <a:tcPr>
                    <a:solidFill>
                      <a:schemeClr val="bg1"/>
                    </a:solidFill>
                  </a:tcPr>
                </a:tc>
                <a:tc>
                  <a:txBody>
                    <a:bodyPr/>
                    <a:lstStyle/>
                    <a:p>
                      <a:pPr marL="285750" indent="-285750" algn="l" defTabSz="914400" rtl="0" eaLnBrk="1" latinLnBrk="0" hangingPunct="1">
                        <a:buFont typeface="Arial" panose="020B0604020202020204" pitchFamily="34" charset="0"/>
                        <a:buChar char="•"/>
                      </a:pPr>
                      <a:r>
                        <a:rPr lang="it-IT" sz="1600" kern="1200" dirty="0">
                          <a:solidFill>
                            <a:schemeClr val="dk1"/>
                          </a:solidFill>
                          <a:latin typeface="+mn-lt"/>
                          <a:ea typeface="+mn-ea"/>
                          <a:cs typeface="+mn-cs"/>
                        </a:rPr>
                        <a:t>Ciò che una persona PUO’  FARE</a:t>
                      </a:r>
                    </a:p>
                    <a:p>
                      <a:pPr marL="285750" indent="-285750" algn="l" defTabSz="914400" rtl="0" eaLnBrk="1" latinLnBrk="0" hangingPunct="1">
                        <a:buFont typeface="Arial" panose="020B0604020202020204" pitchFamily="34" charset="0"/>
                        <a:buChar char="•"/>
                      </a:pPr>
                      <a:r>
                        <a:rPr lang="it-IT" sz="1600" kern="1200" dirty="0">
                          <a:solidFill>
                            <a:schemeClr val="dk1"/>
                          </a:solidFill>
                          <a:latin typeface="+mn-lt"/>
                          <a:ea typeface="+mn-ea"/>
                          <a:cs typeface="+mn-cs"/>
                        </a:rPr>
                        <a:t>Caratteristica intrinseca della persona</a:t>
                      </a:r>
                    </a:p>
                    <a:p>
                      <a:pPr marL="285750" indent="-285750" algn="l" defTabSz="914400" rtl="0" eaLnBrk="1" latinLnBrk="0" hangingPunct="1">
                        <a:buFont typeface="Arial" panose="020B0604020202020204" pitchFamily="34" charset="0"/>
                        <a:buChar char="•"/>
                      </a:pPr>
                      <a:r>
                        <a:rPr lang="it-IT" sz="1600" kern="1200" dirty="0">
                          <a:solidFill>
                            <a:schemeClr val="dk1"/>
                          </a:solidFill>
                          <a:latin typeface="+mn-lt"/>
                          <a:ea typeface="+mn-ea"/>
                          <a:cs typeface="+mn-cs"/>
                        </a:rPr>
                        <a:t>Non dipendente dall’ambiente</a:t>
                      </a:r>
                    </a:p>
                    <a:p>
                      <a:pPr marL="285750" indent="-285750" algn="l" defTabSz="914400" rtl="0" eaLnBrk="1" latinLnBrk="0" hangingPunct="1">
                        <a:buFont typeface="Arial" panose="020B0604020202020204" pitchFamily="34" charset="0"/>
                        <a:buChar char="•"/>
                      </a:pPr>
                      <a:r>
                        <a:rPr lang="it-IT" sz="1600" kern="1200" dirty="0">
                          <a:solidFill>
                            <a:schemeClr val="dk1"/>
                          </a:solidFill>
                          <a:latin typeface="+mn-lt"/>
                          <a:ea typeface="+mn-ea"/>
                          <a:cs typeface="+mn-cs"/>
                        </a:rPr>
                        <a:t>Descrive il funzionamento della persona in un ambiente che non facilita e non ostacola</a:t>
                      </a:r>
                    </a:p>
                    <a:p>
                      <a:endParaRPr lang="it-IT" dirty="0"/>
                    </a:p>
                  </a:txBody>
                  <a:tcPr>
                    <a:solidFill>
                      <a:schemeClr val="bg1"/>
                    </a:solidFill>
                  </a:tcPr>
                </a:tc>
                <a:extLst>
                  <a:ext uri="{0D108BD9-81ED-4DB2-BD59-A6C34878D82A}">
                    <a16:rowId xmlns:a16="http://schemas.microsoft.com/office/drawing/2014/main" val="2980792156"/>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DC91E03D-3019-48F9-ACF4-BE8FE6BA384E}"/>
              </a:ext>
            </a:extLst>
          </p:cNvPr>
          <p:cNvSpPr>
            <a:spLocks noGrp="1"/>
          </p:cNvSpPr>
          <p:nvPr>
            <p:ph type="sldNum" sz="quarter" idx="12"/>
          </p:nvPr>
        </p:nvSpPr>
        <p:spPr/>
        <p:txBody>
          <a:bodyPr/>
          <a:lstStyle/>
          <a:p>
            <a:fld id="{09B2A20A-0208-41B4-9663-6FE9F6102D4B}" type="slidenum">
              <a:rPr lang="it-IT" smtClean="0"/>
              <a:pPr/>
              <a:t>73</a:t>
            </a:fld>
            <a:endParaRPr lang="it-IT"/>
          </a:p>
        </p:txBody>
      </p:sp>
      <p:sp>
        <p:nvSpPr>
          <p:cNvPr id="7" name="CasellaDiTesto 6">
            <a:extLst>
              <a:ext uri="{FF2B5EF4-FFF2-40B4-BE49-F238E27FC236}">
                <a16:creationId xmlns:a16="http://schemas.microsoft.com/office/drawing/2014/main" id="{39B47BEC-C98D-4418-855B-5423C5A966A3}"/>
              </a:ext>
            </a:extLst>
          </p:cNvPr>
          <p:cNvSpPr txBox="1"/>
          <p:nvPr/>
        </p:nvSpPr>
        <p:spPr>
          <a:xfrm>
            <a:off x="593812" y="136524"/>
            <a:ext cx="7848872" cy="1292662"/>
          </a:xfrm>
          <a:prstGeom prst="rect">
            <a:avLst/>
          </a:prstGeom>
          <a:noFill/>
        </p:spPr>
        <p:txBody>
          <a:bodyPr wrap="square">
            <a:spAutoFit/>
          </a:bodyPr>
          <a:lstStyle/>
          <a:p>
            <a:r>
              <a:rPr lang="it-IT" dirty="0">
                <a:solidFill>
                  <a:srgbClr val="FF0000"/>
                </a:solidFill>
              </a:rPr>
              <a:t>La classificazione ICF individua quattro domini principali:</a:t>
            </a:r>
          </a:p>
          <a:p>
            <a:pPr marL="533400" indent="-177800">
              <a:buFont typeface="+mj-lt"/>
              <a:buAutoNum type="arabicPeriod"/>
            </a:pPr>
            <a:r>
              <a:rPr lang="it-IT" sz="1200" dirty="0"/>
              <a:t>Le funzioni corporee, suddivise in 8 capitoli</a:t>
            </a:r>
          </a:p>
          <a:p>
            <a:pPr marL="533400" indent="-177800">
              <a:buFont typeface="+mj-lt"/>
              <a:buAutoNum type="arabicPeriod"/>
            </a:pPr>
            <a:r>
              <a:rPr lang="it-IT" sz="1200" dirty="0"/>
              <a:t>Le strutture corporee, anche queste suddivise in 8 capitoli, </a:t>
            </a:r>
          </a:p>
          <a:p>
            <a:pPr marL="533400" indent="-177800">
              <a:buFont typeface="+mj-lt"/>
              <a:buAutoNum type="arabicPeriod"/>
            </a:pPr>
            <a:r>
              <a:rPr lang="it-IT" sz="1200" dirty="0"/>
              <a:t>le attività e la partecipazione, che sono unite in un unico dominio, suddiviso in 9 capitoli. </a:t>
            </a:r>
          </a:p>
          <a:p>
            <a:pPr marL="533400" indent="-177800">
              <a:buFont typeface="+mj-lt"/>
              <a:buAutoNum type="arabicPeriod"/>
            </a:pPr>
            <a:r>
              <a:rPr lang="it-IT" sz="1200" dirty="0"/>
              <a:t>I fattori ambientali, suddivisi in 5 capitoli. </a:t>
            </a:r>
          </a:p>
          <a:p>
            <a:r>
              <a:rPr lang="it-IT" sz="1200" dirty="0"/>
              <a:t>I fattori contestuali personali non sono considerati nella prima release della classificazione ICF.</a:t>
            </a:r>
          </a:p>
        </p:txBody>
      </p:sp>
      <p:graphicFrame>
        <p:nvGraphicFramePr>
          <p:cNvPr id="10" name="Tabella 10">
            <a:extLst>
              <a:ext uri="{FF2B5EF4-FFF2-40B4-BE49-F238E27FC236}">
                <a16:creationId xmlns:a16="http://schemas.microsoft.com/office/drawing/2014/main" id="{00C2D6F8-7147-4F06-AB31-8BFB65F98498}"/>
              </a:ext>
            </a:extLst>
          </p:cNvPr>
          <p:cNvGraphicFramePr>
            <a:graphicFrameLocks noGrp="1"/>
          </p:cNvGraphicFramePr>
          <p:nvPr>
            <p:extLst>
              <p:ext uri="{D42A27DB-BD31-4B8C-83A1-F6EECF244321}">
                <p14:modId xmlns:p14="http://schemas.microsoft.com/office/powerpoint/2010/main" val="2276745451"/>
              </p:ext>
            </p:extLst>
          </p:nvPr>
        </p:nvGraphicFramePr>
        <p:xfrm>
          <a:off x="593812" y="1587342"/>
          <a:ext cx="7848872" cy="4935754"/>
        </p:xfrm>
        <a:graphic>
          <a:graphicData uri="http://schemas.openxmlformats.org/drawingml/2006/table">
            <a:tbl>
              <a:tblPr firstRow="1" bandRow="1">
                <a:tableStyleId>{5C22544A-7EE6-4342-B048-85BDC9FD1C3A}</a:tableStyleId>
              </a:tblPr>
              <a:tblGrid>
                <a:gridCol w="328584">
                  <a:extLst>
                    <a:ext uri="{9D8B030D-6E8A-4147-A177-3AD203B41FA5}">
                      <a16:colId xmlns:a16="http://schemas.microsoft.com/office/drawing/2014/main" val="272767900"/>
                    </a:ext>
                  </a:extLst>
                </a:gridCol>
                <a:gridCol w="1984030">
                  <a:extLst>
                    <a:ext uri="{9D8B030D-6E8A-4147-A177-3AD203B41FA5}">
                      <a16:colId xmlns:a16="http://schemas.microsoft.com/office/drawing/2014/main" val="745779682"/>
                    </a:ext>
                  </a:extLst>
                </a:gridCol>
                <a:gridCol w="1751980">
                  <a:extLst>
                    <a:ext uri="{9D8B030D-6E8A-4147-A177-3AD203B41FA5}">
                      <a16:colId xmlns:a16="http://schemas.microsoft.com/office/drawing/2014/main" val="947891440"/>
                    </a:ext>
                  </a:extLst>
                </a:gridCol>
                <a:gridCol w="2172456">
                  <a:extLst>
                    <a:ext uri="{9D8B030D-6E8A-4147-A177-3AD203B41FA5}">
                      <a16:colId xmlns:a16="http://schemas.microsoft.com/office/drawing/2014/main" val="177825705"/>
                    </a:ext>
                  </a:extLst>
                </a:gridCol>
                <a:gridCol w="1611822">
                  <a:extLst>
                    <a:ext uri="{9D8B030D-6E8A-4147-A177-3AD203B41FA5}">
                      <a16:colId xmlns:a16="http://schemas.microsoft.com/office/drawing/2014/main" val="2115684197"/>
                    </a:ext>
                  </a:extLst>
                </a:gridCol>
              </a:tblGrid>
              <a:tr h="545514">
                <a:tc>
                  <a:txBody>
                    <a:bodyPr/>
                    <a:lstStyle/>
                    <a:p>
                      <a:pPr algn="ctr" fontAlgn="t"/>
                      <a:r>
                        <a:rPr lang="it-IT" sz="1200" kern="1200" dirty="0">
                          <a:solidFill>
                            <a:schemeClr val="tx1"/>
                          </a:solidFill>
                          <a:latin typeface="+mj-lt"/>
                          <a:ea typeface="+mn-ea"/>
                          <a:cs typeface="+mn-cs"/>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it-IT" sz="1200" kern="1200" dirty="0">
                          <a:solidFill>
                            <a:schemeClr val="bg1"/>
                          </a:solidFill>
                          <a:latin typeface="+mj-lt"/>
                          <a:ea typeface="+mn-ea"/>
                          <a:cs typeface="+mn-cs"/>
                        </a:rPr>
                        <a:t>Funzioni corporee</a:t>
                      </a:r>
                    </a:p>
                    <a:p>
                      <a:pPr algn="ctr" fontAlgn="t"/>
                      <a:r>
                        <a:rPr lang="it-IT" sz="1200" kern="1200" dirty="0">
                          <a:solidFill>
                            <a:schemeClr val="bg1"/>
                          </a:solidFill>
                          <a:latin typeface="+mj-lt"/>
                          <a:ea typeface="+mn-ea"/>
                          <a:cs typeface="+mn-cs"/>
                        </a:rPr>
                        <a:t>(b)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E20E8"/>
                    </a:solidFill>
                  </a:tcPr>
                </a:tc>
                <a:tc>
                  <a:txBody>
                    <a:bodyPr/>
                    <a:lstStyle/>
                    <a:p>
                      <a:pPr algn="ctr" fontAlgn="t"/>
                      <a:r>
                        <a:rPr lang="it-IT" sz="1200" kern="1200" dirty="0">
                          <a:solidFill>
                            <a:schemeClr val="bg1"/>
                          </a:solidFill>
                          <a:latin typeface="+mj-lt"/>
                          <a:ea typeface="+mn-ea"/>
                          <a:cs typeface="+mn-cs"/>
                        </a:rPr>
                        <a:t> Strutture </a:t>
                      </a:r>
                      <a:r>
                        <a:rPr lang="it-IT" sz="1200" kern="1200" dirty="0" err="1">
                          <a:solidFill>
                            <a:schemeClr val="bg1"/>
                          </a:solidFill>
                          <a:latin typeface="+mj-lt"/>
                          <a:ea typeface="+mn-ea"/>
                          <a:cs typeface="+mn-cs"/>
                        </a:rPr>
                        <a:t>coorporee</a:t>
                      </a:r>
                      <a:endParaRPr lang="it-IT" sz="1200" kern="1200" dirty="0">
                        <a:solidFill>
                          <a:schemeClr val="bg1"/>
                        </a:solidFill>
                        <a:latin typeface="+mj-lt"/>
                        <a:ea typeface="+mn-ea"/>
                        <a:cs typeface="+mn-cs"/>
                      </a:endParaRPr>
                    </a:p>
                    <a:p>
                      <a:pPr algn="ctr" fontAlgn="t"/>
                      <a:r>
                        <a:rPr lang="it-IT" sz="1200" kern="1200" dirty="0">
                          <a:solidFill>
                            <a:schemeClr val="bg1"/>
                          </a:solidFill>
                          <a:latin typeface="+mj-lt"/>
                          <a:ea typeface="+mn-ea"/>
                          <a:cs typeface="+mn-cs"/>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E20E8"/>
                    </a:solidFill>
                  </a:tcPr>
                </a:tc>
                <a:tc>
                  <a:txBody>
                    <a:bodyPr/>
                    <a:lstStyle/>
                    <a:p>
                      <a:pPr algn="ctr" fontAlgn="t"/>
                      <a:r>
                        <a:rPr lang="it-IT" sz="1200" kern="1200" dirty="0">
                          <a:solidFill>
                            <a:schemeClr val="bg1"/>
                          </a:solidFill>
                          <a:latin typeface="+mj-lt"/>
                          <a:ea typeface="+mn-ea"/>
                          <a:cs typeface="+mn-cs"/>
                        </a:rPr>
                        <a:t> attività e partecipazione </a:t>
                      </a:r>
                    </a:p>
                    <a:p>
                      <a:pPr algn="ctr" fontAlgn="t"/>
                      <a:r>
                        <a:rPr lang="it-IT" sz="1200" kern="1200" dirty="0">
                          <a:solidFill>
                            <a:schemeClr val="bg1"/>
                          </a:solidFill>
                          <a:latin typeface="+mj-lt"/>
                          <a:ea typeface="+mn-ea"/>
                          <a:cs typeface="+mn-cs"/>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249"/>
                    </a:solidFill>
                  </a:tcPr>
                </a:tc>
                <a:tc>
                  <a:txBody>
                    <a:bodyPr/>
                    <a:lstStyle/>
                    <a:p>
                      <a:pPr algn="ctr" fontAlgn="t"/>
                      <a:r>
                        <a:rPr lang="it-IT" sz="1200" kern="1200" dirty="0">
                          <a:solidFill>
                            <a:schemeClr val="bg1"/>
                          </a:solidFill>
                          <a:latin typeface="+mj-lt"/>
                          <a:ea typeface="+mn-ea"/>
                          <a:cs typeface="+mn-cs"/>
                        </a:rPr>
                        <a:t>Fattori ambientali </a:t>
                      </a:r>
                    </a:p>
                    <a:p>
                      <a:pPr algn="ctr" fontAlgn="t"/>
                      <a:r>
                        <a:rPr lang="it-IT" sz="1200" kern="1200" dirty="0">
                          <a:solidFill>
                            <a:schemeClr val="bg1"/>
                          </a:solidFill>
                          <a:latin typeface="+mj-lt"/>
                          <a:ea typeface="+mn-ea"/>
                          <a:cs typeface="+mn-cs"/>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249"/>
                    </a:solidFill>
                  </a:tcPr>
                </a:tc>
                <a:extLst>
                  <a:ext uri="{0D108BD9-81ED-4DB2-BD59-A6C34878D82A}">
                    <a16:rowId xmlns:a16="http://schemas.microsoft.com/office/drawing/2014/main" val="2323531276"/>
                  </a:ext>
                </a:extLst>
              </a:tr>
              <a:tr h="310584">
                <a:tc>
                  <a:txBody>
                    <a:bodyPr/>
                    <a:lstStyle/>
                    <a:p>
                      <a:pPr algn="ctr"/>
                      <a:r>
                        <a:rPr lang="it-IT" sz="1200" dirty="0">
                          <a:ln>
                            <a:solidFill>
                              <a:schemeClr val="tx1"/>
                            </a:solidFill>
                          </a:ln>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it-IT" sz="900" dirty="0">
                          <a:effectLst/>
                          <a:latin typeface="+mj-lt"/>
                        </a:rPr>
                        <a:t>FUNZIONI MENTALI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dirty="0">
                          <a:effectLst/>
                          <a:latin typeface="+mj-lt"/>
                        </a:rPr>
                        <a:t>STRUTTURE DEL SISTEMA NERVOSO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dirty="0">
                          <a:effectLst/>
                          <a:latin typeface="+mj-lt"/>
                        </a:rPr>
                        <a:t> Apprendimento e applicazione delle conoscenze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fontAlgn="t"/>
                      <a:r>
                        <a:rPr lang="it-IT" sz="900" dirty="0">
                          <a:effectLst/>
                          <a:latin typeface="+mj-lt"/>
                        </a:rPr>
                        <a:t> Prodotti e tecnologie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391517526"/>
                  </a:ext>
                </a:extLst>
              </a:tr>
              <a:tr h="430040">
                <a:tc>
                  <a:txBody>
                    <a:bodyPr/>
                    <a:lstStyle/>
                    <a:p>
                      <a:pPr algn="ctr"/>
                      <a:r>
                        <a:rPr lang="it-IT" sz="1200" dirty="0">
                          <a:ln>
                            <a:solidFill>
                              <a:schemeClr val="tx1"/>
                            </a:solidFill>
                          </a:ln>
                          <a:latin typeface="+mj-lt"/>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it-IT" sz="900" dirty="0">
                          <a:effectLst/>
                          <a:latin typeface="+mj-lt"/>
                        </a:rPr>
                        <a:t> FUNZIONI SENSORIALI E DOLORE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dirty="0">
                          <a:effectLst/>
                          <a:latin typeface="+mj-lt"/>
                        </a:rPr>
                        <a:t> OCCHIO, ORECCHIO E STRUTTURE CORRELATE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dirty="0">
                          <a:effectLst/>
                          <a:latin typeface="+mj-lt"/>
                        </a:rPr>
                        <a:t> Compiti e richieste generali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fontAlgn="t"/>
                      <a:r>
                        <a:rPr lang="it-IT" sz="900" dirty="0">
                          <a:effectLst/>
                          <a:latin typeface="+mj-lt"/>
                        </a:rPr>
                        <a:t>Ambiente naturale e cambiamenti ambientali effettuati dall’uomo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4178389466"/>
                  </a:ext>
                </a:extLst>
              </a:tr>
              <a:tr h="430040">
                <a:tc>
                  <a:txBody>
                    <a:bodyPr/>
                    <a:lstStyle/>
                    <a:p>
                      <a:pPr algn="ctr"/>
                      <a:r>
                        <a:rPr lang="it-IT" sz="1200" dirty="0">
                          <a:ln>
                            <a:solidFill>
                              <a:schemeClr val="tx1"/>
                            </a:solidFill>
                          </a:ln>
                          <a:latin typeface="+mj-lt"/>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it-IT" sz="900" dirty="0">
                          <a:effectLst/>
                          <a:latin typeface="+mj-lt"/>
                        </a:rPr>
                        <a:t>FUNZIONI DELLA VOCE E DELL’ELOQUIO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dirty="0">
                          <a:effectLst/>
                          <a:latin typeface="+mj-lt"/>
                        </a:rPr>
                        <a:t> STRUTTURE COINVOLTE NELLA VOCE E NELL’ELOQUIO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a:effectLst/>
                          <a:latin typeface="+mj-lt"/>
                        </a:rPr>
                        <a:t> Comunicazione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fontAlgn="t"/>
                      <a:r>
                        <a:rPr lang="it-IT" sz="900" dirty="0">
                          <a:effectLst/>
                          <a:latin typeface="+mj-lt"/>
                        </a:rPr>
                        <a:t> Relazioni e sostegno sociale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834101511"/>
                  </a:ext>
                </a:extLst>
              </a:tr>
              <a:tr h="668951">
                <a:tc>
                  <a:txBody>
                    <a:bodyPr/>
                    <a:lstStyle/>
                    <a:p>
                      <a:pPr algn="ctr"/>
                      <a:r>
                        <a:rPr lang="it-IT" sz="1200" dirty="0">
                          <a:ln>
                            <a:solidFill>
                              <a:schemeClr val="tx1"/>
                            </a:solidFill>
                          </a:ln>
                          <a:latin typeface="+mj-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it-IT" sz="900" dirty="0">
                          <a:effectLst/>
                          <a:latin typeface="+mj-lt"/>
                        </a:rPr>
                        <a:t>FUNZIONI DEI SISTEMI CARDIOVASCOLARE, EMATOLOGICO, IMMUNOLOGICO E DELL’APPARATO RESPIRATORIO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dirty="0">
                          <a:effectLst/>
                          <a:latin typeface="+mj-lt"/>
                        </a:rPr>
                        <a:t> STRUTTURE DEI SISTEMI CARDIOVASCOLARE, IMMUNOLOGICO, E DELL’APPARATO RESPIRATORIO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a:effectLst/>
                          <a:latin typeface="+mj-lt"/>
                        </a:rPr>
                        <a:t> Mobilità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fontAlgn="t"/>
                      <a:r>
                        <a:rPr lang="it-IT" sz="900" dirty="0">
                          <a:effectLst/>
                          <a:latin typeface="+mj-lt"/>
                        </a:rPr>
                        <a:t> Atteggiamenti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512050646"/>
                  </a:ext>
                </a:extLst>
              </a:tr>
              <a:tr h="549495">
                <a:tc>
                  <a:txBody>
                    <a:bodyPr/>
                    <a:lstStyle/>
                    <a:p>
                      <a:pPr algn="ctr"/>
                      <a:r>
                        <a:rPr lang="it-IT" sz="1200" dirty="0">
                          <a:ln>
                            <a:solidFill>
                              <a:schemeClr val="tx1"/>
                            </a:solidFill>
                          </a:ln>
                          <a:latin typeface="+mj-lt"/>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it-IT" sz="900" dirty="0">
                          <a:effectLst/>
                          <a:latin typeface="+mj-lt"/>
                        </a:rPr>
                        <a:t> FUNZIONI DELL’APPARATO DIGERENTE E DEI SISTEMI METABOLICO ED ENDOCRINO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dirty="0">
                          <a:effectLst/>
                          <a:latin typeface="+mj-lt"/>
                        </a:rPr>
                        <a:t>STRUTTURE CORRELATE ALL’APPARATO DIGERENTE E AI SISTEMI METABOLICO ED ENDOCRINO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a:effectLst/>
                          <a:latin typeface="+mj-lt"/>
                        </a:rPr>
                        <a:t> Cura della propria persona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fontAlgn="t"/>
                      <a:r>
                        <a:rPr lang="it-IT" sz="900" dirty="0">
                          <a:effectLst/>
                          <a:latin typeface="+mj-lt"/>
                        </a:rPr>
                        <a:t> Servizi, sistemi e politiche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486050003"/>
                  </a:ext>
                </a:extLst>
              </a:tr>
              <a:tr h="430040">
                <a:tc>
                  <a:txBody>
                    <a:bodyPr/>
                    <a:lstStyle/>
                    <a:p>
                      <a:pPr algn="ctr"/>
                      <a:r>
                        <a:rPr lang="it-IT" sz="1200" dirty="0">
                          <a:ln>
                            <a:solidFill>
                              <a:schemeClr val="tx1"/>
                            </a:solidFill>
                          </a:ln>
                          <a:latin typeface="+mj-lt"/>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it-IT" sz="900" dirty="0">
                          <a:effectLst/>
                          <a:latin typeface="+mj-lt"/>
                        </a:rPr>
                        <a:t>FUNZIONI GENITOURINARIE E RIPRODUTTIVE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dirty="0">
                          <a:effectLst/>
                          <a:latin typeface="+mj-lt"/>
                        </a:rPr>
                        <a:t> STRUTTURE CORRELATE AI SISTEMI GENITOURINARIO E RIPRODUTTIVO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a:effectLst/>
                          <a:latin typeface="+mj-lt"/>
                        </a:rPr>
                        <a:t> Vita domestica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fontAlgn="t"/>
                      <a:r>
                        <a:rPr lang="it-IT" sz="900" dirty="0">
                          <a:effectLst/>
                          <a:latin typeface="+mj-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414540195"/>
                  </a:ext>
                </a:extLst>
              </a:tr>
              <a:tr h="430040">
                <a:tc>
                  <a:txBody>
                    <a:bodyPr/>
                    <a:lstStyle/>
                    <a:p>
                      <a:pPr algn="ctr"/>
                      <a:r>
                        <a:rPr lang="it-IT" sz="1200" dirty="0">
                          <a:ln>
                            <a:solidFill>
                              <a:schemeClr val="tx1"/>
                            </a:solidFill>
                          </a:ln>
                          <a:latin typeface="+mj-lt"/>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it-IT" sz="900" dirty="0">
                          <a:effectLst/>
                          <a:latin typeface="+mj-lt"/>
                        </a:rPr>
                        <a:t>FUNZIONI NEURO-MUSCOLOSCHELETRICHE E CORRELATE AL MOVIMENTO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dirty="0">
                          <a:effectLst/>
                          <a:latin typeface="+mj-lt"/>
                        </a:rPr>
                        <a:t> STRUTTURE CORRELATE AL MOVIMENTO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a:effectLst/>
                          <a:latin typeface="+mj-lt"/>
                        </a:rPr>
                        <a:t> Interazioni interpersonali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fontAlgn="t"/>
                      <a:r>
                        <a:rPr lang="it-IT" sz="900" dirty="0">
                          <a:effectLst/>
                          <a:latin typeface="+mj-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506455428"/>
                  </a:ext>
                </a:extLst>
              </a:tr>
              <a:tr h="310584">
                <a:tc>
                  <a:txBody>
                    <a:bodyPr/>
                    <a:lstStyle/>
                    <a:p>
                      <a:pPr algn="ctr"/>
                      <a:r>
                        <a:rPr lang="it-IT" sz="1200" dirty="0">
                          <a:ln>
                            <a:solidFill>
                              <a:schemeClr val="tx1"/>
                            </a:solidFill>
                          </a:ln>
                          <a:latin typeface="+mj-lt"/>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it-IT" sz="900" dirty="0">
                          <a:effectLst/>
                          <a:latin typeface="+mj-lt"/>
                        </a:rPr>
                        <a:t>FUNZIONI DELLA CUTE E DELLE STRUTTURE CORRELATE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dirty="0">
                          <a:effectLst/>
                          <a:latin typeface="+mj-lt"/>
                        </a:rPr>
                        <a:t> CUTE E STRUTTURE CORRELATE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a:effectLst/>
                          <a:latin typeface="+mj-lt"/>
                        </a:rPr>
                        <a:t> Aree di vita principali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fontAlgn="t"/>
                      <a:r>
                        <a:rPr lang="it-IT" sz="900" dirty="0">
                          <a:effectLst/>
                          <a:latin typeface="+mj-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640125747"/>
                  </a:ext>
                </a:extLst>
              </a:tr>
              <a:tr h="302600">
                <a:tc>
                  <a:txBody>
                    <a:bodyPr/>
                    <a:lstStyle/>
                    <a:p>
                      <a:pPr algn="ctr"/>
                      <a:r>
                        <a:rPr lang="it-IT" sz="1200" dirty="0">
                          <a:ln>
                            <a:solidFill>
                              <a:schemeClr val="tx1"/>
                            </a:solidFill>
                          </a:ln>
                          <a:latin typeface="+mj-lt"/>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it-IT" sz="900" dirty="0">
                          <a:effectLst/>
                          <a:latin typeface="+mj-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dirty="0">
                          <a:effectLst/>
                          <a:latin typeface="+mj-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fontAlgn="t"/>
                      <a:r>
                        <a:rPr lang="it-IT" sz="900">
                          <a:effectLst/>
                          <a:latin typeface="+mj-lt"/>
                        </a:rPr>
                        <a:t> Vita sociale, civile e di comunità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fontAlgn="t"/>
                      <a:r>
                        <a:rPr lang="it-IT" sz="900" dirty="0">
                          <a:effectLst/>
                          <a:latin typeface="+mj-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059647359"/>
                  </a:ext>
                </a:extLst>
              </a:tr>
            </a:tbl>
          </a:graphicData>
        </a:graphic>
      </p:graphicFrame>
    </p:spTree>
    <p:extLst>
      <p:ext uri="{BB962C8B-B14F-4D97-AF65-F5344CB8AC3E}">
        <p14:creationId xmlns:p14="http://schemas.microsoft.com/office/powerpoint/2010/main" val="7764434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10">
            <a:extLst>
              <a:ext uri="{FF2B5EF4-FFF2-40B4-BE49-F238E27FC236}">
                <a16:creationId xmlns:a16="http://schemas.microsoft.com/office/drawing/2014/main" id="{B36140F5-EE69-4B13-98BB-6D623ADFD4B3}"/>
              </a:ext>
            </a:extLst>
          </p:cNvPr>
          <p:cNvSpPr>
            <a:spLocks noGrp="1"/>
          </p:cNvSpPr>
          <p:nvPr>
            <p:ph type="sldNum" sz="quarter" idx="12"/>
          </p:nvPr>
        </p:nvSpPr>
        <p:spPr/>
        <p:txBody>
          <a:bodyPr/>
          <a:lstStyle/>
          <a:p>
            <a:fld id="{09B2A20A-0208-41B4-9663-6FE9F6102D4B}" type="slidenum">
              <a:rPr lang="it-IT" smtClean="0"/>
              <a:pPr/>
              <a:t>74</a:t>
            </a:fld>
            <a:endParaRPr lang="it-IT"/>
          </a:p>
        </p:txBody>
      </p:sp>
      <p:sp>
        <p:nvSpPr>
          <p:cNvPr id="3" name="Segnaposto contenuto 2"/>
          <p:cNvSpPr>
            <a:spLocks noGrp="1"/>
          </p:cNvSpPr>
          <p:nvPr>
            <p:ph idx="4294967295"/>
          </p:nvPr>
        </p:nvSpPr>
        <p:spPr>
          <a:xfrm>
            <a:off x="3657600" y="863600"/>
            <a:ext cx="5486400" cy="5121275"/>
          </a:xfrm>
        </p:spPr>
        <p:txBody>
          <a:bodyPr>
            <a:normAutofit/>
          </a:bodyPr>
          <a:lstStyle/>
          <a:p>
            <a:pPr marL="0" indent="0">
              <a:buNone/>
              <a:tabLst>
                <a:tab pos="176213" algn="l"/>
              </a:tabLst>
            </a:pPr>
            <a:endParaRPr lang="it-IT" dirty="0"/>
          </a:p>
          <a:p>
            <a:pPr>
              <a:buFont typeface="Wingdings" panose="05000000000000000000" pitchFamily="2" charset="2"/>
              <a:buChar char="Ø"/>
              <a:tabLst>
                <a:tab pos="176213" algn="l"/>
              </a:tabLst>
            </a:pPr>
            <a:endParaRPr lang="it-IT" dirty="0"/>
          </a:p>
          <a:p>
            <a:pPr>
              <a:buNone/>
            </a:pPr>
            <a:endParaRPr lang="it-IT" dirty="0"/>
          </a:p>
        </p:txBody>
      </p:sp>
      <p:pic>
        <p:nvPicPr>
          <p:cNvPr id="7" name="Immagine 6">
            <a:extLst>
              <a:ext uri="{FF2B5EF4-FFF2-40B4-BE49-F238E27FC236}">
                <a16:creationId xmlns:a16="http://schemas.microsoft.com/office/drawing/2014/main" id="{1CE0BE32-A024-4787-8F1F-EC371E1B26B0}"/>
              </a:ext>
            </a:extLst>
          </p:cNvPr>
          <p:cNvPicPr>
            <a:picLocks noChangeAspect="1"/>
          </p:cNvPicPr>
          <p:nvPr/>
        </p:nvPicPr>
        <p:blipFill rotWithShape="1">
          <a:blip r:embed="rId2"/>
          <a:srcRect l="26376" t="24899" r="5113" b="8165"/>
          <a:stretch/>
        </p:blipFill>
        <p:spPr>
          <a:xfrm>
            <a:off x="0" y="899514"/>
            <a:ext cx="8820471" cy="5409235"/>
          </a:xfrm>
          <a:prstGeom prst="rect">
            <a:avLst/>
          </a:prstGeom>
        </p:spPr>
      </p:pic>
      <p:sp>
        <p:nvSpPr>
          <p:cNvPr id="6" name="CasellaDiTesto 5">
            <a:extLst>
              <a:ext uri="{FF2B5EF4-FFF2-40B4-BE49-F238E27FC236}">
                <a16:creationId xmlns:a16="http://schemas.microsoft.com/office/drawing/2014/main" id="{5096BEE4-9A98-4B2B-B854-896026CCF9FC}"/>
              </a:ext>
            </a:extLst>
          </p:cNvPr>
          <p:cNvSpPr txBox="1"/>
          <p:nvPr/>
        </p:nvSpPr>
        <p:spPr>
          <a:xfrm>
            <a:off x="1436204" y="4685938"/>
            <a:ext cx="432048" cy="369332"/>
          </a:xfrm>
          <a:prstGeom prst="rect">
            <a:avLst/>
          </a:prstGeom>
          <a:noFill/>
        </p:spPr>
        <p:txBody>
          <a:bodyPr wrap="square" rtlCol="0">
            <a:spAutoFit/>
          </a:bodyPr>
          <a:lstStyle/>
          <a:p>
            <a:r>
              <a:rPr lang="it-IT" b="1" dirty="0">
                <a:solidFill>
                  <a:srgbClr val="2E20E8"/>
                </a:solidFill>
              </a:rPr>
              <a:t>A</a:t>
            </a:r>
          </a:p>
        </p:txBody>
      </p:sp>
      <p:sp>
        <p:nvSpPr>
          <p:cNvPr id="8" name="CasellaDiTesto 7">
            <a:extLst>
              <a:ext uri="{FF2B5EF4-FFF2-40B4-BE49-F238E27FC236}">
                <a16:creationId xmlns:a16="http://schemas.microsoft.com/office/drawing/2014/main" id="{BF6323D1-9127-4A36-B157-6D14AE098B01}"/>
              </a:ext>
            </a:extLst>
          </p:cNvPr>
          <p:cNvSpPr txBox="1"/>
          <p:nvPr/>
        </p:nvSpPr>
        <p:spPr>
          <a:xfrm>
            <a:off x="3657600" y="4685938"/>
            <a:ext cx="504056" cy="369332"/>
          </a:xfrm>
          <a:prstGeom prst="rect">
            <a:avLst/>
          </a:prstGeom>
          <a:noFill/>
        </p:spPr>
        <p:txBody>
          <a:bodyPr wrap="square" rtlCol="0">
            <a:spAutoFit/>
          </a:bodyPr>
          <a:lstStyle/>
          <a:p>
            <a:r>
              <a:rPr lang="it-IT" b="1" dirty="0">
                <a:solidFill>
                  <a:srgbClr val="2E20E8"/>
                </a:solidFill>
              </a:rPr>
              <a:t>B</a:t>
            </a:r>
          </a:p>
        </p:txBody>
      </p:sp>
      <p:sp>
        <p:nvSpPr>
          <p:cNvPr id="9" name="CasellaDiTesto 8">
            <a:extLst>
              <a:ext uri="{FF2B5EF4-FFF2-40B4-BE49-F238E27FC236}">
                <a16:creationId xmlns:a16="http://schemas.microsoft.com/office/drawing/2014/main" id="{5DC5DBEF-F9EB-4E3E-ADEA-2E11A274F98B}"/>
              </a:ext>
            </a:extLst>
          </p:cNvPr>
          <p:cNvSpPr txBox="1"/>
          <p:nvPr/>
        </p:nvSpPr>
        <p:spPr>
          <a:xfrm>
            <a:off x="5508104" y="6184718"/>
            <a:ext cx="360040" cy="369332"/>
          </a:xfrm>
          <a:prstGeom prst="rect">
            <a:avLst/>
          </a:prstGeom>
          <a:noFill/>
        </p:spPr>
        <p:txBody>
          <a:bodyPr wrap="square" rtlCol="0">
            <a:spAutoFit/>
          </a:bodyPr>
          <a:lstStyle/>
          <a:p>
            <a:r>
              <a:rPr lang="it-IT" b="1" dirty="0">
                <a:solidFill>
                  <a:srgbClr val="2E20E8"/>
                </a:solidFill>
              </a:rPr>
              <a:t>C</a:t>
            </a:r>
          </a:p>
        </p:txBody>
      </p:sp>
      <p:sp>
        <p:nvSpPr>
          <p:cNvPr id="12" name="CasellaDiTesto 11">
            <a:extLst>
              <a:ext uri="{FF2B5EF4-FFF2-40B4-BE49-F238E27FC236}">
                <a16:creationId xmlns:a16="http://schemas.microsoft.com/office/drawing/2014/main" id="{50AD6C18-EE54-48F6-BE86-7AADB8D27019}"/>
              </a:ext>
            </a:extLst>
          </p:cNvPr>
          <p:cNvSpPr txBox="1"/>
          <p:nvPr/>
        </p:nvSpPr>
        <p:spPr>
          <a:xfrm>
            <a:off x="7668344" y="5135584"/>
            <a:ext cx="307258" cy="369332"/>
          </a:xfrm>
          <a:prstGeom prst="rect">
            <a:avLst/>
          </a:prstGeom>
          <a:noFill/>
        </p:spPr>
        <p:txBody>
          <a:bodyPr wrap="square" rtlCol="0">
            <a:spAutoFit/>
          </a:bodyPr>
          <a:lstStyle/>
          <a:p>
            <a:r>
              <a:rPr lang="it-IT" b="1" dirty="0">
                <a:solidFill>
                  <a:srgbClr val="2E20E8"/>
                </a:solidFill>
              </a:rPr>
              <a:t>D</a:t>
            </a:r>
          </a:p>
        </p:txBody>
      </p:sp>
      <p:sp>
        <p:nvSpPr>
          <p:cNvPr id="13" name="CasellaDiTesto 12">
            <a:extLst>
              <a:ext uri="{FF2B5EF4-FFF2-40B4-BE49-F238E27FC236}">
                <a16:creationId xmlns:a16="http://schemas.microsoft.com/office/drawing/2014/main" id="{E9190F36-8E39-4D06-8A14-296C18506C7F}"/>
              </a:ext>
            </a:extLst>
          </p:cNvPr>
          <p:cNvSpPr txBox="1"/>
          <p:nvPr/>
        </p:nvSpPr>
        <p:spPr>
          <a:xfrm>
            <a:off x="1445049" y="139295"/>
            <a:ext cx="6408712" cy="523220"/>
          </a:xfrm>
          <a:prstGeom prst="rect">
            <a:avLst/>
          </a:prstGeom>
          <a:noFill/>
        </p:spPr>
        <p:txBody>
          <a:bodyPr wrap="square" rtlCol="0">
            <a:spAutoFit/>
          </a:bodyPr>
          <a:lstStyle/>
          <a:p>
            <a:pPr algn="ctr"/>
            <a:r>
              <a:rPr lang="it-IT" sz="2800" b="1" dirty="0">
                <a:solidFill>
                  <a:srgbClr val="FF0000"/>
                </a:solidFill>
              </a:rPr>
              <a:t>SCHEMA RIEPILOGATIVO PARTE 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908720"/>
            <a:ext cx="2627784" cy="1512168"/>
          </a:xfrm>
        </p:spPr>
        <p:txBody>
          <a:bodyPr>
            <a:normAutofit/>
          </a:bodyPr>
          <a:lstStyle/>
          <a:p>
            <a:r>
              <a:rPr lang="it-IT" sz="2400" dirty="0"/>
              <a:t>STRUTTURA DELL’ICF</a:t>
            </a:r>
            <a:br>
              <a:rPr lang="it-IT" sz="2400" dirty="0"/>
            </a:br>
            <a:r>
              <a:rPr lang="it-IT" sz="2400" dirty="0"/>
              <a:t>LE DUE PARTI PRICIPALI</a:t>
            </a:r>
          </a:p>
        </p:txBody>
      </p:sp>
      <p:sp>
        <p:nvSpPr>
          <p:cNvPr id="17" name="Segnaposto numero diapositiva 16">
            <a:extLst>
              <a:ext uri="{FF2B5EF4-FFF2-40B4-BE49-F238E27FC236}">
                <a16:creationId xmlns:a16="http://schemas.microsoft.com/office/drawing/2014/main" id="{E64FADAD-16E8-41D8-BABD-2165A8F36933}"/>
              </a:ext>
            </a:extLst>
          </p:cNvPr>
          <p:cNvSpPr>
            <a:spLocks noGrp="1"/>
          </p:cNvSpPr>
          <p:nvPr>
            <p:ph type="sldNum" sz="quarter" idx="12"/>
          </p:nvPr>
        </p:nvSpPr>
        <p:spPr/>
        <p:txBody>
          <a:bodyPr/>
          <a:lstStyle/>
          <a:p>
            <a:fld id="{09B2A20A-0208-41B4-9663-6FE9F6102D4B}" type="slidenum">
              <a:rPr lang="it-IT" smtClean="0"/>
              <a:pPr/>
              <a:t>75</a:t>
            </a:fld>
            <a:endParaRPr lang="it-IT"/>
          </a:p>
        </p:txBody>
      </p:sp>
      <p:sp>
        <p:nvSpPr>
          <p:cNvPr id="4" name="Segnaposto contenuto 3">
            <a:extLst>
              <a:ext uri="{FF2B5EF4-FFF2-40B4-BE49-F238E27FC236}">
                <a16:creationId xmlns:a16="http://schemas.microsoft.com/office/drawing/2014/main" id="{F66C7F4A-A8E4-4F77-99FD-E2B9C4A83CE1}"/>
              </a:ext>
            </a:extLst>
          </p:cNvPr>
          <p:cNvSpPr>
            <a:spLocks noGrp="1"/>
          </p:cNvSpPr>
          <p:nvPr>
            <p:ph idx="1"/>
          </p:nvPr>
        </p:nvSpPr>
        <p:spPr>
          <a:xfrm>
            <a:off x="2879596" y="764704"/>
            <a:ext cx="5724851" cy="2664296"/>
          </a:xfrm>
          <a:solidFill>
            <a:srgbClr val="2E20E8"/>
          </a:solidFill>
        </p:spPr>
        <p:txBody>
          <a:bodyPr>
            <a:normAutofit/>
          </a:bodyPr>
          <a:lstStyle/>
          <a:p>
            <a:pPr marL="0" indent="0">
              <a:buNone/>
            </a:pPr>
            <a:r>
              <a:rPr lang="it-IT" dirty="0">
                <a:solidFill>
                  <a:schemeClr val="bg1"/>
                </a:solidFill>
              </a:rPr>
              <a:t>La 1°  PARTE è dedicata ALL’ACCERTAMENTO DEL FUNZIONAMENTO E DELLE DISABILITÀ</a:t>
            </a:r>
          </a:p>
          <a:p>
            <a:pPr marL="0" indent="0">
              <a:buNone/>
            </a:pPr>
            <a:endParaRPr lang="it-IT" sz="1600" dirty="0">
              <a:solidFill>
                <a:schemeClr val="bg1"/>
              </a:solidFill>
            </a:endParaRPr>
          </a:p>
          <a:p>
            <a:pPr marL="0" indent="0">
              <a:buNone/>
            </a:pPr>
            <a:r>
              <a:rPr lang="it-IT" sz="1600" dirty="0">
                <a:solidFill>
                  <a:schemeClr val="bg1"/>
                </a:solidFill>
              </a:rPr>
              <a:t>Trattasi di un elenco e una classificazione delle funzioni e delle strutture corporee, delle attività quotidiane che generalmente le persone sono chiamate a svolgere e dei livelli di partecipazione.</a:t>
            </a:r>
          </a:p>
        </p:txBody>
      </p:sp>
      <p:sp>
        <p:nvSpPr>
          <p:cNvPr id="7" name="CasellaDiTesto 6">
            <a:extLst>
              <a:ext uri="{FF2B5EF4-FFF2-40B4-BE49-F238E27FC236}">
                <a16:creationId xmlns:a16="http://schemas.microsoft.com/office/drawing/2014/main" id="{76E78507-0818-4FE9-A4CB-01CA464B57F5}"/>
              </a:ext>
            </a:extLst>
          </p:cNvPr>
          <p:cNvSpPr txBox="1"/>
          <p:nvPr/>
        </p:nvSpPr>
        <p:spPr>
          <a:xfrm>
            <a:off x="2897304" y="3429000"/>
            <a:ext cx="5707143" cy="2677656"/>
          </a:xfrm>
          <a:prstGeom prst="rect">
            <a:avLst/>
          </a:prstGeom>
          <a:solidFill>
            <a:srgbClr val="00B050"/>
          </a:solidFill>
        </p:spPr>
        <p:txBody>
          <a:bodyPr wrap="square" rtlCol="0">
            <a:spAutoFit/>
          </a:bodyPr>
          <a:lstStyle/>
          <a:p>
            <a:r>
              <a:rPr lang="it-IT" dirty="0">
                <a:solidFill>
                  <a:schemeClr val="bg1"/>
                </a:solidFill>
              </a:rPr>
              <a:t>La 2° PARTE elenca I FATTORI CONTESTUALI CHE POSSONO ESERCITARE IMPATTI SIGNIFICATIVI SULLA VITA DELLE PERSONE. </a:t>
            </a:r>
          </a:p>
          <a:p>
            <a:endParaRPr lang="it-IT" dirty="0">
              <a:solidFill>
                <a:schemeClr val="bg1"/>
              </a:solidFill>
            </a:endParaRPr>
          </a:p>
          <a:p>
            <a:endParaRPr lang="it-IT" sz="1600" dirty="0">
              <a:solidFill>
                <a:schemeClr val="bg1"/>
              </a:solidFill>
            </a:endParaRPr>
          </a:p>
          <a:p>
            <a:r>
              <a:rPr lang="it-IT" sz="1600" dirty="0">
                <a:solidFill>
                  <a:schemeClr val="bg1"/>
                </a:solidFill>
              </a:rPr>
              <a:t>Vengono considerate sia le componenti fisiche e sociali degli ambienti di vita, sia i fattori personali (razza, età, stili di vita, abitudini, background sociale, lavorativo…)</a:t>
            </a:r>
          </a:p>
          <a:p>
            <a:endParaRPr lang="it-IT" sz="1600" dirty="0"/>
          </a:p>
          <a:p>
            <a:endParaRPr lang="it-IT" sz="1600" dirty="0"/>
          </a:p>
        </p:txBody>
      </p:sp>
    </p:spTree>
    <p:extLst>
      <p:ext uri="{BB962C8B-B14F-4D97-AF65-F5344CB8AC3E}">
        <p14:creationId xmlns:p14="http://schemas.microsoft.com/office/powerpoint/2010/main" val="8202073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64704"/>
            <a:ext cx="2771800" cy="3456384"/>
          </a:xfrm>
        </p:spPr>
        <p:txBody>
          <a:bodyPr>
            <a:normAutofit/>
          </a:bodyPr>
          <a:lstStyle/>
          <a:p>
            <a:r>
              <a:rPr lang="it-IT" sz="2200" dirty="0"/>
              <a:t>STRUTTURA DELL’ICF</a:t>
            </a:r>
            <a:br>
              <a:rPr lang="it-IT" sz="2400" dirty="0"/>
            </a:br>
            <a:r>
              <a:rPr lang="it-IT" sz="2400" dirty="0"/>
              <a:t>1° PARTE</a:t>
            </a:r>
            <a:br>
              <a:rPr lang="it-IT" sz="2400" dirty="0"/>
            </a:br>
            <a:br>
              <a:rPr lang="it-IT" sz="2400" dirty="0"/>
            </a:br>
            <a:r>
              <a:rPr lang="it-IT" sz="2000" dirty="0"/>
              <a:t>A - Le funzioni corporee</a:t>
            </a:r>
            <a:br>
              <a:rPr lang="it-IT" sz="2000" dirty="0"/>
            </a:br>
            <a:br>
              <a:rPr lang="it-IT" sz="2000" dirty="0"/>
            </a:br>
            <a:r>
              <a:rPr lang="it-IT" sz="2000" dirty="0"/>
              <a:t>(fanno riferimento alle funzioni fisiologiche dei sistemi corporei, incluse le funzioni psicologiche)</a:t>
            </a:r>
            <a:br>
              <a:rPr lang="it-IT" sz="2000" dirty="0"/>
            </a:br>
            <a:r>
              <a:rPr lang="it-IT" sz="2000" dirty="0"/>
              <a:t> </a:t>
            </a:r>
          </a:p>
        </p:txBody>
      </p:sp>
      <p:sp>
        <p:nvSpPr>
          <p:cNvPr id="17" name="Segnaposto numero diapositiva 16">
            <a:extLst>
              <a:ext uri="{FF2B5EF4-FFF2-40B4-BE49-F238E27FC236}">
                <a16:creationId xmlns:a16="http://schemas.microsoft.com/office/drawing/2014/main" id="{E64FADAD-16E8-41D8-BABD-2165A8F36933}"/>
              </a:ext>
            </a:extLst>
          </p:cNvPr>
          <p:cNvSpPr>
            <a:spLocks noGrp="1"/>
          </p:cNvSpPr>
          <p:nvPr>
            <p:ph type="sldNum" sz="quarter" idx="12"/>
          </p:nvPr>
        </p:nvSpPr>
        <p:spPr/>
        <p:txBody>
          <a:bodyPr/>
          <a:lstStyle/>
          <a:p>
            <a:fld id="{09B2A20A-0208-41B4-9663-6FE9F6102D4B}" type="slidenum">
              <a:rPr lang="it-IT" smtClean="0"/>
              <a:pPr/>
              <a:t>76</a:t>
            </a:fld>
            <a:endParaRPr lang="it-IT"/>
          </a:p>
        </p:txBody>
      </p:sp>
      <p:sp>
        <p:nvSpPr>
          <p:cNvPr id="4" name="Segnaposto contenuto 3">
            <a:extLst>
              <a:ext uri="{FF2B5EF4-FFF2-40B4-BE49-F238E27FC236}">
                <a16:creationId xmlns:a16="http://schemas.microsoft.com/office/drawing/2014/main" id="{F66C7F4A-A8E4-4F77-99FD-E2B9C4A83CE1}"/>
              </a:ext>
            </a:extLst>
          </p:cNvPr>
          <p:cNvSpPr>
            <a:spLocks noGrp="1"/>
          </p:cNvSpPr>
          <p:nvPr>
            <p:ph idx="1"/>
          </p:nvPr>
        </p:nvSpPr>
        <p:spPr>
          <a:xfrm>
            <a:off x="3020572" y="868680"/>
            <a:ext cx="5486400" cy="1120160"/>
          </a:xfrm>
          <a:solidFill>
            <a:srgbClr val="3366FF"/>
          </a:solidFill>
        </p:spPr>
        <p:txBody>
          <a:bodyPr>
            <a:normAutofit/>
          </a:bodyPr>
          <a:lstStyle/>
          <a:p>
            <a:pPr marL="0" indent="0">
              <a:buNone/>
            </a:pPr>
            <a:r>
              <a:rPr lang="it-IT" b="1" dirty="0">
                <a:solidFill>
                  <a:schemeClr val="bg1"/>
                </a:solidFill>
              </a:rPr>
              <a:t>A - Le funzioni corporee , fisiologiche o psicologiche, riguardano il funzionamento del cervello e del SNC.</a:t>
            </a:r>
          </a:p>
        </p:txBody>
      </p:sp>
      <p:sp>
        <p:nvSpPr>
          <p:cNvPr id="3" name="CasellaDiTesto 2">
            <a:extLst>
              <a:ext uri="{FF2B5EF4-FFF2-40B4-BE49-F238E27FC236}">
                <a16:creationId xmlns:a16="http://schemas.microsoft.com/office/drawing/2014/main" id="{994F73E7-6E23-481F-8134-93A16F8612B4}"/>
              </a:ext>
            </a:extLst>
          </p:cNvPr>
          <p:cNvSpPr txBox="1"/>
          <p:nvPr/>
        </p:nvSpPr>
        <p:spPr>
          <a:xfrm>
            <a:off x="3020572" y="2276872"/>
            <a:ext cx="5486400" cy="3693319"/>
          </a:xfrm>
          <a:prstGeom prst="rect">
            <a:avLst/>
          </a:prstGeom>
          <a:solidFill>
            <a:schemeClr val="accent1">
              <a:lumMod val="60000"/>
              <a:lumOff val="40000"/>
            </a:schemeClr>
          </a:solidFill>
        </p:spPr>
        <p:txBody>
          <a:bodyPr wrap="square" rtlCol="0">
            <a:spAutoFit/>
          </a:bodyPr>
          <a:lstStyle/>
          <a:p>
            <a:r>
              <a:rPr lang="it-IT" dirty="0"/>
              <a:t>Si classificano in 8 macrocategorie:  </a:t>
            </a:r>
          </a:p>
          <a:p>
            <a:endParaRPr lang="it-IT" dirty="0"/>
          </a:p>
          <a:p>
            <a:r>
              <a:rPr lang="it-IT" dirty="0"/>
              <a:t>1- funzioni mentali</a:t>
            </a:r>
          </a:p>
          <a:p>
            <a:r>
              <a:rPr lang="it-IT" dirty="0"/>
              <a:t>2- funzioni sensoriali</a:t>
            </a:r>
          </a:p>
          <a:p>
            <a:r>
              <a:rPr lang="it-IT" dirty="0"/>
              <a:t>3- funzioni della voce e della parola</a:t>
            </a:r>
          </a:p>
          <a:p>
            <a:r>
              <a:rPr lang="it-IT" dirty="0"/>
              <a:t>4- funzioni del sistema cardiovascolare, ematologico, immunologico e respiratorio</a:t>
            </a:r>
          </a:p>
          <a:p>
            <a:r>
              <a:rPr lang="it-IT" dirty="0"/>
              <a:t>5- funzioni digestive, nutrizionali, metaboliche ed endocrinologiche</a:t>
            </a:r>
          </a:p>
          <a:p>
            <a:r>
              <a:rPr lang="it-IT" dirty="0"/>
              <a:t>6- funzioni genito – urinarie e riproduttive</a:t>
            </a:r>
          </a:p>
          <a:p>
            <a:r>
              <a:rPr lang="it-IT" dirty="0"/>
              <a:t>7- funzioni neuro – muscolo – scheletriche e correlati al movimento</a:t>
            </a:r>
          </a:p>
          <a:p>
            <a:r>
              <a:rPr lang="it-IT" dirty="0"/>
              <a:t>8- funzioni della pelle e strutture correlate</a:t>
            </a:r>
          </a:p>
        </p:txBody>
      </p:sp>
    </p:spTree>
    <p:extLst>
      <p:ext uri="{BB962C8B-B14F-4D97-AF65-F5344CB8AC3E}">
        <p14:creationId xmlns:p14="http://schemas.microsoft.com/office/powerpoint/2010/main" val="9464508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790" y="764704"/>
            <a:ext cx="2699792" cy="3384376"/>
          </a:xfrm>
        </p:spPr>
        <p:txBody>
          <a:bodyPr>
            <a:normAutofit fontScale="90000"/>
          </a:bodyPr>
          <a:lstStyle/>
          <a:p>
            <a:r>
              <a:rPr lang="it-IT" sz="2400" dirty="0"/>
              <a:t>STRUTTURA DELL’ICF</a:t>
            </a:r>
            <a:br>
              <a:rPr lang="it-IT" sz="2400" dirty="0"/>
            </a:br>
            <a:r>
              <a:rPr lang="it-IT" sz="2400" dirty="0"/>
              <a:t>1° PARTE</a:t>
            </a:r>
            <a:br>
              <a:rPr lang="it-IT" sz="2400" dirty="0"/>
            </a:br>
            <a:br>
              <a:rPr lang="it-IT" sz="2400" dirty="0"/>
            </a:br>
            <a:r>
              <a:rPr lang="it-IT" sz="2200" dirty="0"/>
              <a:t>B - Le strutture corporee </a:t>
            </a:r>
            <a:br>
              <a:rPr lang="it-IT" sz="2200" dirty="0"/>
            </a:br>
            <a:br>
              <a:rPr lang="it-IT" sz="2200" dirty="0"/>
            </a:br>
            <a:r>
              <a:rPr lang="it-IT" sz="2200" dirty="0"/>
              <a:t>(sono le parti strutturali o anatomiche del corpo, come gli organi, gli apparati ecc.)</a:t>
            </a:r>
            <a:br>
              <a:rPr lang="it-IT" sz="2200" dirty="0"/>
            </a:br>
            <a:br>
              <a:rPr lang="it-IT" sz="2200" dirty="0"/>
            </a:br>
            <a:endParaRPr lang="it-IT" sz="2200" dirty="0"/>
          </a:p>
        </p:txBody>
      </p:sp>
      <p:sp>
        <p:nvSpPr>
          <p:cNvPr id="17" name="Segnaposto numero diapositiva 16">
            <a:extLst>
              <a:ext uri="{FF2B5EF4-FFF2-40B4-BE49-F238E27FC236}">
                <a16:creationId xmlns:a16="http://schemas.microsoft.com/office/drawing/2014/main" id="{E64FADAD-16E8-41D8-BABD-2165A8F36933}"/>
              </a:ext>
            </a:extLst>
          </p:cNvPr>
          <p:cNvSpPr>
            <a:spLocks noGrp="1"/>
          </p:cNvSpPr>
          <p:nvPr>
            <p:ph type="sldNum" sz="quarter" idx="12"/>
          </p:nvPr>
        </p:nvSpPr>
        <p:spPr/>
        <p:txBody>
          <a:bodyPr/>
          <a:lstStyle/>
          <a:p>
            <a:fld id="{09B2A20A-0208-41B4-9663-6FE9F6102D4B}" type="slidenum">
              <a:rPr lang="it-IT" smtClean="0"/>
              <a:pPr/>
              <a:t>77</a:t>
            </a:fld>
            <a:endParaRPr lang="it-IT"/>
          </a:p>
        </p:txBody>
      </p:sp>
      <p:sp>
        <p:nvSpPr>
          <p:cNvPr id="4" name="Segnaposto contenuto 3">
            <a:extLst>
              <a:ext uri="{FF2B5EF4-FFF2-40B4-BE49-F238E27FC236}">
                <a16:creationId xmlns:a16="http://schemas.microsoft.com/office/drawing/2014/main" id="{F66C7F4A-A8E4-4F77-99FD-E2B9C4A83CE1}"/>
              </a:ext>
            </a:extLst>
          </p:cNvPr>
          <p:cNvSpPr>
            <a:spLocks noGrp="1"/>
          </p:cNvSpPr>
          <p:nvPr>
            <p:ph idx="1"/>
          </p:nvPr>
        </p:nvSpPr>
        <p:spPr>
          <a:xfrm>
            <a:off x="3020572" y="868680"/>
            <a:ext cx="5486400" cy="1336184"/>
          </a:xfrm>
          <a:solidFill>
            <a:srgbClr val="3366FF"/>
          </a:solidFill>
        </p:spPr>
        <p:txBody>
          <a:bodyPr>
            <a:normAutofit/>
          </a:bodyPr>
          <a:lstStyle/>
          <a:p>
            <a:pPr marL="0" indent="0">
              <a:buNone/>
            </a:pPr>
            <a:r>
              <a:rPr lang="it-IT" b="1" dirty="0">
                <a:solidFill>
                  <a:schemeClr val="bg1"/>
                </a:solidFill>
              </a:rPr>
              <a:t>B – Le strutture corporee riguardano l’adeguatezza/completezza delle parti anatomiche del corpo (organi, arti e loro componenti).</a:t>
            </a:r>
          </a:p>
        </p:txBody>
      </p:sp>
      <p:sp>
        <p:nvSpPr>
          <p:cNvPr id="3" name="CasellaDiTesto 2">
            <a:extLst>
              <a:ext uri="{FF2B5EF4-FFF2-40B4-BE49-F238E27FC236}">
                <a16:creationId xmlns:a16="http://schemas.microsoft.com/office/drawing/2014/main" id="{65210460-9A90-4A2D-AA65-4F3B573EDD44}"/>
              </a:ext>
            </a:extLst>
          </p:cNvPr>
          <p:cNvSpPr txBox="1"/>
          <p:nvPr/>
        </p:nvSpPr>
        <p:spPr>
          <a:xfrm>
            <a:off x="3020572" y="2308840"/>
            <a:ext cx="5439860" cy="3693319"/>
          </a:xfrm>
          <a:prstGeom prst="rect">
            <a:avLst/>
          </a:prstGeom>
          <a:solidFill>
            <a:schemeClr val="accent1">
              <a:lumMod val="60000"/>
              <a:lumOff val="40000"/>
            </a:schemeClr>
          </a:solidFill>
        </p:spPr>
        <p:txBody>
          <a:bodyPr wrap="square" rtlCol="0">
            <a:spAutoFit/>
          </a:bodyPr>
          <a:lstStyle/>
          <a:p>
            <a:r>
              <a:rPr lang="it-IT" dirty="0"/>
              <a:t>Si classificano in 8 macrocategorie:</a:t>
            </a:r>
          </a:p>
          <a:p>
            <a:endParaRPr lang="it-IT" dirty="0"/>
          </a:p>
          <a:p>
            <a:r>
              <a:rPr lang="it-IT" dirty="0"/>
              <a:t>1- strutture del sistema nervoso (cervello, midollo spinale e strutture correlate)</a:t>
            </a:r>
          </a:p>
          <a:p>
            <a:r>
              <a:rPr lang="it-IT" dirty="0"/>
              <a:t>2- occhio e strutture correlate</a:t>
            </a:r>
          </a:p>
          <a:p>
            <a:r>
              <a:rPr lang="it-IT" dirty="0"/>
              <a:t>3- strutture coinvolte nella voce e nella parola</a:t>
            </a:r>
          </a:p>
          <a:p>
            <a:r>
              <a:rPr lang="it-IT" dirty="0"/>
              <a:t>4- strutture dei sistemi cardiovascolare, immunologico e respiratorio.</a:t>
            </a:r>
          </a:p>
          <a:p>
            <a:r>
              <a:rPr lang="it-IT" dirty="0"/>
              <a:t>5- strutture correlate all’apparato digerente e ai sistemi metabolici ed endocrini</a:t>
            </a:r>
          </a:p>
          <a:p>
            <a:r>
              <a:rPr lang="it-IT" dirty="0"/>
              <a:t>6- strutture del sistema urogenitale e di riproduzione</a:t>
            </a:r>
          </a:p>
          <a:p>
            <a:r>
              <a:rPr lang="it-IT" dirty="0"/>
              <a:t>7- strutture correlate al movimento</a:t>
            </a:r>
          </a:p>
          <a:p>
            <a:r>
              <a:rPr lang="it-IT" dirty="0"/>
              <a:t>8- pelle e strutture correlate</a:t>
            </a:r>
          </a:p>
        </p:txBody>
      </p:sp>
    </p:spTree>
    <p:extLst>
      <p:ext uri="{BB962C8B-B14F-4D97-AF65-F5344CB8AC3E}">
        <p14:creationId xmlns:p14="http://schemas.microsoft.com/office/powerpoint/2010/main" val="27422317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68679"/>
            <a:ext cx="2699792" cy="4936585"/>
          </a:xfrm>
        </p:spPr>
        <p:txBody>
          <a:bodyPr>
            <a:normAutofit fontScale="90000"/>
          </a:bodyPr>
          <a:lstStyle/>
          <a:p>
            <a:r>
              <a:rPr lang="it-IT" sz="2400" dirty="0"/>
              <a:t>STRUTTURA DELL’ICF</a:t>
            </a:r>
            <a:br>
              <a:rPr lang="it-IT" sz="2400" dirty="0"/>
            </a:br>
            <a:r>
              <a:rPr lang="it-IT" sz="2400" dirty="0"/>
              <a:t>1° PARTE</a:t>
            </a:r>
            <a:br>
              <a:rPr lang="it-IT" sz="2400" dirty="0"/>
            </a:br>
            <a:br>
              <a:rPr lang="it-IT" sz="2400" dirty="0"/>
            </a:br>
            <a:r>
              <a:rPr lang="it-IT" sz="2000" dirty="0"/>
              <a:t>C - Le attività</a:t>
            </a:r>
            <a:br>
              <a:rPr lang="it-IT" sz="2000" dirty="0"/>
            </a:br>
            <a:br>
              <a:rPr lang="it-IT" sz="2000" dirty="0"/>
            </a:br>
            <a:r>
              <a:rPr lang="it-IT" sz="2000" dirty="0"/>
              <a:t>(R</a:t>
            </a:r>
            <a:r>
              <a:rPr lang="it-IT" sz="1800" dirty="0"/>
              <a:t>appresentano la prospettiva individuale del funzionamento e comprendono una gamma di funzioni fisiche quali, ad esempio, muovere una gamba, vedere, lavarsi, ecc., e funzioni mentali quali ricordare eventi del passato, acquisire conoscenze, leggere, ecc. Le limitazioni dell’attività fanno riferimento a tutte le difficoltà, da lievi a gravi, che una persona può incontrare nell’eseguire queste azioni rispetto alle attese)</a:t>
            </a:r>
            <a:br>
              <a:rPr lang="it-IT" sz="1800" dirty="0"/>
            </a:br>
            <a:endParaRPr lang="it-IT" sz="1800" dirty="0"/>
          </a:p>
        </p:txBody>
      </p:sp>
      <p:sp>
        <p:nvSpPr>
          <p:cNvPr id="17" name="Segnaposto numero diapositiva 16">
            <a:extLst>
              <a:ext uri="{FF2B5EF4-FFF2-40B4-BE49-F238E27FC236}">
                <a16:creationId xmlns:a16="http://schemas.microsoft.com/office/drawing/2014/main" id="{E64FADAD-16E8-41D8-BABD-2165A8F36933}"/>
              </a:ext>
            </a:extLst>
          </p:cNvPr>
          <p:cNvSpPr>
            <a:spLocks noGrp="1"/>
          </p:cNvSpPr>
          <p:nvPr>
            <p:ph type="sldNum" sz="quarter" idx="12"/>
          </p:nvPr>
        </p:nvSpPr>
        <p:spPr/>
        <p:txBody>
          <a:bodyPr/>
          <a:lstStyle/>
          <a:p>
            <a:fld id="{09B2A20A-0208-41B4-9663-6FE9F6102D4B}" type="slidenum">
              <a:rPr lang="it-IT" smtClean="0"/>
              <a:pPr/>
              <a:t>78</a:t>
            </a:fld>
            <a:endParaRPr lang="it-IT"/>
          </a:p>
        </p:txBody>
      </p:sp>
      <p:sp>
        <p:nvSpPr>
          <p:cNvPr id="4" name="Segnaposto contenuto 3">
            <a:extLst>
              <a:ext uri="{FF2B5EF4-FFF2-40B4-BE49-F238E27FC236}">
                <a16:creationId xmlns:a16="http://schemas.microsoft.com/office/drawing/2014/main" id="{F66C7F4A-A8E4-4F77-99FD-E2B9C4A83CE1}"/>
              </a:ext>
            </a:extLst>
          </p:cNvPr>
          <p:cNvSpPr>
            <a:spLocks noGrp="1"/>
          </p:cNvSpPr>
          <p:nvPr>
            <p:ph idx="1"/>
          </p:nvPr>
        </p:nvSpPr>
        <p:spPr>
          <a:xfrm>
            <a:off x="3020572" y="868680"/>
            <a:ext cx="5486400" cy="1336184"/>
          </a:xfrm>
          <a:solidFill>
            <a:srgbClr val="3366FF"/>
          </a:solidFill>
        </p:spPr>
        <p:txBody>
          <a:bodyPr anchor="ctr">
            <a:normAutofit/>
          </a:bodyPr>
          <a:lstStyle/>
          <a:p>
            <a:pPr marL="0" indent="0">
              <a:buNone/>
            </a:pPr>
            <a:r>
              <a:rPr lang="it-IT" b="1" dirty="0">
                <a:solidFill>
                  <a:schemeClr val="bg1"/>
                </a:solidFill>
              </a:rPr>
              <a:t>C – La dimensione delle attività si riferisce ai comportamenti che le persone mettono in atto al fine di svolgere compiti, mansioni ed azioni. Le disabilità diventano così “limitazioni nelle attività”. </a:t>
            </a:r>
          </a:p>
        </p:txBody>
      </p:sp>
      <p:sp>
        <p:nvSpPr>
          <p:cNvPr id="3" name="CasellaDiTesto 2">
            <a:extLst>
              <a:ext uri="{FF2B5EF4-FFF2-40B4-BE49-F238E27FC236}">
                <a16:creationId xmlns:a16="http://schemas.microsoft.com/office/drawing/2014/main" id="{AD6A409D-A116-4333-BFC6-D26B2DCBCF91}"/>
              </a:ext>
            </a:extLst>
          </p:cNvPr>
          <p:cNvSpPr txBox="1"/>
          <p:nvPr/>
        </p:nvSpPr>
        <p:spPr>
          <a:xfrm>
            <a:off x="3020572" y="2573000"/>
            <a:ext cx="5486400" cy="3416320"/>
          </a:xfrm>
          <a:prstGeom prst="rect">
            <a:avLst/>
          </a:prstGeom>
          <a:solidFill>
            <a:schemeClr val="accent1">
              <a:lumMod val="60000"/>
              <a:lumOff val="40000"/>
            </a:schemeClr>
          </a:solidFill>
        </p:spPr>
        <p:txBody>
          <a:bodyPr wrap="square" rtlCol="0">
            <a:spAutoFit/>
          </a:bodyPr>
          <a:lstStyle/>
          <a:p>
            <a:r>
              <a:rPr lang="it-IT" dirty="0"/>
              <a:t>Ci si riferisce a:</a:t>
            </a:r>
          </a:p>
          <a:p>
            <a:endParaRPr lang="it-IT" dirty="0"/>
          </a:p>
          <a:p>
            <a:r>
              <a:rPr lang="it-IT" dirty="0"/>
              <a:t>1- attività di apprendimento e di applicazione delle conoscenze</a:t>
            </a:r>
          </a:p>
          <a:p>
            <a:r>
              <a:rPr lang="it-IT" dirty="0"/>
              <a:t>2- attività comunicative</a:t>
            </a:r>
          </a:p>
          <a:p>
            <a:r>
              <a:rPr lang="it-IT" dirty="0"/>
              <a:t>3- attività motorie</a:t>
            </a:r>
          </a:p>
          <a:p>
            <a:r>
              <a:rPr lang="it-IT" dirty="0"/>
              <a:t>4- attività relative agli spostamenti nell’ambiente</a:t>
            </a:r>
          </a:p>
          <a:p>
            <a:r>
              <a:rPr lang="it-IT" dirty="0"/>
              <a:t>5- attività relative alla cura della propria persona</a:t>
            </a:r>
          </a:p>
          <a:p>
            <a:r>
              <a:rPr lang="it-IT" dirty="0"/>
              <a:t>6- attività di vita quotidiana (attività domestiche)</a:t>
            </a:r>
          </a:p>
          <a:p>
            <a:r>
              <a:rPr lang="it-IT" dirty="0"/>
              <a:t>7- attività interpersonali</a:t>
            </a:r>
          </a:p>
          <a:p>
            <a:r>
              <a:rPr lang="it-IT" dirty="0"/>
              <a:t>8- attività relative allo svolgimento di compiti e prestazioni fondamentali</a:t>
            </a:r>
          </a:p>
        </p:txBody>
      </p:sp>
    </p:spTree>
    <p:extLst>
      <p:ext uri="{BB962C8B-B14F-4D97-AF65-F5344CB8AC3E}">
        <p14:creationId xmlns:p14="http://schemas.microsoft.com/office/powerpoint/2010/main" val="13588342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68680"/>
            <a:ext cx="2699792" cy="4720560"/>
          </a:xfrm>
        </p:spPr>
        <p:txBody>
          <a:bodyPr>
            <a:normAutofit fontScale="90000"/>
          </a:bodyPr>
          <a:lstStyle/>
          <a:p>
            <a:r>
              <a:rPr lang="it-IT" sz="2400" dirty="0"/>
              <a:t>STRUTTURA DELL’ICF</a:t>
            </a:r>
            <a:br>
              <a:rPr lang="it-IT" sz="2400" dirty="0"/>
            </a:br>
            <a:r>
              <a:rPr lang="it-IT" sz="2400" dirty="0"/>
              <a:t>1° PARTE</a:t>
            </a:r>
            <a:br>
              <a:rPr lang="it-IT" sz="2400" dirty="0"/>
            </a:br>
            <a:br>
              <a:rPr lang="it-IT" sz="2400" dirty="0"/>
            </a:br>
            <a:r>
              <a:rPr lang="it-IT" sz="2000" dirty="0"/>
              <a:t>D - La partecipazione</a:t>
            </a:r>
            <a:br>
              <a:rPr lang="it-IT" sz="2000" dirty="0"/>
            </a:br>
            <a:br>
              <a:rPr lang="it-IT" sz="2000" dirty="0"/>
            </a:br>
            <a:r>
              <a:rPr lang="it-IT" sz="1600" dirty="0"/>
              <a:t>(Rappresenta la prospettiva sociale del funzionamento della persona, attraverso il mantenimento di relazioni sociali, lo scambio di informazioni, l’occupazione, la vita economica, civile e di comunità, ecc. Queste sono considerate attività sociali, nel senso che continuamente vengono influenzate dagli eventi della società. Di conseguenza le restrizioni alla partecipazione fanno riferimento ai problemi che una persona può incontrare nella sfera relazionale e che possono essere ostacolati o facilitati dai Fattori Contestuali)</a:t>
            </a:r>
            <a:br>
              <a:rPr lang="it-IT" sz="1600" dirty="0"/>
            </a:br>
            <a:endParaRPr lang="it-IT" sz="1600" dirty="0"/>
          </a:p>
        </p:txBody>
      </p:sp>
      <p:sp>
        <p:nvSpPr>
          <p:cNvPr id="17" name="Segnaposto numero diapositiva 16">
            <a:extLst>
              <a:ext uri="{FF2B5EF4-FFF2-40B4-BE49-F238E27FC236}">
                <a16:creationId xmlns:a16="http://schemas.microsoft.com/office/drawing/2014/main" id="{E64FADAD-16E8-41D8-BABD-2165A8F36933}"/>
              </a:ext>
            </a:extLst>
          </p:cNvPr>
          <p:cNvSpPr>
            <a:spLocks noGrp="1"/>
          </p:cNvSpPr>
          <p:nvPr>
            <p:ph type="sldNum" sz="quarter" idx="12"/>
          </p:nvPr>
        </p:nvSpPr>
        <p:spPr/>
        <p:txBody>
          <a:bodyPr/>
          <a:lstStyle/>
          <a:p>
            <a:fld id="{09B2A20A-0208-41B4-9663-6FE9F6102D4B}" type="slidenum">
              <a:rPr lang="it-IT" smtClean="0"/>
              <a:pPr/>
              <a:t>79</a:t>
            </a:fld>
            <a:endParaRPr lang="it-IT"/>
          </a:p>
        </p:txBody>
      </p:sp>
      <p:sp>
        <p:nvSpPr>
          <p:cNvPr id="4" name="Segnaposto contenuto 3">
            <a:extLst>
              <a:ext uri="{FF2B5EF4-FFF2-40B4-BE49-F238E27FC236}">
                <a16:creationId xmlns:a16="http://schemas.microsoft.com/office/drawing/2014/main" id="{F66C7F4A-A8E4-4F77-99FD-E2B9C4A83CE1}"/>
              </a:ext>
            </a:extLst>
          </p:cNvPr>
          <p:cNvSpPr>
            <a:spLocks noGrp="1"/>
          </p:cNvSpPr>
          <p:nvPr>
            <p:ph idx="1"/>
          </p:nvPr>
        </p:nvSpPr>
        <p:spPr>
          <a:xfrm>
            <a:off x="2759005" y="796827"/>
            <a:ext cx="5486400" cy="1840240"/>
          </a:xfrm>
          <a:solidFill>
            <a:srgbClr val="3366FF"/>
          </a:solidFill>
        </p:spPr>
        <p:txBody>
          <a:bodyPr>
            <a:normAutofit/>
          </a:bodyPr>
          <a:lstStyle/>
          <a:p>
            <a:pPr marL="0" indent="0">
              <a:buNone/>
            </a:pPr>
            <a:r>
              <a:rPr lang="it-IT" b="1" dirty="0">
                <a:solidFill>
                  <a:schemeClr val="bg1"/>
                </a:solidFill>
              </a:rPr>
              <a:t>D – La partecipazione si riferisce al livello di coinvolgimento di una persona nelle situazioni di vita in relazione alla salute, alle condizioni e alle funzioni corporee, alle attività che è in grado di svolgere.</a:t>
            </a:r>
          </a:p>
        </p:txBody>
      </p:sp>
      <p:sp>
        <p:nvSpPr>
          <p:cNvPr id="3" name="CasellaDiTesto 2">
            <a:extLst>
              <a:ext uri="{FF2B5EF4-FFF2-40B4-BE49-F238E27FC236}">
                <a16:creationId xmlns:a16="http://schemas.microsoft.com/office/drawing/2014/main" id="{07563C51-A4B1-4669-835B-7B8EA836571B}"/>
              </a:ext>
            </a:extLst>
          </p:cNvPr>
          <p:cNvSpPr txBox="1"/>
          <p:nvPr/>
        </p:nvSpPr>
        <p:spPr>
          <a:xfrm>
            <a:off x="2759005" y="2794328"/>
            <a:ext cx="5486400" cy="3416320"/>
          </a:xfrm>
          <a:prstGeom prst="rect">
            <a:avLst/>
          </a:prstGeom>
          <a:solidFill>
            <a:schemeClr val="accent1">
              <a:lumMod val="60000"/>
              <a:lumOff val="40000"/>
            </a:schemeClr>
          </a:solidFill>
        </p:spPr>
        <p:txBody>
          <a:bodyPr wrap="square" rtlCol="0">
            <a:spAutoFit/>
          </a:bodyPr>
          <a:lstStyle/>
          <a:p>
            <a:r>
              <a:rPr lang="it-IT" dirty="0"/>
              <a:t>Ci si riferisce a:</a:t>
            </a:r>
          </a:p>
          <a:p>
            <a:endParaRPr lang="it-IT" dirty="0"/>
          </a:p>
          <a:p>
            <a:r>
              <a:rPr lang="it-IT" dirty="0"/>
              <a:t>1- partecipazione alle cure personali</a:t>
            </a:r>
          </a:p>
          <a:p>
            <a:r>
              <a:rPr lang="it-IT" dirty="0"/>
              <a:t>2- partecipazione alla mobilità</a:t>
            </a:r>
          </a:p>
          <a:p>
            <a:r>
              <a:rPr lang="it-IT" dirty="0"/>
              <a:t>3- partecipazione allo scambio di informazioni</a:t>
            </a:r>
          </a:p>
          <a:p>
            <a:r>
              <a:rPr lang="it-IT" dirty="0"/>
              <a:t>4- partecipazione alle relazioni sociali</a:t>
            </a:r>
          </a:p>
          <a:p>
            <a:r>
              <a:rPr lang="it-IT" dirty="0"/>
              <a:t>5- partecipazione alla vita domestica e all’assistenza degli altri</a:t>
            </a:r>
          </a:p>
          <a:p>
            <a:r>
              <a:rPr lang="it-IT" dirty="0"/>
              <a:t>6- partecipazione all’istruzione</a:t>
            </a:r>
          </a:p>
          <a:p>
            <a:r>
              <a:rPr lang="it-IT" dirty="0"/>
              <a:t>7- partecipazione al lavoro</a:t>
            </a:r>
          </a:p>
          <a:p>
            <a:r>
              <a:rPr lang="it-IT" dirty="0"/>
              <a:t>8- partecipazione alla vita economica</a:t>
            </a:r>
          </a:p>
          <a:p>
            <a:r>
              <a:rPr lang="it-IT" dirty="0"/>
              <a:t>9- partecipazione alla vita sociale civile e di comunità</a:t>
            </a:r>
          </a:p>
        </p:txBody>
      </p:sp>
    </p:spTree>
    <p:extLst>
      <p:ext uri="{BB962C8B-B14F-4D97-AF65-F5344CB8AC3E}">
        <p14:creationId xmlns:p14="http://schemas.microsoft.com/office/powerpoint/2010/main" val="2086989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196752"/>
            <a:ext cx="2465538" cy="2336312"/>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Precedente normativa</a:t>
            </a:r>
            <a:br>
              <a:rPr kumimoji="0" lang="it-IT" sz="2400" b="0" i="0" u="none" strike="noStrike" kern="1200" cap="none" spc="-60" normalizeH="0" baseline="0" noProof="0" dirty="0">
                <a:ln>
                  <a:noFill/>
                </a:ln>
                <a:solidFill>
                  <a:srgbClr val="D5393D">
                    <a:lumMod val="75000"/>
                  </a:srgbClr>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Legge n. 104-1992 “Legge quadro per l’assistenza, l’integrazione sociale e i diritti delle persone handicappate”</a:t>
            </a:r>
            <a:endParaRPr lang="it-IT" sz="2000" b="1" dirty="0">
              <a:solidFill>
                <a:schemeClr val="accent2">
                  <a:lumMod val="75000"/>
                </a:schemeClr>
              </a:solidFill>
            </a:endParaRPr>
          </a:p>
        </p:txBody>
      </p:sp>
      <p:graphicFrame>
        <p:nvGraphicFramePr>
          <p:cNvPr id="9" name="Segnaposto contenuto 8">
            <a:extLst>
              <a:ext uri="{FF2B5EF4-FFF2-40B4-BE49-F238E27FC236}">
                <a16:creationId xmlns:a16="http://schemas.microsoft.com/office/drawing/2014/main" id="{B642BB78-3A56-4E9F-9A84-6790254F1C21}"/>
              </a:ext>
            </a:extLst>
          </p:cNvPr>
          <p:cNvGraphicFramePr>
            <a:graphicFrameLocks noGrp="1"/>
          </p:cNvGraphicFramePr>
          <p:nvPr>
            <p:ph idx="1"/>
            <p:extLst>
              <p:ext uri="{D42A27DB-BD31-4B8C-83A1-F6EECF244321}">
                <p14:modId xmlns:p14="http://schemas.microsoft.com/office/powerpoint/2010/main" val="1786468925"/>
              </p:ext>
            </p:extLst>
          </p:nvPr>
        </p:nvGraphicFramePr>
        <p:xfrm>
          <a:off x="2699792" y="707670"/>
          <a:ext cx="6264696" cy="6013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egnaposto numero diapositiva 4">
            <a:extLst>
              <a:ext uri="{FF2B5EF4-FFF2-40B4-BE49-F238E27FC236}">
                <a16:creationId xmlns:a16="http://schemas.microsoft.com/office/drawing/2014/main" id="{9FBE1549-F8B9-441A-8964-3A1B7B0A75ED}"/>
              </a:ext>
            </a:extLst>
          </p:cNvPr>
          <p:cNvSpPr>
            <a:spLocks noGrp="1"/>
          </p:cNvSpPr>
          <p:nvPr>
            <p:ph type="sldNum" sz="quarter" idx="12"/>
          </p:nvPr>
        </p:nvSpPr>
        <p:spPr/>
        <p:txBody>
          <a:bodyPr/>
          <a:lstStyle/>
          <a:p>
            <a:fld id="{09B2A20A-0208-41B4-9663-6FE9F6102D4B}" type="slidenum">
              <a:rPr lang="it-IT" smtClean="0"/>
              <a:pPr/>
              <a:t>8</a:t>
            </a:fld>
            <a:endParaRPr lang="it-IT"/>
          </a:p>
        </p:txBody>
      </p:sp>
    </p:spTree>
    <p:extLst>
      <p:ext uri="{BB962C8B-B14F-4D97-AF65-F5344CB8AC3E}">
        <p14:creationId xmlns:p14="http://schemas.microsoft.com/office/powerpoint/2010/main" val="9776160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AC3CFF63-17E2-4BDE-886F-4662A962619A}"/>
              </a:ext>
            </a:extLst>
          </p:cNvPr>
          <p:cNvSpPr>
            <a:spLocks noGrp="1"/>
          </p:cNvSpPr>
          <p:nvPr>
            <p:ph type="sldNum" sz="quarter" idx="12"/>
          </p:nvPr>
        </p:nvSpPr>
        <p:spPr/>
        <p:txBody>
          <a:bodyPr/>
          <a:lstStyle/>
          <a:p>
            <a:fld id="{09B2A20A-0208-41B4-9663-6FE9F6102D4B}" type="slidenum">
              <a:rPr lang="it-IT" smtClean="0"/>
              <a:pPr/>
              <a:t>80</a:t>
            </a:fld>
            <a:endParaRPr lang="it-IT"/>
          </a:p>
        </p:txBody>
      </p:sp>
      <p:pic>
        <p:nvPicPr>
          <p:cNvPr id="6" name="Immagine 5">
            <a:extLst>
              <a:ext uri="{FF2B5EF4-FFF2-40B4-BE49-F238E27FC236}">
                <a16:creationId xmlns:a16="http://schemas.microsoft.com/office/drawing/2014/main" id="{E938FC56-F0C1-4466-9D56-23301C232D03}"/>
              </a:ext>
            </a:extLst>
          </p:cNvPr>
          <p:cNvPicPr>
            <a:picLocks noChangeAspect="1"/>
          </p:cNvPicPr>
          <p:nvPr/>
        </p:nvPicPr>
        <p:blipFill>
          <a:blip r:embed="rId2"/>
          <a:stretch>
            <a:fillRect/>
          </a:stretch>
        </p:blipFill>
        <p:spPr>
          <a:xfrm>
            <a:off x="182499" y="1606138"/>
            <a:ext cx="8779001" cy="3645724"/>
          </a:xfrm>
          <a:prstGeom prst="rect">
            <a:avLst/>
          </a:prstGeom>
        </p:spPr>
      </p:pic>
      <p:sp>
        <p:nvSpPr>
          <p:cNvPr id="7" name="CasellaDiTesto 6">
            <a:extLst>
              <a:ext uri="{FF2B5EF4-FFF2-40B4-BE49-F238E27FC236}">
                <a16:creationId xmlns:a16="http://schemas.microsoft.com/office/drawing/2014/main" id="{E4685601-C1A0-4518-A42C-1568007EE009}"/>
              </a:ext>
            </a:extLst>
          </p:cNvPr>
          <p:cNvSpPr txBox="1"/>
          <p:nvPr/>
        </p:nvSpPr>
        <p:spPr>
          <a:xfrm>
            <a:off x="3275856" y="4853273"/>
            <a:ext cx="432048" cy="369332"/>
          </a:xfrm>
          <a:prstGeom prst="rect">
            <a:avLst/>
          </a:prstGeom>
          <a:noFill/>
        </p:spPr>
        <p:txBody>
          <a:bodyPr wrap="square" rtlCol="0">
            <a:spAutoFit/>
          </a:bodyPr>
          <a:lstStyle/>
          <a:p>
            <a:r>
              <a:rPr lang="it-IT" b="1" dirty="0">
                <a:solidFill>
                  <a:srgbClr val="00A249"/>
                </a:solidFill>
              </a:rPr>
              <a:t>E</a:t>
            </a:r>
          </a:p>
        </p:txBody>
      </p:sp>
      <p:sp>
        <p:nvSpPr>
          <p:cNvPr id="8" name="CasellaDiTesto 7">
            <a:extLst>
              <a:ext uri="{FF2B5EF4-FFF2-40B4-BE49-F238E27FC236}">
                <a16:creationId xmlns:a16="http://schemas.microsoft.com/office/drawing/2014/main" id="{81D4462A-7F0D-4577-8904-592850952B79}"/>
              </a:ext>
            </a:extLst>
          </p:cNvPr>
          <p:cNvSpPr txBox="1"/>
          <p:nvPr/>
        </p:nvSpPr>
        <p:spPr>
          <a:xfrm>
            <a:off x="7020272" y="4853273"/>
            <a:ext cx="432048" cy="369332"/>
          </a:xfrm>
          <a:prstGeom prst="rect">
            <a:avLst/>
          </a:prstGeom>
          <a:noFill/>
        </p:spPr>
        <p:txBody>
          <a:bodyPr wrap="square" rtlCol="0">
            <a:spAutoFit/>
          </a:bodyPr>
          <a:lstStyle/>
          <a:p>
            <a:r>
              <a:rPr lang="it-IT" b="1" dirty="0">
                <a:solidFill>
                  <a:srgbClr val="00A249"/>
                </a:solidFill>
              </a:rPr>
              <a:t>F</a:t>
            </a:r>
          </a:p>
        </p:txBody>
      </p:sp>
      <p:sp>
        <p:nvSpPr>
          <p:cNvPr id="9" name="CasellaDiTesto 8">
            <a:extLst>
              <a:ext uri="{FF2B5EF4-FFF2-40B4-BE49-F238E27FC236}">
                <a16:creationId xmlns:a16="http://schemas.microsoft.com/office/drawing/2014/main" id="{CFB34716-F04C-42DF-96AD-D373EE77CF49}"/>
              </a:ext>
            </a:extLst>
          </p:cNvPr>
          <p:cNvSpPr txBox="1"/>
          <p:nvPr/>
        </p:nvSpPr>
        <p:spPr>
          <a:xfrm>
            <a:off x="1331640" y="188640"/>
            <a:ext cx="6336704" cy="523220"/>
          </a:xfrm>
          <a:prstGeom prst="rect">
            <a:avLst/>
          </a:prstGeom>
          <a:noFill/>
        </p:spPr>
        <p:txBody>
          <a:bodyPr wrap="square" rtlCol="0">
            <a:spAutoFit/>
          </a:bodyPr>
          <a:lstStyle/>
          <a:p>
            <a:pPr algn="ctr"/>
            <a:r>
              <a:rPr lang="it-IT" sz="2800" b="1" dirty="0">
                <a:solidFill>
                  <a:srgbClr val="FF0000"/>
                </a:solidFill>
              </a:rPr>
              <a:t>SCHEMA RIEPILOGATIVO PARTE 2</a:t>
            </a:r>
          </a:p>
        </p:txBody>
      </p:sp>
    </p:spTree>
    <p:extLst>
      <p:ext uri="{BB962C8B-B14F-4D97-AF65-F5344CB8AC3E}">
        <p14:creationId xmlns:p14="http://schemas.microsoft.com/office/powerpoint/2010/main" val="32798356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2564904"/>
            <a:ext cx="2627785" cy="1872208"/>
          </a:xfrm>
        </p:spPr>
        <p:txBody>
          <a:bodyPr>
            <a:normAutofit fontScale="90000"/>
          </a:bodyPr>
          <a:lstStyle/>
          <a:p>
            <a:r>
              <a:rPr lang="it-IT" sz="2400" dirty="0"/>
              <a:t>STRUTTURA DELL’ICF</a:t>
            </a:r>
            <a:br>
              <a:rPr lang="it-IT" sz="2400" dirty="0"/>
            </a:br>
            <a:r>
              <a:rPr lang="it-IT" sz="2400" dirty="0"/>
              <a:t>2° PARTE</a:t>
            </a:r>
            <a:br>
              <a:rPr lang="it-IT" sz="2400" dirty="0"/>
            </a:br>
            <a:r>
              <a:rPr lang="it-IT" sz="2000" dirty="0"/>
              <a:t>E – I  fattori ambientali</a:t>
            </a:r>
            <a:br>
              <a:rPr lang="it-IT" sz="2000" dirty="0"/>
            </a:br>
            <a:r>
              <a:rPr lang="it-IT" sz="1300" dirty="0"/>
              <a:t>Classificano l’ambiente naturale (tempo atmosferico, luce, suoni, ecc.), l’ambiente artificiale (utensili, arredamento, ambiente costruito, ecc.) e gli atteggiamenti sociali (i costumi, le norme, le pratiche, le istituzioni che caratterizzano la società in cui vive il soggetto). </a:t>
            </a:r>
            <a:br>
              <a:rPr lang="it-IT" sz="1300" dirty="0"/>
            </a:br>
            <a:r>
              <a:rPr lang="it-IT" sz="1300" dirty="0"/>
              <a:t>Tali fattori possono avere un’influenza positiva sulla vita del soggetto e in tal caso rappresentano dei FACILITATORI</a:t>
            </a:r>
            <a:br>
              <a:rPr lang="it-IT" sz="1300" dirty="0"/>
            </a:br>
            <a:r>
              <a:rPr lang="it-IT" sz="1300" dirty="0">
                <a:solidFill>
                  <a:srgbClr val="FF0000"/>
                </a:solidFill>
              </a:rPr>
              <a:t>(</a:t>
            </a:r>
            <a:r>
              <a:rPr lang="it-IT" sz="1050" dirty="0">
                <a:solidFill>
                  <a:srgbClr val="FF0000"/>
                </a:solidFill>
              </a:rPr>
              <a:t>Fattori che, mediante la loro presenza o assenza, migliorano il funzionamento e riducono la disabilità)</a:t>
            </a:r>
            <a:br>
              <a:rPr lang="it-IT" sz="1050" dirty="0"/>
            </a:br>
            <a:r>
              <a:rPr lang="it-IT" sz="1300" dirty="0"/>
              <a:t>o, al contrario, un’influenza negativa, rappresentando, in questo caso, una BARRIERA</a:t>
            </a:r>
            <a:r>
              <a:rPr lang="it-IT" sz="1050" dirty="0"/>
              <a:t> </a:t>
            </a:r>
            <a:r>
              <a:rPr lang="it-IT" sz="1050" dirty="0">
                <a:solidFill>
                  <a:srgbClr val="FF0000"/>
                </a:solidFill>
              </a:rPr>
              <a:t> (Fattori che, mediante la loro presenza o assenze, limitano il funzionamento e creano disabilità)</a:t>
            </a:r>
            <a:r>
              <a:rPr lang="it-IT" sz="1300" dirty="0">
                <a:solidFill>
                  <a:srgbClr val="FF0000"/>
                </a:solidFill>
              </a:rPr>
              <a:t> </a:t>
            </a:r>
            <a:r>
              <a:rPr lang="it-IT" sz="1300" dirty="0"/>
              <a:t>rispetto alla qualità della vita dei soggetti, sia nella loro attività e partecipazione come membri della società (ad esempio ausili tecnologici impiegati nei contesti lavorativi, la mobilità, la cultura, lo sport, le politiche sanitarie e assistenziali, previdenziali, ecc.) sia sul funzionamento o struttura del corpo “menomato” (</a:t>
            </a:r>
            <a:r>
              <a:rPr lang="it-IT" sz="1300" dirty="0">
                <a:solidFill>
                  <a:srgbClr val="FF0000"/>
                </a:solidFill>
              </a:rPr>
              <a:t>farmaci,</a:t>
            </a:r>
            <a:r>
              <a:rPr lang="it-IT" sz="1300" dirty="0"/>
              <a:t> </a:t>
            </a:r>
            <a:r>
              <a:rPr lang="it-IT" sz="1300" dirty="0">
                <a:solidFill>
                  <a:srgbClr val="FF0000"/>
                </a:solidFill>
              </a:rPr>
              <a:t>protesi, ausili per camminare, ecc.).</a:t>
            </a:r>
          </a:p>
        </p:txBody>
      </p:sp>
      <p:sp>
        <p:nvSpPr>
          <p:cNvPr id="17" name="Segnaposto numero diapositiva 16">
            <a:extLst>
              <a:ext uri="{FF2B5EF4-FFF2-40B4-BE49-F238E27FC236}">
                <a16:creationId xmlns:a16="http://schemas.microsoft.com/office/drawing/2014/main" id="{E64FADAD-16E8-41D8-BABD-2165A8F36933}"/>
              </a:ext>
            </a:extLst>
          </p:cNvPr>
          <p:cNvSpPr>
            <a:spLocks noGrp="1"/>
          </p:cNvSpPr>
          <p:nvPr>
            <p:ph type="sldNum" sz="quarter" idx="12"/>
          </p:nvPr>
        </p:nvSpPr>
        <p:spPr/>
        <p:txBody>
          <a:bodyPr/>
          <a:lstStyle/>
          <a:p>
            <a:fld id="{09B2A20A-0208-41B4-9663-6FE9F6102D4B}" type="slidenum">
              <a:rPr lang="it-IT" smtClean="0"/>
              <a:pPr/>
              <a:t>81</a:t>
            </a:fld>
            <a:endParaRPr lang="it-IT"/>
          </a:p>
        </p:txBody>
      </p:sp>
      <p:sp>
        <p:nvSpPr>
          <p:cNvPr id="4" name="Segnaposto contenuto 3">
            <a:extLst>
              <a:ext uri="{FF2B5EF4-FFF2-40B4-BE49-F238E27FC236}">
                <a16:creationId xmlns:a16="http://schemas.microsoft.com/office/drawing/2014/main" id="{F66C7F4A-A8E4-4F77-99FD-E2B9C4A83CE1}"/>
              </a:ext>
            </a:extLst>
          </p:cNvPr>
          <p:cNvSpPr>
            <a:spLocks noGrp="1"/>
          </p:cNvSpPr>
          <p:nvPr>
            <p:ph idx="1"/>
          </p:nvPr>
        </p:nvSpPr>
        <p:spPr>
          <a:xfrm>
            <a:off x="2794271" y="868680"/>
            <a:ext cx="5486400" cy="1336184"/>
          </a:xfrm>
          <a:solidFill>
            <a:srgbClr val="00A249"/>
          </a:solidFill>
        </p:spPr>
        <p:txBody>
          <a:bodyPr>
            <a:normAutofit/>
          </a:bodyPr>
          <a:lstStyle/>
          <a:p>
            <a:pPr marL="0" indent="0">
              <a:buNone/>
            </a:pPr>
            <a:r>
              <a:rPr lang="it-IT" b="1" dirty="0">
                <a:solidFill>
                  <a:schemeClr val="bg1"/>
                </a:solidFill>
              </a:rPr>
              <a:t>E – I fattori ambientali si riferiscono alle caratteristiche dell’ambiente fisico e sociale, agli atteggiamenti e ai valori propri della persona e del contesto d’appartenenza.</a:t>
            </a:r>
          </a:p>
        </p:txBody>
      </p:sp>
      <p:sp>
        <p:nvSpPr>
          <p:cNvPr id="3" name="CasellaDiTesto 2">
            <a:extLst>
              <a:ext uri="{FF2B5EF4-FFF2-40B4-BE49-F238E27FC236}">
                <a16:creationId xmlns:a16="http://schemas.microsoft.com/office/drawing/2014/main" id="{7CA133FF-424F-4F63-8F53-CA16FC95E46B}"/>
              </a:ext>
            </a:extLst>
          </p:cNvPr>
          <p:cNvSpPr txBox="1"/>
          <p:nvPr/>
        </p:nvSpPr>
        <p:spPr>
          <a:xfrm>
            <a:off x="2843808" y="2564904"/>
            <a:ext cx="5400600" cy="2862322"/>
          </a:xfrm>
          <a:prstGeom prst="rect">
            <a:avLst/>
          </a:prstGeom>
          <a:solidFill>
            <a:schemeClr val="accent3">
              <a:lumMod val="60000"/>
              <a:lumOff val="40000"/>
            </a:schemeClr>
          </a:solidFill>
        </p:spPr>
        <p:txBody>
          <a:bodyPr wrap="square" rtlCol="0">
            <a:spAutoFit/>
          </a:bodyPr>
          <a:lstStyle/>
          <a:p>
            <a:r>
              <a:rPr lang="it-IT" dirty="0"/>
              <a:t>Si classificano in 6 categorie che si riferiscono alle caratteristiche :</a:t>
            </a:r>
          </a:p>
          <a:p>
            <a:endParaRPr lang="it-IT" dirty="0"/>
          </a:p>
          <a:p>
            <a:r>
              <a:rPr lang="it-IT" dirty="0"/>
              <a:t>1- della produzione, dell’economia e della tecnologia</a:t>
            </a:r>
          </a:p>
          <a:p>
            <a:r>
              <a:rPr lang="it-IT" dirty="0"/>
              <a:t>2- dell’ambiente naturale e artificiale della vita</a:t>
            </a:r>
          </a:p>
          <a:p>
            <a:r>
              <a:rPr lang="it-IT" dirty="0"/>
              <a:t>3- delle relazioni e delle reti sociali su cui le persone possono contare</a:t>
            </a:r>
          </a:p>
          <a:p>
            <a:r>
              <a:rPr lang="it-IT" dirty="0"/>
              <a:t>4- degli atteggiamenti e dei valori in atto e in auge</a:t>
            </a:r>
          </a:p>
          <a:p>
            <a:r>
              <a:rPr lang="it-IT" dirty="0"/>
              <a:t>5- dei servizi a cui la persona può rivolgersi</a:t>
            </a:r>
          </a:p>
          <a:p>
            <a:r>
              <a:rPr lang="it-IT" dirty="0"/>
              <a:t>6- dei sistemi ideologici e delle politiche in vigore.</a:t>
            </a:r>
          </a:p>
        </p:txBody>
      </p:sp>
    </p:spTree>
    <p:extLst>
      <p:ext uri="{BB962C8B-B14F-4D97-AF65-F5344CB8AC3E}">
        <p14:creationId xmlns:p14="http://schemas.microsoft.com/office/powerpoint/2010/main" val="26456713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68680"/>
            <a:ext cx="2699792" cy="1584176"/>
          </a:xfrm>
        </p:spPr>
        <p:txBody>
          <a:bodyPr>
            <a:normAutofit fontScale="90000"/>
          </a:bodyPr>
          <a:lstStyle/>
          <a:p>
            <a:r>
              <a:rPr lang="it-IT" sz="2400" dirty="0"/>
              <a:t>STRUTTURA DELL’ICF</a:t>
            </a:r>
            <a:br>
              <a:rPr lang="it-IT" sz="2400" dirty="0"/>
            </a:br>
            <a:r>
              <a:rPr lang="it-IT" sz="2400" dirty="0"/>
              <a:t>2° PARTE</a:t>
            </a:r>
            <a:br>
              <a:rPr lang="it-IT" sz="2400" dirty="0"/>
            </a:br>
            <a:br>
              <a:rPr lang="it-IT" sz="2400" dirty="0"/>
            </a:br>
            <a:r>
              <a:rPr lang="it-IT" sz="2000" dirty="0"/>
              <a:t>F – I fattori personali</a:t>
            </a:r>
          </a:p>
        </p:txBody>
      </p:sp>
      <p:sp>
        <p:nvSpPr>
          <p:cNvPr id="17" name="Segnaposto numero diapositiva 16">
            <a:extLst>
              <a:ext uri="{FF2B5EF4-FFF2-40B4-BE49-F238E27FC236}">
                <a16:creationId xmlns:a16="http://schemas.microsoft.com/office/drawing/2014/main" id="{E64FADAD-16E8-41D8-BABD-2165A8F36933}"/>
              </a:ext>
            </a:extLst>
          </p:cNvPr>
          <p:cNvSpPr>
            <a:spLocks noGrp="1"/>
          </p:cNvSpPr>
          <p:nvPr>
            <p:ph type="sldNum" sz="quarter" idx="12"/>
          </p:nvPr>
        </p:nvSpPr>
        <p:spPr/>
        <p:txBody>
          <a:bodyPr/>
          <a:lstStyle/>
          <a:p>
            <a:fld id="{09B2A20A-0208-41B4-9663-6FE9F6102D4B}" type="slidenum">
              <a:rPr lang="it-IT" smtClean="0"/>
              <a:pPr/>
              <a:t>82</a:t>
            </a:fld>
            <a:endParaRPr lang="it-IT"/>
          </a:p>
        </p:txBody>
      </p:sp>
      <p:sp>
        <p:nvSpPr>
          <p:cNvPr id="4" name="Segnaposto contenuto 3">
            <a:extLst>
              <a:ext uri="{FF2B5EF4-FFF2-40B4-BE49-F238E27FC236}">
                <a16:creationId xmlns:a16="http://schemas.microsoft.com/office/drawing/2014/main" id="{F66C7F4A-A8E4-4F77-99FD-E2B9C4A83CE1}"/>
              </a:ext>
            </a:extLst>
          </p:cNvPr>
          <p:cNvSpPr>
            <a:spLocks noGrp="1"/>
          </p:cNvSpPr>
          <p:nvPr>
            <p:ph idx="1"/>
          </p:nvPr>
        </p:nvSpPr>
        <p:spPr>
          <a:xfrm>
            <a:off x="2794271" y="868680"/>
            <a:ext cx="5486400" cy="1336184"/>
          </a:xfrm>
          <a:solidFill>
            <a:srgbClr val="00A249"/>
          </a:solidFill>
        </p:spPr>
        <p:txBody>
          <a:bodyPr>
            <a:normAutofit lnSpcReduction="10000"/>
          </a:bodyPr>
          <a:lstStyle/>
          <a:p>
            <a:pPr marL="0" indent="0">
              <a:buNone/>
            </a:pPr>
            <a:r>
              <a:rPr lang="it-IT" b="1" dirty="0">
                <a:solidFill>
                  <a:schemeClr val="bg1"/>
                </a:solidFill>
              </a:rPr>
              <a:t>F – I fattori personali  sono fattori correlati all’individuo e fanno riferimento all’età, al sesso, alla classe sociale, all’educazione ricevuta, allo stile di vita, alle abitudini, alla professione e all’esperienza passata e attuale</a:t>
            </a:r>
          </a:p>
        </p:txBody>
      </p:sp>
      <p:sp>
        <p:nvSpPr>
          <p:cNvPr id="3" name="CasellaDiTesto 2">
            <a:extLst>
              <a:ext uri="{FF2B5EF4-FFF2-40B4-BE49-F238E27FC236}">
                <a16:creationId xmlns:a16="http://schemas.microsoft.com/office/drawing/2014/main" id="{7CA133FF-424F-4F63-8F53-CA16FC95E46B}"/>
              </a:ext>
            </a:extLst>
          </p:cNvPr>
          <p:cNvSpPr txBox="1"/>
          <p:nvPr/>
        </p:nvSpPr>
        <p:spPr>
          <a:xfrm>
            <a:off x="2843808" y="2564904"/>
            <a:ext cx="5400600" cy="1200329"/>
          </a:xfrm>
          <a:prstGeom prst="rect">
            <a:avLst/>
          </a:prstGeom>
          <a:solidFill>
            <a:schemeClr val="accent3">
              <a:lumMod val="60000"/>
              <a:lumOff val="40000"/>
            </a:schemeClr>
          </a:solidFill>
        </p:spPr>
        <p:txBody>
          <a:bodyPr wrap="square" rtlCol="0">
            <a:spAutoFit/>
          </a:bodyPr>
          <a:lstStyle/>
          <a:p>
            <a:r>
              <a:rPr lang="it-IT" dirty="0"/>
              <a:t>Al momento non sono già dettagliatamente classificati nell’I.C.F., ma devono essere individuati, di caso in caso, a seconda delle specifiche caratteristiche della situazione oggetto di esame. </a:t>
            </a:r>
          </a:p>
        </p:txBody>
      </p:sp>
    </p:spTree>
    <p:extLst>
      <p:ext uri="{BB962C8B-B14F-4D97-AF65-F5344CB8AC3E}">
        <p14:creationId xmlns:p14="http://schemas.microsoft.com/office/powerpoint/2010/main" val="28195384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0688"/>
            <a:ext cx="2555776" cy="1584176"/>
          </a:xfrm>
        </p:spPr>
        <p:txBody>
          <a:bodyPr>
            <a:normAutofit/>
          </a:bodyPr>
          <a:lstStyle/>
          <a:p>
            <a:r>
              <a:rPr lang="it-IT" sz="2400" dirty="0"/>
              <a:t>RIFLESSIONE SULL’ICF</a:t>
            </a:r>
          </a:p>
        </p:txBody>
      </p:sp>
      <p:sp>
        <p:nvSpPr>
          <p:cNvPr id="17" name="Segnaposto numero diapositiva 16">
            <a:extLst>
              <a:ext uri="{FF2B5EF4-FFF2-40B4-BE49-F238E27FC236}">
                <a16:creationId xmlns:a16="http://schemas.microsoft.com/office/drawing/2014/main" id="{E64FADAD-16E8-41D8-BABD-2165A8F36933}"/>
              </a:ext>
            </a:extLst>
          </p:cNvPr>
          <p:cNvSpPr>
            <a:spLocks noGrp="1"/>
          </p:cNvSpPr>
          <p:nvPr>
            <p:ph type="sldNum" sz="quarter" idx="12"/>
          </p:nvPr>
        </p:nvSpPr>
        <p:spPr/>
        <p:txBody>
          <a:bodyPr/>
          <a:lstStyle/>
          <a:p>
            <a:fld id="{09B2A20A-0208-41B4-9663-6FE9F6102D4B}" type="slidenum">
              <a:rPr lang="it-IT" smtClean="0"/>
              <a:pPr/>
              <a:t>83</a:t>
            </a:fld>
            <a:endParaRPr lang="it-IT"/>
          </a:p>
        </p:txBody>
      </p:sp>
      <p:sp>
        <p:nvSpPr>
          <p:cNvPr id="4" name="Segnaposto contenuto 3">
            <a:extLst>
              <a:ext uri="{FF2B5EF4-FFF2-40B4-BE49-F238E27FC236}">
                <a16:creationId xmlns:a16="http://schemas.microsoft.com/office/drawing/2014/main" id="{3C1222ED-2B21-49E4-97A3-46007F6290D7}"/>
              </a:ext>
            </a:extLst>
          </p:cNvPr>
          <p:cNvSpPr>
            <a:spLocks noGrp="1"/>
          </p:cNvSpPr>
          <p:nvPr>
            <p:ph idx="1"/>
          </p:nvPr>
        </p:nvSpPr>
        <p:spPr>
          <a:xfrm>
            <a:off x="2901951" y="864108"/>
            <a:ext cx="5486400" cy="2708908"/>
          </a:xfrm>
        </p:spPr>
        <p:txBody>
          <a:bodyPr>
            <a:normAutofit/>
          </a:bodyPr>
          <a:lstStyle/>
          <a:p>
            <a:pPr>
              <a:buFont typeface="Wingdings" panose="05000000000000000000" pitchFamily="2" charset="2"/>
              <a:buChar char="Ø"/>
            </a:pPr>
            <a:endParaRPr lang="it-IT" dirty="0"/>
          </a:p>
          <a:p>
            <a:pPr>
              <a:buFont typeface="Wingdings" panose="05000000000000000000" pitchFamily="2" charset="2"/>
              <a:buChar char="Ø"/>
            </a:pPr>
            <a:endParaRPr lang="it-IT" dirty="0"/>
          </a:p>
          <a:p>
            <a:pPr>
              <a:buFont typeface="Wingdings" panose="05000000000000000000" pitchFamily="2" charset="2"/>
              <a:buChar char="Ø"/>
            </a:pPr>
            <a:endParaRPr lang="it-IT" dirty="0"/>
          </a:p>
          <a:p>
            <a:pPr>
              <a:buFont typeface="Wingdings" panose="05000000000000000000" pitchFamily="2" charset="2"/>
              <a:buChar char="Ø"/>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p:txBody>
      </p:sp>
      <p:sp>
        <p:nvSpPr>
          <p:cNvPr id="5" name="Callout: freccia a destra 4">
            <a:extLst>
              <a:ext uri="{FF2B5EF4-FFF2-40B4-BE49-F238E27FC236}">
                <a16:creationId xmlns:a16="http://schemas.microsoft.com/office/drawing/2014/main" id="{9E6284DE-C680-4F27-837B-A6B7B70779CC}"/>
              </a:ext>
            </a:extLst>
          </p:cNvPr>
          <p:cNvSpPr/>
          <p:nvPr/>
        </p:nvSpPr>
        <p:spPr>
          <a:xfrm>
            <a:off x="2901951" y="917447"/>
            <a:ext cx="2750169" cy="1008112"/>
          </a:xfrm>
          <a:prstGeom prst="right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it-IT" dirty="0"/>
          </a:p>
          <a:p>
            <a:pPr algn="ctr"/>
            <a:r>
              <a:rPr lang="it-IT" dirty="0"/>
              <a:t>Per le componenti</a:t>
            </a:r>
          </a:p>
          <a:p>
            <a:pPr algn="ctr"/>
            <a:r>
              <a:rPr lang="it-IT" b="1" dirty="0">
                <a:solidFill>
                  <a:srgbClr val="2E20E8"/>
                </a:solidFill>
              </a:rPr>
              <a:t>A</a:t>
            </a:r>
            <a:r>
              <a:rPr lang="it-IT" dirty="0"/>
              <a:t> e </a:t>
            </a:r>
            <a:r>
              <a:rPr lang="it-IT" b="1" dirty="0">
                <a:solidFill>
                  <a:srgbClr val="2E20E8"/>
                </a:solidFill>
              </a:rPr>
              <a:t>B </a:t>
            </a:r>
          </a:p>
          <a:p>
            <a:pPr algn="ctr"/>
            <a:endParaRPr lang="it-IT" dirty="0"/>
          </a:p>
        </p:txBody>
      </p:sp>
      <p:sp>
        <p:nvSpPr>
          <p:cNvPr id="14" name="CasellaDiTesto 13">
            <a:extLst>
              <a:ext uri="{FF2B5EF4-FFF2-40B4-BE49-F238E27FC236}">
                <a16:creationId xmlns:a16="http://schemas.microsoft.com/office/drawing/2014/main" id="{4009A9B4-E799-4015-99A4-1B0A98CA53A9}"/>
              </a:ext>
            </a:extLst>
          </p:cNvPr>
          <p:cNvSpPr txBox="1"/>
          <p:nvPr/>
        </p:nvSpPr>
        <p:spPr>
          <a:xfrm>
            <a:off x="5879023" y="1089610"/>
            <a:ext cx="2750169" cy="646331"/>
          </a:xfrm>
          <a:prstGeom prst="rect">
            <a:avLst/>
          </a:prstGeom>
          <a:noFill/>
        </p:spPr>
        <p:txBody>
          <a:bodyPr wrap="square">
            <a:spAutoFit/>
          </a:bodyPr>
          <a:lstStyle/>
          <a:p>
            <a:pPr marL="0" indent="0">
              <a:buNone/>
            </a:pPr>
            <a:r>
              <a:rPr lang="it-IT" dirty="0">
                <a:solidFill>
                  <a:srgbClr val="FF0000"/>
                </a:solidFill>
              </a:rPr>
              <a:t>Si necessitano competenze sanitarie e cliniche</a:t>
            </a:r>
          </a:p>
        </p:txBody>
      </p:sp>
      <p:sp>
        <p:nvSpPr>
          <p:cNvPr id="12" name="Callout: freccia a destra 11">
            <a:extLst>
              <a:ext uri="{FF2B5EF4-FFF2-40B4-BE49-F238E27FC236}">
                <a16:creationId xmlns:a16="http://schemas.microsoft.com/office/drawing/2014/main" id="{22CBDEEC-0491-4832-98A9-42A0DA77E5A7}"/>
              </a:ext>
            </a:extLst>
          </p:cNvPr>
          <p:cNvSpPr/>
          <p:nvPr/>
        </p:nvSpPr>
        <p:spPr>
          <a:xfrm>
            <a:off x="2962328" y="2821273"/>
            <a:ext cx="2747183" cy="1008112"/>
          </a:xfrm>
          <a:prstGeom prst="right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dirty="0"/>
              <a:t>Per le componenti  </a:t>
            </a:r>
          </a:p>
          <a:p>
            <a:pPr algn="ctr"/>
            <a:r>
              <a:rPr lang="it-IT" b="1" dirty="0">
                <a:solidFill>
                  <a:srgbClr val="2E20E8"/>
                </a:solidFill>
              </a:rPr>
              <a:t>C</a:t>
            </a:r>
            <a:r>
              <a:rPr lang="it-IT" dirty="0"/>
              <a:t>, </a:t>
            </a:r>
            <a:r>
              <a:rPr lang="it-IT" b="1" dirty="0">
                <a:solidFill>
                  <a:srgbClr val="2E20E8"/>
                </a:solidFill>
              </a:rPr>
              <a:t>D</a:t>
            </a:r>
            <a:r>
              <a:rPr lang="it-IT" dirty="0"/>
              <a:t>, </a:t>
            </a:r>
            <a:r>
              <a:rPr lang="it-IT" b="1" dirty="0">
                <a:solidFill>
                  <a:srgbClr val="00A249"/>
                </a:solidFill>
              </a:rPr>
              <a:t>E</a:t>
            </a:r>
            <a:r>
              <a:rPr lang="it-IT" dirty="0"/>
              <a:t>, </a:t>
            </a:r>
            <a:r>
              <a:rPr lang="it-IT" b="1" dirty="0">
                <a:solidFill>
                  <a:srgbClr val="00A249"/>
                </a:solidFill>
              </a:rPr>
              <a:t>F </a:t>
            </a:r>
          </a:p>
        </p:txBody>
      </p:sp>
      <p:sp>
        <p:nvSpPr>
          <p:cNvPr id="18" name="CasellaDiTesto 17">
            <a:extLst>
              <a:ext uri="{FF2B5EF4-FFF2-40B4-BE49-F238E27FC236}">
                <a16:creationId xmlns:a16="http://schemas.microsoft.com/office/drawing/2014/main" id="{F50D6DF4-50EE-4540-A47B-77EDD0BAE810}"/>
              </a:ext>
            </a:extLst>
          </p:cNvPr>
          <p:cNvSpPr txBox="1"/>
          <p:nvPr/>
        </p:nvSpPr>
        <p:spPr>
          <a:xfrm>
            <a:off x="5945591" y="2967335"/>
            <a:ext cx="2617032" cy="923330"/>
          </a:xfrm>
          <a:prstGeom prst="rect">
            <a:avLst/>
          </a:prstGeom>
          <a:noFill/>
        </p:spPr>
        <p:txBody>
          <a:bodyPr wrap="square">
            <a:spAutoFit/>
          </a:bodyPr>
          <a:lstStyle/>
          <a:p>
            <a:r>
              <a:rPr lang="it-IT" dirty="0">
                <a:solidFill>
                  <a:srgbClr val="FF0000"/>
                </a:solidFill>
              </a:rPr>
              <a:t>Si necessitano competenze psicosociali</a:t>
            </a:r>
          </a:p>
          <a:p>
            <a:endParaRPr lang="it-IT" dirty="0"/>
          </a:p>
        </p:txBody>
      </p:sp>
      <p:sp>
        <p:nvSpPr>
          <p:cNvPr id="19" name="CasellaDiTesto 18">
            <a:extLst>
              <a:ext uri="{FF2B5EF4-FFF2-40B4-BE49-F238E27FC236}">
                <a16:creationId xmlns:a16="http://schemas.microsoft.com/office/drawing/2014/main" id="{9F6CF954-208A-42D7-82B7-A716FB7587F2}"/>
              </a:ext>
            </a:extLst>
          </p:cNvPr>
          <p:cNvSpPr txBox="1"/>
          <p:nvPr/>
        </p:nvSpPr>
        <p:spPr>
          <a:xfrm>
            <a:off x="1027847" y="4377729"/>
            <a:ext cx="4824536" cy="1600438"/>
          </a:xfrm>
          <a:prstGeom prst="rect">
            <a:avLst/>
          </a:prstGeom>
          <a:solidFill>
            <a:schemeClr val="bg1"/>
          </a:solidFill>
          <a:ln>
            <a:solidFill>
              <a:srgbClr val="FF0000"/>
            </a:solidFill>
          </a:ln>
        </p:spPr>
        <p:txBody>
          <a:bodyPr wrap="square">
            <a:spAutoFit/>
          </a:bodyPr>
          <a:lstStyle/>
          <a:p>
            <a:pPr marL="185738"/>
            <a:r>
              <a:rPr lang="it-IT" sz="1600" dirty="0"/>
              <a:t>NB</a:t>
            </a:r>
          </a:p>
          <a:p>
            <a:pPr marL="185738"/>
            <a:r>
              <a:rPr lang="it-IT" sz="1600" dirty="0"/>
              <a:t>Le lesioni delle funzioni e delle strutture vengono definite </a:t>
            </a:r>
            <a:r>
              <a:rPr lang="it-IT" sz="1600" dirty="0">
                <a:solidFill>
                  <a:srgbClr val="FF0000"/>
                </a:solidFill>
              </a:rPr>
              <a:t>menomazioni </a:t>
            </a:r>
            <a:r>
              <a:rPr lang="it-IT" sz="1600" dirty="0"/>
              <a:t>e rappresentano una perdita o una anormalità nella struttura del corpo o della sua funzionalità.</a:t>
            </a:r>
          </a:p>
          <a:p>
            <a:endParaRPr lang="it-IT" dirty="0"/>
          </a:p>
        </p:txBody>
      </p:sp>
    </p:spTree>
    <p:extLst>
      <p:ext uri="{BB962C8B-B14F-4D97-AF65-F5344CB8AC3E}">
        <p14:creationId xmlns:p14="http://schemas.microsoft.com/office/powerpoint/2010/main" val="35448667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75526E-2826-4EB5-A22E-91772A44A1D2}"/>
              </a:ext>
            </a:extLst>
          </p:cNvPr>
          <p:cNvSpPr>
            <a:spLocks noGrp="1"/>
          </p:cNvSpPr>
          <p:nvPr>
            <p:ph type="title"/>
          </p:nvPr>
        </p:nvSpPr>
        <p:spPr>
          <a:xfrm>
            <a:off x="27608" y="620688"/>
            <a:ext cx="2528168" cy="1297050"/>
          </a:xfrm>
        </p:spPr>
        <p:txBody>
          <a:bodyPr>
            <a:normAutofit/>
          </a:bodyPr>
          <a:lstStyle/>
          <a:p>
            <a:r>
              <a:rPr lang="it-IT" sz="2400" dirty="0"/>
              <a:t>I CODICI DELL'ICF</a:t>
            </a:r>
          </a:p>
        </p:txBody>
      </p:sp>
      <p:sp>
        <p:nvSpPr>
          <p:cNvPr id="3" name="Segnaposto contenuto 2">
            <a:extLst>
              <a:ext uri="{FF2B5EF4-FFF2-40B4-BE49-F238E27FC236}">
                <a16:creationId xmlns:a16="http://schemas.microsoft.com/office/drawing/2014/main" id="{D6C758E1-9398-4F6A-A848-015548C9BB45}"/>
              </a:ext>
            </a:extLst>
          </p:cNvPr>
          <p:cNvSpPr>
            <a:spLocks noGrp="1"/>
          </p:cNvSpPr>
          <p:nvPr>
            <p:ph idx="1"/>
          </p:nvPr>
        </p:nvSpPr>
        <p:spPr>
          <a:xfrm>
            <a:off x="2901951" y="864108"/>
            <a:ext cx="5486400" cy="4077060"/>
          </a:xfrm>
        </p:spPr>
        <p:txBody>
          <a:bodyPr anchor="t"/>
          <a:lstStyle/>
          <a:p>
            <a:pPr marL="0" indent="0">
              <a:buNone/>
            </a:pPr>
            <a:r>
              <a:rPr lang="it-IT" sz="1800" dirty="0">
                <a:solidFill>
                  <a:srgbClr val="FF0000"/>
                </a:solidFill>
              </a:rPr>
              <a:t>Il codice ICF è una sequenza  alfanumerico </a:t>
            </a:r>
            <a:r>
              <a:rPr lang="it-IT" sz="1800" dirty="0"/>
              <a:t>di massimo 6 caratteri, che rappresentano 5 componenti. </a:t>
            </a:r>
          </a:p>
          <a:p>
            <a:pPr>
              <a:buFont typeface="Wingdings" panose="05000000000000000000" pitchFamily="2" charset="2"/>
              <a:buChar char="Ø"/>
            </a:pPr>
            <a:r>
              <a:rPr lang="it-IT" sz="1800" dirty="0"/>
              <a:t>In aggiunta al codice è presente un "</a:t>
            </a:r>
            <a:r>
              <a:rPr lang="it-IT" sz="1800" dirty="0">
                <a:solidFill>
                  <a:srgbClr val="FF0000"/>
                </a:solidFill>
              </a:rPr>
              <a:t>qualificatore</a:t>
            </a:r>
            <a:r>
              <a:rPr lang="it-IT" sz="1800" dirty="0"/>
              <a:t>", rappresentato da cifre numeriche separate da un punto (separatore).</a:t>
            </a:r>
          </a:p>
          <a:p>
            <a:pPr>
              <a:buFont typeface="Wingdings" panose="05000000000000000000" pitchFamily="2" charset="2"/>
              <a:buChar char="Ø"/>
            </a:pPr>
            <a:r>
              <a:rPr lang="it-IT" sz="1800" dirty="0"/>
              <a:t>Tutte le componenti hanno una cifra, eccetto la terza che ne ha 2.  </a:t>
            </a:r>
          </a:p>
          <a:p>
            <a:pPr>
              <a:buFont typeface="Wingdings" panose="05000000000000000000" pitchFamily="2" charset="2"/>
              <a:buChar char="Ø"/>
            </a:pPr>
            <a:r>
              <a:rPr lang="it-IT" sz="1800" dirty="0"/>
              <a:t>Tutte le cifre sono numeriche eccetto la prima che è una lettera.</a:t>
            </a:r>
          </a:p>
          <a:p>
            <a:pPr>
              <a:buFont typeface="Wingdings" panose="05000000000000000000" pitchFamily="2" charset="2"/>
              <a:buChar char="Ø"/>
            </a:pPr>
            <a:r>
              <a:rPr lang="it-IT" sz="1800" dirty="0"/>
              <a:t>La forma generale del codice è</a:t>
            </a:r>
            <a:r>
              <a:rPr lang="it-IT" sz="1800" b="1" dirty="0">
                <a:solidFill>
                  <a:srgbClr val="FF0000"/>
                </a:solidFill>
              </a:rPr>
              <a:t>:  L12234.123                  </a:t>
            </a:r>
            <a:r>
              <a:rPr lang="it-IT" sz="1800" dirty="0"/>
              <a:t>(L è una lettera, 1 - 2-3-4 sono il primo, secondo, terzo e quarto livello.)</a:t>
            </a:r>
          </a:p>
        </p:txBody>
      </p:sp>
      <p:sp>
        <p:nvSpPr>
          <p:cNvPr id="5" name="Segnaposto numero diapositiva 4">
            <a:extLst>
              <a:ext uri="{FF2B5EF4-FFF2-40B4-BE49-F238E27FC236}">
                <a16:creationId xmlns:a16="http://schemas.microsoft.com/office/drawing/2014/main" id="{CAB2F509-69BA-490C-9453-EA6D98C02799}"/>
              </a:ext>
            </a:extLst>
          </p:cNvPr>
          <p:cNvSpPr>
            <a:spLocks noGrp="1"/>
          </p:cNvSpPr>
          <p:nvPr>
            <p:ph type="sldNum" sz="quarter" idx="12"/>
          </p:nvPr>
        </p:nvSpPr>
        <p:spPr/>
        <p:txBody>
          <a:bodyPr/>
          <a:lstStyle/>
          <a:p>
            <a:fld id="{09B2A20A-0208-41B4-9663-6FE9F6102D4B}" type="slidenum">
              <a:rPr lang="it-IT" smtClean="0"/>
              <a:pPr/>
              <a:t>84</a:t>
            </a:fld>
            <a:endParaRPr lang="it-IT"/>
          </a:p>
        </p:txBody>
      </p:sp>
    </p:spTree>
    <p:extLst>
      <p:ext uri="{BB962C8B-B14F-4D97-AF65-F5344CB8AC3E}">
        <p14:creationId xmlns:p14="http://schemas.microsoft.com/office/powerpoint/2010/main" val="15857188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616" y="476672"/>
            <a:ext cx="2638400" cy="1873114"/>
          </a:xfrm>
        </p:spPr>
        <p:txBody>
          <a:bodyPr>
            <a:normAutofit/>
          </a:bodyPr>
          <a:lstStyle/>
          <a:p>
            <a:r>
              <a:rPr lang="it-IT" sz="2400" dirty="0"/>
              <a:t>COMPONENTI DEL CODICE</a:t>
            </a:r>
          </a:p>
        </p:txBody>
      </p:sp>
      <p:sp>
        <p:nvSpPr>
          <p:cNvPr id="5" name="Segnaposto numero diapositiva 4">
            <a:extLst>
              <a:ext uri="{FF2B5EF4-FFF2-40B4-BE49-F238E27FC236}">
                <a16:creationId xmlns:a16="http://schemas.microsoft.com/office/drawing/2014/main" id="{F6A4FE01-7481-4086-8484-CBC06AB14C4A}"/>
              </a:ext>
            </a:extLst>
          </p:cNvPr>
          <p:cNvSpPr>
            <a:spLocks noGrp="1"/>
          </p:cNvSpPr>
          <p:nvPr>
            <p:ph type="sldNum" sz="quarter" idx="12"/>
          </p:nvPr>
        </p:nvSpPr>
        <p:spPr/>
        <p:txBody>
          <a:bodyPr/>
          <a:lstStyle/>
          <a:p>
            <a:fld id="{09B2A20A-0208-41B4-9663-6FE9F6102D4B}" type="slidenum">
              <a:rPr lang="it-IT" smtClean="0"/>
              <a:pPr/>
              <a:t>85</a:t>
            </a:fld>
            <a:endParaRPr lang="it-IT"/>
          </a:p>
        </p:txBody>
      </p:sp>
      <p:sp>
        <p:nvSpPr>
          <p:cNvPr id="11" name="CasellaDiTesto 10">
            <a:extLst>
              <a:ext uri="{FF2B5EF4-FFF2-40B4-BE49-F238E27FC236}">
                <a16:creationId xmlns:a16="http://schemas.microsoft.com/office/drawing/2014/main" id="{A4DB093E-32FF-4CC4-8EB8-AF8C405693B4}"/>
              </a:ext>
            </a:extLst>
          </p:cNvPr>
          <p:cNvSpPr txBox="1"/>
          <p:nvPr/>
        </p:nvSpPr>
        <p:spPr>
          <a:xfrm>
            <a:off x="2627784" y="829658"/>
            <a:ext cx="6192688" cy="5709255"/>
          </a:xfrm>
          <a:prstGeom prst="rect">
            <a:avLst/>
          </a:prstGeom>
          <a:noFill/>
        </p:spPr>
        <p:txBody>
          <a:bodyPr wrap="square">
            <a:spAutoFit/>
          </a:bodyPr>
          <a:lstStyle/>
          <a:p>
            <a:r>
              <a:rPr lang="it-IT" sz="1400" dirty="0">
                <a:solidFill>
                  <a:srgbClr val="FF0000"/>
                </a:solidFill>
              </a:rPr>
              <a:t>1) La prima cifra è una lettera</a:t>
            </a:r>
            <a:r>
              <a:rPr lang="it-IT" sz="1400" dirty="0"/>
              <a:t>, che indica la componente considerata, e può essere:</a:t>
            </a:r>
          </a:p>
          <a:p>
            <a:r>
              <a:rPr lang="it-IT" sz="1400" b="1" dirty="0"/>
              <a:t>b</a:t>
            </a:r>
            <a:r>
              <a:rPr lang="it-IT" sz="1400" dirty="0"/>
              <a:t> = body, le funzioni corporee</a:t>
            </a:r>
          </a:p>
          <a:p>
            <a:r>
              <a:rPr lang="it-IT" sz="1400" b="1" dirty="0"/>
              <a:t>s</a:t>
            </a:r>
            <a:r>
              <a:rPr lang="it-IT" sz="1400" dirty="0"/>
              <a:t> = structure, le strutture del corpo</a:t>
            </a:r>
          </a:p>
          <a:p>
            <a:r>
              <a:rPr lang="it-IT" sz="1400" b="1" dirty="0"/>
              <a:t>d</a:t>
            </a:r>
            <a:r>
              <a:rPr lang="it-IT" sz="1400" dirty="0"/>
              <a:t> = domains, i domini specifici della salute, attività e partecipazione.</a:t>
            </a:r>
          </a:p>
          <a:p>
            <a:r>
              <a:rPr lang="it-IT" sz="1400" b="1" dirty="0"/>
              <a:t>e</a:t>
            </a:r>
            <a:r>
              <a:rPr lang="it-IT" sz="1400" dirty="0"/>
              <a:t> = environment, ambiente, i fattori del contesto ambientale </a:t>
            </a:r>
          </a:p>
          <a:p>
            <a:r>
              <a:rPr kumimoji="0" lang="it-IT"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FATTORI PERSONALI (non codificabili)</a:t>
            </a:r>
            <a:endParaRPr lang="it-IT" sz="1400" dirty="0"/>
          </a:p>
          <a:p>
            <a:endParaRPr lang="it-IT" sz="1400" dirty="0"/>
          </a:p>
          <a:p>
            <a:r>
              <a:rPr lang="it-IT" sz="1400" dirty="0">
                <a:solidFill>
                  <a:srgbClr val="FF0000"/>
                </a:solidFill>
              </a:rPr>
              <a:t>2) La seconda cifra è un numero che indica il numero del capitolo</a:t>
            </a:r>
            <a:r>
              <a:rPr lang="it-IT" sz="1400" dirty="0"/>
              <a:t>.         </a:t>
            </a:r>
          </a:p>
          <a:p>
            <a:r>
              <a:rPr lang="it-IT" sz="1400" dirty="0"/>
              <a:t> Ogni componente è suddivisa in capitoli, che specificano una categoria (sub-componente) di funzioni o di strutture corporee o di attività /partecipazione o fattori del contesto ambientale. </a:t>
            </a:r>
          </a:p>
          <a:p>
            <a:r>
              <a:rPr lang="it-IT" sz="1400" dirty="0"/>
              <a:t>Ad esempio </a:t>
            </a:r>
            <a:r>
              <a:rPr lang="it-IT" sz="1400" b="1" dirty="0"/>
              <a:t>d1 </a:t>
            </a:r>
            <a:r>
              <a:rPr lang="it-IT" sz="1400" dirty="0"/>
              <a:t>indica la componente </a:t>
            </a:r>
            <a:r>
              <a:rPr lang="it-IT" sz="1400" b="1" dirty="0"/>
              <a:t>d = attività e partecipazione </a:t>
            </a:r>
            <a:r>
              <a:rPr lang="it-IT" sz="1400" dirty="0"/>
              <a:t>e il </a:t>
            </a:r>
            <a:r>
              <a:rPr lang="it-IT" sz="1400" b="1" dirty="0"/>
              <a:t>capitolo 1 = apprendimento e applicazione delle conoscenze</a:t>
            </a:r>
          </a:p>
          <a:p>
            <a:endParaRPr lang="it-IT" sz="1400" dirty="0"/>
          </a:p>
          <a:p>
            <a:r>
              <a:rPr lang="it-IT" sz="1400" dirty="0">
                <a:solidFill>
                  <a:srgbClr val="FF0000"/>
                </a:solidFill>
              </a:rPr>
              <a:t>3) Le due cifre successive indicano un dominio specifico della </a:t>
            </a:r>
            <a:r>
              <a:rPr lang="it-IT" sz="1400" dirty="0" err="1">
                <a:solidFill>
                  <a:srgbClr val="FF0000"/>
                </a:solidFill>
              </a:rPr>
              <a:t>subcomponente</a:t>
            </a:r>
            <a:r>
              <a:rPr lang="it-IT" sz="1400" dirty="0"/>
              <a:t>. </a:t>
            </a:r>
          </a:p>
          <a:p>
            <a:r>
              <a:rPr lang="it-IT" sz="1400" dirty="0"/>
              <a:t>Ad esempio d110, che ricade nel range d110-d129 = esperienze sensoriali intenzionali, indica l'attività: "guardare"; il codice d115 indica l'attività ascoltare; d120 indica le altre percezioni sensoriali (tatto, gusto, olfatto); d129 indica le esperienze sensoriali altro rispetto alle precedenti.</a:t>
            </a:r>
          </a:p>
          <a:p>
            <a:endParaRPr lang="it-IT" sz="1400" dirty="0"/>
          </a:p>
          <a:p>
            <a:r>
              <a:rPr lang="it-IT" sz="1400" dirty="0">
                <a:solidFill>
                  <a:srgbClr val="FF0000"/>
                </a:solidFill>
              </a:rPr>
              <a:t>4) Terzo e quarto livello: quando presenti, specificano ulteriormente il dominio.</a:t>
            </a:r>
          </a:p>
          <a:p>
            <a:endParaRPr lang="it-IT" sz="1400" dirty="0">
              <a:solidFill>
                <a:srgbClr val="FF0000"/>
              </a:solidFill>
            </a:endParaRPr>
          </a:p>
          <a:p>
            <a:r>
              <a:rPr lang="it-IT" sz="1400" dirty="0">
                <a:solidFill>
                  <a:srgbClr val="FF0000"/>
                </a:solidFill>
              </a:rPr>
              <a:t>5) Dopo il punto ci sono i qualificatori che  variano da 1 a 3 a seconda del dominio considerato. </a:t>
            </a:r>
          </a:p>
        </p:txBody>
      </p:sp>
    </p:spTree>
    <p:extLst>
      <p:ext uri="{BB962C8B-B14F-4D97-AF65-F5344CB8AC3E}">
        <p14:creationId xmlns:p14="http://schemas.microsoft.com/office/powerpoint/2010/main" val="5708582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704307"/>
            <a:ext cx="2707805" cy="1873114"/>
          </a:xfrm>
        </p:spPr>
        <p:txBody>
          <a:bodyPr>
            <a:normAutofit/>
          </a:bodyPr>
          <a:lstStyle/>
          <a:p>
            <a:r>
              <a:rPr lang="it-IT" sz="2400" dirty="0"/>
              <a:t>I QUALIFICATORI</a:t>
            </a:r>
            <a:br>
              <a:rPr lang="it-IT" sz="2400" dirty="0"/>
            </a:br>
            <a:r>
              <a:rPr lang="it-IT" sz="2400" dirty="0"/>
              <a:t>POSIZIONE E SIGNIFICATO PER LA PRIMA E SECONDA PARTE </a:t>
            </a:r>
          </a:p>
        </p:txBody>
      </p:sp>
      <p:sp>
        <p:nvSpPr>
          <p:cNvPr id="5" name="Segnaposto numero diapositiva 4">
            <a:extLst>
              <a:ext uri="{FF2B5EF4-FFF2-40B4-BE49-F238E27FC236}">
                <a16:creationId xmlns:a16="http://schemas.microsoft.com/office/drawing/2014/main" id="{F6A4FE01-7481-4086-8484-CBC06AB14C4A}"/>
              </a:ext>
            </a:extLst>
          </p:cNvPr>
          <p:cNvSpPr>
            <a:spLocks noGrp="1"/>
          </p:cNvSpPr>
          <p:nvPr>
            <p:ph type="sldNum" sz="quarter" idx="12"/>
          </p:nvPr>
        </p:nvSpPr>
        <p:spPr/>
        <p:txBody>
          <a:bodyPr/>
          <a:lstStyle/>
          <a:p>
            <a:fld id="{09B2A20A-0208-41B4-9663-6FE9F6102D4B}" type="slidenum">
              <a:rPr lang="it-IT" smtClean="0"/>
              <a:pPr/>
              <a:t>86</a:t>
            </a:fld>
            <a:endParaRPr lang="it-IT"/>
          </a:p>
        </p:txBody>
      </p:sp>
      <p:sp>
        <p:nvSpPr>
          <p:cNvPr id="11" name="CasellaDiTesto 10">
            <a:extLst>
              <a:ext uri="{FF2B5EF4-FFF2-40B4-BE49-F238E27FC236}">
                <a16:creationId xmlns:a16="http://schemas.microsoft.com/office/drawing/2014/main" id="{A4DB093E-32FF-4CC4-8EB8-AF8C405693B4}"/>
              </a:ext>
            </a:extLst>
          </p:cNvPr>
          <p:cNvSpPr txBox="1"/>
          <p:nvPr/>
        </p:nvSpPr>
        <p:spPr>
          <a:xfrm>
            <a:off x="2736901" y="704307"/>
            <a:ext cx="6192688" cy="1631216"/>
          </a:xfrm>
          <a:prstGeom prst="rect">
            <a:avLst/>
          </a:prstGeom>
          <a:noFill/>
        </p:spPr>
        <p:txBody>
          <a:bodyPr wrap="square">
            <a:spAutoFit/>
          </a:bodyPr>
          <a:lstStyle/>
          <a:p>
            <a:r>
              <a:rPr lang="it-IT" sz="1200" dirty="0">
                <a:solidFill>
                  <a:srgbClr val="FF0000"/>
                </a:solidFill>
              </a:rPr>
              <a:t>I Qualificatori sono degli indicatori che vengono codificati come uno o più numeri dopo il punto </a:t>
            </a:r>
            <a:r>
              <a:rPr lang="it-IT" sz="1200" dirty="0"/>
              <a:t>che "qualificano" in qualche modo il dominio specificato dal codice. </a:t>
            </a:r>
          </a:p>
          <a:p>
            <a:r>
              <a:rPr lang="it-IT" sz="1200" dirty="0"/>
              <a:t> L’uso di un codice dovrebbe essere sempre accompagnato da almeno un qualificatore perché denota l’entità del livello di salute o la gravità del problema in questione. </a:t>
            </a:r>
          </a:p>
          <a:p>
            <a:r>
              <a:rPr lang="it-IT" sz="1200" dirty="0"/>
              <a:t>Senza di essi i codici non hanno alcun significato…..</a:t>
            </a:r>
          </a:p>
          <a:p>
            <a:r>
              <a:rPr lang="it-IT" sz="1200" dirty="0"/>
              <a:t>Il numero di qualificatori possibili varia da 1 a 3 a seconda del qualificatore considerato. </a:t>
            </a:r>
          </a:p>
          <a:p>
            <a:r>
              <a:rPr lang="it-IT" sz="1200" dirty="0"/>
              <a:t>Di seguito vengono riportati i diversi qualificatori, dove per: xxx sta per il dominio o le componenti di riferimento</a:t>
            </a:r>
            <a:r>
              <a:rPr lang="it-IT" sz="1600" dirty="0"/>
              <a:t>. </a:t>
            </a:r>
          </a:p>
        </p:txBody>
      </p:sp>
      <p:graphicFrame>
        <p:nvGraphicFramePr>
          <p:cNvPr id="4" name="Tabella 5">
            <a:extLst>
              <a:ext uri="{FF2B5EF4-FFF2-40B4-BE49-F238E27FC236}">
                <a16:creationId xmlns:a16="http://schemas.microsoft.com/office/drawing/2014/main" id="{E5AD8F94-BCCD-4C08-8C93-D36223C0CC23}"/>
              </a:ext>
            </a:extLst>
          </p:cNvPr>
          <p:cNvGraphicFramePr>
            <a:graphicFrameLocks noGrp="1"/>
          </p:cNvGraphicFramePr>
          <p:nvPr>
            <p:extLst>
              <p:ext uri="{D42A27DB-BD31-4B8C-83A1-F6EECF244321}">
                <p14:modId xmlns:p14="http://schemas.microsoft.com/office/powerpoint/2010/main" val="767578295"/>
              </p:ext>
            </p:extLst>
          </p:nvPr>
        </p:nvGraphicFramePr>
        <p:xfrm>
          <a:off x="2707805" y="2303530"/>
          <a:ext cx="5976663" cy="3962400"/>
        </p:xfrm>
        <a:graphic>
          <a:graphicData uri="http://schemas.openxmlformats.org/drawingml/2006/table">
            <a:tbl>
              <a:tblPr firstRow="1" bandRow="1">
                <a:tableStyleId>{5C22544A-7EE6-4342-B048-85BDC9FD1C3A}</a:tableStyleId>
              </a:tblPr>
              <a:tblGrid>
                <a:gridCol w="1845837">
                  <a:extLst>
                    <a:ext uri="{9D8B030D-6E8A-4147-A177-3AD203B41FA5}">
                      <a16:colId xmlns:a16="http://schemas.microsoft.com/office/drawing/2014/main" val="167441966"/>
                    </a:ext>
                  </a:extLst>
                </a:gridCol>
                <a:gridCol w="2065413">
                  <a:extLst>
                    <a:ext uri="{9D8B030D-6E8A-4147-A177-3AD203B41FA5}">
                      <a16:colId xmlns:a16="http://schemas.microsoft.com/office/drawing/2014/main" val="3332916990"/>
                    </a:ext>
                  </a:extLst>
                </a:gridCol>
                <a:gridCol w="2065413">
                  <a:extLst>
                    <a:ext uri="{9D8B030D-6E8A-4147-A177-3AD203B41FA5}">
                      <a16:colId xmlns:a16="http://schemas.microsoft.com/office/drawing/2014/main" val="1508258406"/>
                    </a:ext>
                  </a:extLst>
                </a:gridCol>
              </a:tblGrid>
              <a:tr h="211614">
                <a:tc gridSpan="3">
                  <a:txBody>
                    <a:bodyPr/>
                    <a:lstStyle/>
                    <a:p>
                      <a:r>
                        <a:rPr lang="it-IT" sz="1000" b="0" i="0" dirty="0">
                          <a:solidFill>
                            <a:schemeClr val="bg1"/>
                          </a:solidFill>
                          <a:effectLst/>
                          <a:latin typeface="Roboto" panose="02000000000000000000" pitchFamily="2" charset="0"/>
                        </a:rPr>
                        <a:t>I QUALIFICATORI PRIMA PARTE: FUNZIONAMENTO E DISABILITA’ </a:t>
                      </a:r>
                      <a:endParaRPr lang="it-IT" sz="1000" dirty="0">
                        <a:solidFill>
                          <a:schemeClr val="bg1"/>
                        </a:solidFill>
                      </a:endParaRPr>
                    </a:p>
                  </a:txBody>
                  <a:tcPr>
                    <a:solidFill>
                      <a:srgbClr val="2E20E8"/>
                    </a:solidFill>
                  </a:tcP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val="3708917353"/>
                  </a:ext>
                </a:extLst>
              </a:tr>
              <a:tr h="211614">
                <a:tc>
                  <a:txBody>
                    <a:bodyPr/>
                    <a:lstStyle/>
                    <a:p>
                      <a:r>
                        <a:rPr lang="it-IT" sz="1000" b="0" i="0" dirty="0">
                          <a:solidFill>
                            <a:srgbClr val="212529"/>
                          </a:solidFill>
                          <a:effectLst/>
                          <a:latin typeface="Roboto" panose="02000000000000000000" pitchFamily="2" charset="0"/>
                        </a:rPr>
                        <a:t>Componente </a:t>
                      </a:r>
                      <a:endParaRPr lang="it-IT" sz="1000" dirty="0"/>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it-IT" sz="1000" b="0" i="0" dirty="0">
                          <a:solidFill>
                            <a:srgbClr val="212529"/>
                          </a:solidFill>
                          <a:effectLst/>
                          <a:latin typeface="Roboto" panose="02000000000000000000" pitchFamily="2" charset="0"/>
                        </a:rPr>
                        <a:t>Posizione </a:t>
                      </a:r>
                      <a:endParaRPr lang="it-IT" sz="1000" dirty="0"/>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it-IT" sz="1000" b="0" i="0" dirty="0">
                          <a:solidFill>
                            <a:srgbClr val="212529"/>
                          </a:solidFill>
                          <a:effectLst/>
                          <a:latin typeface="Roboto" panose="02000000000000000000" pitchFamily="2" charset="0"/>
                        </a:rPr>
                        <a:t>Significato</a:t>
                      </a:r>
                      <a:endParaRPr lang="it-IT" sz="1000" dirty="0"/>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4665527"/>
                  </a:ext>
                </a:extLst>
              </a:tr>
              <a:tr h="211614">
                <a:tc>
                  <a:txBody>
                    <a:bodyPr/>
                    <a:lstStyle/>
                    <a:p>
                      <a:r>
                        <a:rPr lang="it-IT" sz="1000" b="0" i="0" dirty="0">
                          <a:solidFill>
                            <a:schemeClr val="bg1"/>
                          </a:solidFill>
                          <a:effectLst/>
                          <a:latin typeface="Roboto" panose="02000000000000000000" pitchFamily="2" charset="0"/>
                        </a:rPr>
                        <a:t>Funzioni Corporee</a:t>
                      </a:r>
                      <a:endParaRPr lang="it-IT" sz="1000" dirty="0">
                        <a:solidFill>
                          <a:schemeClr val="bg1"/>
                        </a:solidFill>
                      </a:endParaRPr>
                    </a:p>
                  </a:txBody>
                  <a:tcPr>
                    <a:lnT w="12700" cap="flat" cmpd="sng" algn="ctr">
                      <a:solidFill>
                        <a:schemeClr val="tx1"/>
                      </a:solidFill>
                      <a:prstDash val="solid"/>
                      <a:round/>
                      <a:headEnd type="none" w="med" len="med"/>
                      <a:tailEnd type="none" w="med" len="med"/>
                    </a:lnT>
                    <a:solidFill>
                      <a:srgbClr val="2E20E8"/>
                    </a:solidFill>
                  </a:tcPr>
                </a:tc>
                <a:tc>
                  <a:txBody>
                    <a:bodyPr/>
                    <a:lstStyle/>
                    <a:p>
                      <a:r>
                        <a:rPr lang="it-IT" sz="1600" b="0" i="0" dirty="0" err="1">
                          <a:solidFill>
                            <a:srgbClr val="212529"/>
                          </a:solidFill>
                          <a:effectLst/>
                          <a:latin typeface="Roboto" panose="02000000000000000000" pitchFamily="2" charset="0"/>
                        </a:rPr>
                        <a:t>bxxx</a:t>
                      </a:r>
                      <a:r>
                        <a:rPr lang="it-IT" sz="1600" b="0" i="0" dirty="0">
                          <a:solidFill>
                            <a:srgbClr val="212529"/>
                          </a:solidFill>
                          <a:effectLst/>
                          <a:latin typeface="Roboto" panose="02000000000000000000" pitchFamily="2" charset="0"/>
                        </a:rPr>
                        <a:t>. </a:t>
                      </a:r>
                      <a:r>
                        <a:rPr lang="it-IT" sz="1600" b="0" i="0" dirty="0">
                          <a:solidFill>
                            <a:srgbClr val="FF0000"/>
                          </a:solidFill>
                          <a:effectLst/>
                          <a:latin typeface="Roboto" panose="02000000000000000000" pitchFamily="2" charset="0"/>
                        </a:rPr>
                        <a:t>X </a:t>
                      </a:r>
                      <a:endParaRPr lang="it-IT" sz="1600" dirty="0">
                        <a:solidFill>
                          <a:srgbClr val="FF000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000" b="0" i="0" dirty="0">
                          <a:solidFill>
                            <a:srgbClr val="212529"/>
                          </a:solidFill>
                          <a:effectLst/>
                          <a:latin typeface="Roboto" panose="02000000000000000000" pitchFamily="2" charset="0"/>
                        </a:rPr>
                        <a:t>Grado della Menomazione </a:t>
                      </a:r>
                      <a:endParaRPr lang="it-IT" sz="10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5355343"/>
                  </a:ext>
                </a:extLst>
              </a:tr>
              <a:tr h="211614">
                <a:tc rowSpan="3">
                  <a:txBody>
                    <a:bodyPr/>
                    <a:lstStyle/>
                    <a:p>
                      <a:r>
                        <a:rPr lang="it-IT" sz="1000" b="0" i="0" dirty="0">
                          <a:solidFill>
                            <a:schemeClr val="bg1"/>
                          </a:solidFill>
                          <a:effectLst/>
                          <a:latin typeface="Roboto" panose="02000000000000000000" pitchFamily="2" charset="0"/>
                        </a:rPr>
                        <a:t>Strutture Corporee</a:t>
                      </a:r>
                      <a:endParaRPr lang="it-IT" sz="1000" dirty="0">
                        <a:solidFill>
                          <a:schemeClr val="bg1"/>
                        </a:solidFill>
                      </a:endParaRPr>
                    </a:p>
                  </a:txBody>
                  <a:tcPr anchor="ctr">
                    <a:solidFill>
                      <a:srgbClr val="2E20E8"/>
                    </a:solidFill>
                  </a:tcPr>
                </a:tc>
                <a:tc>
                  <a:txBody>
                    <a:bodyPr/>
                    <a:lstStyle/>
                    <a:p>
                      <a:r>
                        <a:rPr lang="it-IT" sz="1600" b="0" i="0" dirty="0" err="1">
                          <a:solidFill>
                            <a:srgbClr val="212529"/>
                          </a:solidFill>
                          <a:effectLst/>
                          <a:latin typeface="Roboto" panose="02000000000000000000" pitchFamily="2" charset="0"/>
                        </a:rPr>
                        <a:t>sxxx</a:t>
                      </a:r>
                      <a:r>
                        <a:rPr lang="it-IT" sz="1600" b="0" i="0" dirty="0">
                          <a:solidFill>
                            <a:srgbClr val="212529"/>
                          </a:solidFill>
                          <a:effectLst/>
                          <a:latin typeface="Roboto" panose="02000000000000000000" pitchFamily="2" charset="0"/>
                        </a:rPr>
                        <a:t>. </a:t>
                      </a:r>
                      <a:r>
                        <a:rPr lang="it-IT" sz="1600" b="0" i="0" dirty="0">
                          <a:solidFill>
                            <a:srgbClr val="FF0000"/>
                          </a:solidFill>
                          <a:effectLst/>
                          <a:latin typeface="Roboto" panose="02000000000000000000" pitchFamily="2" charset="0"/>
                        </a:rPr>
                        <a:t>X</a:t>
                      </a:r>
                      <a:r>
                        <a:rPr lang="it-IT" sz="1600" b="0" i="0" dirty="0">
                          <a:solidFill>
                            <a:srgbClr val="212529"/>
                          </a:solidFill>
                          <a:effectLst/>
                          <a:latin typeface="Roboto" panose="02000000000000000000" pitchFamily="2" charset="0"/>
                        </a:rPr>
                        <a:t> _ _</a:t>
                      </a:r>
                      <a:endParaRPr lang="it-IT" sz="1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000" b="0" i="0" dirty="0">
                          <a:solidFill>
                            <a:srgbClr val="212529"/>
                          </a:solidFill>
                          <a:effectLst/>
                          <a:latin typeface="Roboto" panose="02000000000000000000" pitchFamily="2" charset="0"/>
                        </a:rPr>
                        <a:t>Grado della Menomazione</a:t>
                      </a:r>
                      <a:endParaRPr lang="it-IT" sz="10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4489743"/>
                  </a:ext>
                </a:extLst>
              </a:tr>
              <a:tr h="211614">
                <a:tc vMerge="1">
                  <a:txBody>
                    <a:bodyPr/>
                    <a:lstStyle/>
                    <a:p>
                      <a:endParaRPr lang="it-IT" sz="1000" dirty="0"/>
                    </a:p>
                  </a:txBody>
                  <a:tcPr/>
                </a:tc>
                <a:tc>
                  <a:txBody>
                    <a:bodyPr/>
                    <a:lstStyle/>
                    <a:p>
                      <a:r>
                        <a:rPr lang="it-IT" sz="1600" b="0" i="0" dirty="0" err="1">
                          <a:solidFill>
                            <a:srgbClr val="212529"/>
                          </a:solidFill>
                          <a:effectLst/>
                          <a:latin typeface="Roboto" panose="02000000000000000000" pitchFamily="2" charset="0"/>
                        </a:rPr>
                        <a:t>sxxx</a:t>
                      </a:r>
                      <a:r>
                        <a:rPr lang="it-IT" sz="1600" b="0" i="0" dirty="0">
                          <a:solidFill>
                            <a:srgbClr val="212529"/>
                          </a:solidFill>
                          <a:effectLst/>
                          <a:latin typeface="Roboto" panose="02000000000000000000" pitchFamily="2" charset="0"/>
                        </a:rPr>
                        <a:t>. _ </a:t>
                      </a:r>
                      <a:r>
                        <a:rPr lang="it-IT" sz="1600" b="0" i="0" dirty="0">
                          <a:solidFill>
                            <a:srgbClr val="FF0000"/>
                          </a:solidFill>
                          <a:effectLst/>
                          <a:latin typeface="Roboto" panose="02000000000000000000" pitchFamily="2" charset="0"/>
                        </a:rPr>
                        <a:t>X</a:t>
                      </a:r>
                      <a:r>
                        <a:rPr lang="it-IT" sz="1600" b="0" i="0" dirty="0">
                          <a:solidFill>
                            <a:srgbClr val="212529"/>
                          </a:solidFill>
                          <a:effectLst/>
                          <a:latin typeface="Roboto" panose="02000000000000000000" pitchFamily="2" charset="0"/>
                        </a:rPr>
                        <a:t> _</a:t>
                      </a:r>
                      <a:endParaRPr lang="it-IT" sz="1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000" b="0" i="0" dirty="0">
                          <a:solidFill>
                            <a:srgbClr val="212529"/>
                          </a:solidFill>
                          <a:effectLst/>
                          <a:latin typeface="Roboto" panose="02000000000000000000" pitchFamily="2" charset="0"/>
                        </a:rPr>
                        <a:t>Natura della Menomazione </a:t>
                      </a:r>
                      <a:endParaRPr lang="it-IT" sz="10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2233095"/>
                  </a:ext>
                </a:extLst>
              </a:tr>
              <a:tr h="343872">
                <a:tc vMerge="1">
                  <a:txBody>
                    <a:bodyPr/>
                    <a:lstStyle/>
                    <a:p>
                      <a:endParaRPr lang="it-IT" sz="1000" dirty="0"/>
                    </a:p>
                  </a:txBody>
                  <a:tcPr/>
                </a:tc>
                <a:tc>
                  <a:txBody>
                    <a:bodyPr/>
                    <a:lstStyle/>
                    <a:p>
                      <a:r>
                        <a:rPr lang="it-IT" sz="1600" b="0" i="0" dirty="0" err="1">
                          <a:solidFill>
                            <a:srgbClr val="212529"/>
                          </a:solidFill>
                          <a:effectLst/>
                          <a:latin typeface="Roboto" panose="02000000000000000000" pitchFamily="2" charset="0"/>
                        </a:rPr>
                        <a:t>sxxx</a:t>
                      </a:r>
                      <a:r>
                        <a:rPr lang="it-IT" sz="1600" b="0" i="0" dirty="0">
                          <a:solidFill>
                            <a:srgbClr val="212529"/>
                          </a:solidFill>
                          <a:effectLst/>
                          <a:latin typeface="Roboto" panose="02000000000000000000" pitchFamily="2" charset="0"/>
                        </a:rPr>
                        <a:t>. _ _ </a:t>
                      </a:r>
                      <a:r>
                        <a:rPr lang="it-IT" sz="1600" b="0" i="0" dirty="0">
                          <a:solidFill>
                            <a:srgbClr val="FF0000"/>
                          </a:solidFill>
                          <a:effectLst/>
                          <a:latin typeface="Roboto" panose="02000000000000000000" pitchFamily="2" charset="0"/>
                        </a:rPr>
                        <a:t>X</a:t>
                      </a:r>
                      <a:endParaRPr lang="it-IT" sz="1600" dirty="0">
                        <a:solidFill>
                          <a:srgbClr val="FF000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000" b="0" i="0" dirty="0">
                          <a:solidFill>
                            <a:srgbClr val="212529"/>
                          </a:solidFill>
                          <a:effectLst/>
                          <a:latin typeface="Roboto" panose="02000000000000000000" pitchFamily="2" charset="0"/>
                        </a:rPr>
                        <a:t>Localizzazione della Menomazione</a:t>
                      </a:r>
                      <a:endParaRPr lang="it-IT" sz="10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7184650"/>
                  </a:ext>
                </a:extLst>
              </a:tr>
              <a:tr h="211614">
                <a:tc rowSpan="2">
                  <a:txBody>
                    <a:bodyPr/>
                    <a:lstStyle/>
                    <a:p>
                      <a:r>
                        <a:rPr lang="it-IT" sz="1000" dirty="0">
                          <a:solidFill>
                            <a:schemeClr val="bg1"/>
                          </a:solidFill>
                        </a:rPr>
                        <a:t>Attività e Partecipazione</a:t>
                      </a:r>
                    </a:p>
                  </a:txBody>
                  <a:tcPr>
                    <a:lnB w="12700" cmpd="sng">
                      <a:noFill/>
                    </a:lnB>
                    <a:solidFill>
                      <a:srgbClr val="2E20E8"/>
                    </a:solidFill>
                  </a:tcPr>
                </a:tc>
                <a:tc>
                  <a:txBody>
                    <a:bodyPr/>
                    <a:lstStyle/>
                    <a:p>
                      <a:r>
                        <a:rPr lang="it-IT" sz="1600" b="0" i="0" dirty="0">
                          <a:solidFill>
                            <a:srgbClr val="212529"/>
                          </a:solidFill>
                          <a:effectLst/>
                          <a:latin typeface="Roboto" panose="02000000000000000000" pitchFamily="2" charset="0"/>
                        </a:rPr>
                        <a:t>dxxx. </a:t>
                      </a:r>
                      <a:r>
                        <a:rPr lang="it-IT" sz="1600" b="0" i="0" dirty="0">
                          <a:solidFill>
                            <a:srgbClr val="FF0000"/>
                          </a:solidFill>
                          <a:effectLst/>
                          <a:latin typeface="Roboto" panose="02000000000000000000" pitchFamily="2" charset="0"/>
                        </a:rPr>
                        <a:t>X</a:t>
                      </a:r>
                      <a:r>
                        <a:rPr lang="it-IT" sz="1600" b="0" i="0" dirty="0">
                          <a:solidFill>
                            <a:srgbClr val="212529"/>
                          </a:solidFill>
                          <a:effectLst/>
                          <a:latin typeface="Roboto" panose="02000000000000000000" pitchFamily="2" charset="0"/>
                        </a:rPr>
                        <a:t> _</a:t>
                      </a:r>
                      <a:endParaRPr lang="it-IT" sz="1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000" b="0" i="0" dirty="0">
                          <a:solidFill>
                            <a:srgbClr val="212529"/>
                          </a:solidFill>
                          <a:effectLst/>
                          <a:latin typeface="Roboto" panose="02000000000000000000" pitchFamily="2" charset="0"/>
                        </a:rPr>
                        <a:t>Performance (Grado) </a:t>
                      </a:r>
                      <a:endParaRPr lang="it-IT" sz="10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8144832"/>
                  </a:ext>
                </a:extLst>
              </a:tr>
              <a:tr h="211614">
                <a:tc vMerge="1">
                  <a:txBody>
                    <a:bodyPr/>
                    <a:lstStyle/>
                    <a:p>
                      <a:endParaRPr lang="it-IT" sz="1000" dirty="0"/>
                    </a:p>
                  </a:txBody>
                  <a:tcPr/>
                </a:tc>
                <a:tc>
                  <a:txBody>
                    <a:bodyPr/>
                    <a:lstStyle/>
                    <a:p>
                      <a:r>
                        <a:rPr lang="it-IT" sz="1600" b="0" i="0" dirty="0">
                          <a:solidFill>
                            <a:srgbClr val="212529"/>
                          </a:solidFill>
                          <a:effectLst/>
                          <a:latin typeface="Roboto" panose="02000000000000000000" pitchFamily="2" charset="0"/>
                        </a:rPr>
                        <a:t>dxxx. _ </a:t>
                      </a:r>
                      <a:r>
                        <a:rPr lang="it-IT" sz="1600" b="0" i="0" dirty="0">
                          <a:solidFill>
                            <a:srgbClr val="FF0000"/>
                          </a:solidFill>
                          <a:effectLst/>
                          <a:latin typeface="Roboto" panose="02000000000000000000" pitchFamily="2" charset="0"/>
                        </a:rPr>
                        <a:t>X</a:t>
                      </a:r>
                      <a:endParaRPr lang="it-IT" sz="1600" dirty="0">
                        <a:solidFill>
                          <a:srgbClr val="FF000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it-IT" sz="1000" b="0" i="0" dirty="0">
                          <a:solidFill>
                            <a:srgbClr val="212529"/>
                          </a:solidFill>
                          <a:effectLst/>
                          <a:latin typeface="Roboto" panose="02000000000000000000" pitchFamily="2" charset="0"/>
                        </a:rPr>
                        <a:t>Capacità (Grado)</a:t>
                      </a:r>
                      <a:endParaRPr lang="it-IT" sz="10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525769635"/>
                  </a:ext>
                </a:extLst>
              </a:tr>
              <a:tr h="211614">
                <a:tc>
                  <a:txBody>
                    <a:bodyPr/>
                    <a:lstStyle/>
                    <a:p>
                      <a:endParaRPr lang="it-IT" sz="10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it-IT" sz="1000" dirty="0">
                        <a:solidFill>
                          <a:srgbClr val="FF0000"/>
                        </a:solidFill>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it-IT" sz="10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0618782"/>
                  </a:ext>
                </a:extLst>
              </a:tr>
              <a:tr h="211614">
                <a:tc gridSpan="3">
                  <a:txBody>
                    <a:bodyPr/>
                    <a:lstStyle/>
                    <a:p>
                      <a:r>
                        <a:rPr kumimoji="0" lang="it-IT" sz="10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I QUALIFICATORI </a:t>
                      </a:r>
                      <a:r>
                        <a:rPr kumimoji="0" lang="it-IT" sz="1000" b="0" i="0" u="none" strike="noStrike" kern="1200" cap="none" spc="0" normalizeH="0" baseline="0" noProof="0" dirty="0">
                          <a:ln>
                            <a:noFill/>
                          </a:ln>
                          <a:solidFill>
                            <a:schemeClr val="bg1"/>
                          </a:solidFill>
                          <a:effectLst/>
                          <a:uLnTx/>
                          <a:uFillTx/>
                          <a:latin typeface="Roboto" panose="02000000000000000000" pitchFamily="2" charset="0"/>
                          <a:ea typeface="+mn-ea"/>
                          <a:cs typeface="+mn-cs"/>
                        </a:rPr>
                        <a:t>SEC</a:t>
                      </a:r>
                      <a:r>
                        <a:rPr lang="it-IT" sz="1000" b="0" i="0" dirty="0">
                          <a:solidFill>
                            <a:schemeClr val="bg1"/>
                          </a:solidFill>
                          <a:effectLst/>
                          <a:latin typeface="Roboto" panose="02000000000000000000" pitchFamily="2" charset="0"/>
                        </a:rPr>
                        <a:t>ONDA PARTE: FATTORI CONTESTUALI</a:t>
                      </a:r>
                      <a:endParaRPr lang="it-IT" sz="10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A249"/>
                    </a:solidFill>
                  </a:tcPr>
                </a:tc>
                <a:tc hMerge="1">
                  <a:txBody>
                    <a:bodyPr/>
                    <a:lstStyle/>
                    <a:p>
                      <a:endParaRPr lang="it-IT" sz="1000" dirty="0">
                        <a:solidFill>
                          <a:srgbClr val="FF0000"/>
                        </a:solidFill>
                      </a:endParaRP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it-IT" sz="1000" dirty="0"/>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139563"/>
                  </a:ext>
                </a:extLst>
              </a:tr>
              <a:tr h="211614">
                <a:tc>
                  <a:txBody>
                    <a:bodyPr/>
                    <a:lstStyle/>
                    <a:p>
                      <a:r>
                        <a:rPr lang="it-IT" sz="1000" b="0" i="0" dirty="0">
                          <a:solidFill>
                            <a:srgbClr val="212529"/>
                          </a:solidFill>
                          <a:effectLst/>
                          <a:latin typeface="Roboto" panose="02000000000000000000" pitchFamily="2" charset="0"/>
                        </a:rPr>
                        <a:t>Componente </a:t>
                      </a:r>
                      <a:endParaRPr lang="it-IT" sz="1000" dirty="0">
                        <a:solidFill>
                          <a:schemeClr val="bg1"/>
                        </a:solidFill>
                      </a:endParaRPr>
                    </a:p>
                  </a:txBody>
                  <a:tcPr>
                    <a:lnR w="12700" cmpd="sng">
                      <a:noFill/>
                    </a:lnR>
                    <a:lnT w="12700" cmpd="sng">
                      <a:noFill/>
                    </a:lnT>
                    <a:solidFill>
                      <a:schemeClr val="bg1"/>
                    </a:solidFill>
                  </a:tcPr>
                </a:tc>
                <a:tc>
                  <a:txBody>
                    <a:bodyPr/>
                    <a:lstStyle/>
                    <a:p>
                      <a:r>
                        <a:rPr lang="it-IT" sz="1000" b="0" i="0" dirty="0">
                          <a:solidFill>
                            <a:srgbClr val="212529"/>
                          </a:solidFill>
                          <a:effectLst/>
                          <a:latin typeface="Roboto" panose="02000000000000000000" pitchFamily="2" charset="0"/>
                        </a:rPr>
                        <a:t>Posizione </a:t>
                      </a:r>
                      <a:endParaRPr lang="it-IT" sz="1000" dirty="0">
                        <a:solidFill>
                          <a:srgbClr val="FF0000"/>
                        </a:solidFill>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212529"/>
                          </a:solidFill>
                          <a:effectLst/>
                          <a:uLnTx/>
                          <a:uFillTx/>
                          <a:latin typeface="Roboto" panose="02000000000000000000" pitchFamily="2" charset="0"/>
                          <a:ea typeface="+mn-ea"/>
                          <a:cs typeface="+mn-cs"/>
                        </a:rPr>
                        <a:t>Significato</a:t>
                      </a:r>
                      <a:endParaRPr kumimoji="0" lang="it-IT" sz="1000" b="0" i="0" u="none" strike="noStrike" kern="1200" cap="none" spc="0" normalizeH="0" baseline="0" noProof="0" dirty="0">
                        <a:ln>
                          <a:noFill/>
                        </a:ln>
                        <a:solidFill>
                          <a:srgbClr val="000000"/>
                        </a:solidFill>
                        <a:effectLst/>
                        <a:uLnTx/>
                        <a:uFillTx/>
                        <a:latin typeface="+mn-lt"/>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0974386"/>
                  </a:ext>
                </a:extLst>
              </a:tr>
              <a:tr h="211614">
                <a:tc rowSpan="2">
                  <a:txBody>
                    <a:bodyPr/>
                    <a:lstStyle/>
                    <a:p>
                      <a:r>
                        <a:rPr lang="it-IT" sz="1000" b="0" i="0" dirty="0">
                          <a:solidFill>
                            <a:schemeClr val="bg1"/>
                          </a:solidFill>
                          <a:effectLst/>
                          <a:latin typeface="Roboto" panose="02000000000000000000" pitchFamily="2" charset="0"/>
                        </a:rPr>
                        <a:t>Fattori ambientali </a:t>
                      </a:r>
                      <a:endParaRPr lang="it-IT" sz="1000" dirty="0">
                        <a:solidFill>
                          <a:schemeClr val="bg1"/>
                        </a:solidFill>
                      </a:endParaRPr>
                    </a:p>
                  </a:txBody>
                  <a:tcPr anchor="ctr">
                    <a:solidFill>
                      <a:srgbClr val="00A249"/>
                    </a:solidFill>
                  </a:tcPr>
                </a:tc>
                <a:tc>
                  <a:txBody>
                    <a:bodyPr/>
                    <a:lstStyle/>
                    <a:p>
                      <a:r>
                        <a:rPr lang="it-IT" sz="1600" b="0" i="0" dirty="0" err="1">
                          <a:solidFill>
                            <a:srgbClr val="212529"/>
                          </a:solidFill>
                          <a:effectLst/>
                          <a:latin typeface="Roboto" panose="02000000000000000000" pitchFamily="2" charset="0"/>
                        </a:rPr>
                        <a:t>exxx</a:t>
                      </a:r>
                      <a:r>
                        <a:rPr lang="it-IT" sz="1600" b="0" i="0" dirty="0">
                          <a:solidFill>
                            <a:srgbClr val="212529"/>
                          </a:solidFill>
                          <a:effectLst/>
                          <a:latin typeface="Roboto" panose="02000000000000000000" pitchFamily="2" charset="0"/>
                        </a:rPr>
                        <a:t>. </a:t>
                      </a:r>
                      <a:r>
                        <a:rPr lang="it-IT" sz="1600" b="0" i="0" dirty="0">
                          <a:solidFill>
                            <a:srgbClr val="FF0000"/>
                          </a:solidFill>
                          <a:effectLst/>
                          <a:latin typeface="Roboto" panose="02000000000000000000" pitchFamily="2" charset="0"/>
                        </a:rPr>
                        <a:t>X</a:t>
                      </a:r>
                      <a:endParaRPr lang="it-IT" sz="1600" dirty="0">
                        <a:solidFill>
                          <a:srgbClr val="FF000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it-IT" sz="1000" b="0" i="0" dirty="0">
                          <a:solidFill>
                            <a:srgbClr val="212529"/>
                          </a:solidFill>
                          <a:effectLst/>
                          <a:latin typeface="Roboto" panose="02000000000000000000" pitchFamily="2" charset="0"/>
                        </a:rPr>
                        <a:t>Barriera (Grado) </a:t>
                      </a:r>
                      <a:endParaRPr lang="it-IT" sz="10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752723"/>
                  </a:ext>
                </a:extLst>
              </a:tr>
              <a:tr h="211614">
                <a:tc vMerge="1">
                  <a:txBody>
                    <a:bodyPr/>
                    <a:lstStyle/>
                    <a:p>
                      <a:endParaRPr lang="it-IT" sz="1000" dirty="0">
                        <a:solidFill>
                          <a:schemeClr val="bg1"/>
                        </a:solidFill>
                      </a:endParaRPr>
                    </a:p>
                  </a:txBody>
                  <a:tcPr>
                    <a:solidFill>
                      <a:srgbClr val="00A249"/>
                    </a:solidFill>
                  </a:tcPr>
                </a:tc>
                <a:tc>
                  <a:txBody>
                    <a:bodyPr/>
                    <a:lstStyle/>
                    <a:p>
                      <a:r>
                        <a:rPr lang="it-IT" sz="1600" b="0" i="0" dirty="0" err="1">
                          <a:solidFill>
                            <a:srgbClr val="212529"/>
                          </a:solidFill>
                          <a:effectLst/>
                          <a:latin typeface="Roboto" panose="02000000000000000000" pitchFamily="2" charset="0"/>
                        </a:rPr>
                        <a:t>exxx</a:t>
                      </a:r>
                      <a:r>
                        <a:rPr lang="it-IT" sz="1600" b="0" i="0" dirty="0">
                          <a:solidFill>
                            <a:srgbClr val="212529"/>
                          </a:solidFill>
                          <a:effectLst/>
                          <a:latin typeface="Roboto" panose="02000000000000000000" pitchFamily="2" charset="0"/>
                        </a:rPr>
                        <a:t> </a:t>
                      </a:r>
                      <a:r>
                        <a:rPr lang="it-IT" sz="1600" b="0" i="0" dirty="0">
                          <a:solidFill>
                            <a:srgbClr val="FF0000"/>
                          </a:solidFill>
                          <a:effectLst/>
                          <a:latin typeface="Roboto" panose="02000000000000000000" pitchFamily="2" charset="0"/>
                        </a:rPr>
                        <a:t>+ X</a:t>
                      </a:r>
                      <a:endParaRPr lang="it-IT" sz="1600" dirty="0">
                        <a:solidFill>
                          <a:srgbClr val="FF000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it-IT" sz="1000" b="0" i="0" dirty="0">
                          <a:solidFill>
                            <a:srgbClr val="212529"/>
                          </a:solidFill>
                          <a:effectLst/>
                          <a:latin typeface="Roboto" panose="02000000000000000000" pitchFamily="2" charset="0"/>
                        </a:rPr>
                        <a:t>Facilitatore (Grado)</a:t>
                      </a:r>
                      <a:endParaRPr lang="it-IT" sz="10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595549712"/>
                  </a:ext>
                </a:extLst>
              </a:tr>
            </a:tbl>
          </a:graphicData>
        </a:graphic>
      </p:graphicFrame>
    </p:spTree>
    <p:extLst>
      <p:ext uri="{BB962C8B-B14F-4D97-AF65-F5344CB8AC3E}">
        <p14:creationId xmlns:p14="http://schemas.microsoft.com/office/powerpoint/2010/main" val="25794446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4307"/>
            <a:ext cx="2555776" cy="1873114"/>
          </a:xfrm>
        </p:spPr>
        <p:txBody>
          <a:bodyPr>
            <a:normAutofit/>
          </a:bodyPr>
          <a:lstStyle/>
          <a:p>
            <a:r>
              <a:rPr lang="it-IT" sz="2400" dirty="0"/>
              <a:t>I QUALIFICATORI</a:t>
            </a:r>
            <a:br>
              <a:rPr lang="it-IT" sz="2400" dirty="0"/>
            </a:br>
            <a:r>
              <a:rPr lang="it-IT" sz="2400" dirty="0"/>
              <a:t>LA SCALA DI GRAVITÀ</a:t>
            </a:r>
          </a:p>
        </p:txBody>
      </p:sp>
      <p:sp>
        <p:nvSpPr>
          <p:cNvPr id="5" name="Segnaposto numero diapositiva 4">
            <a:extLst>
              <a:ext uri="{FF2B5EF4-FFF2-40B4-BE49-F238E27FC236}">
                <a16:creationId xmlns:a16="http://schemas.microsoft.com/office/drawing/2014/main" id="{F6A4FE01-7481-4086-8484-CBC06AB14C4A}"/>
              </a:ext>
            </a:extLst>
          </p:cNvPr>
          <p:cNvSpPr>
            <a:spLocks noGrp="1"/>
          </p:cNvSpPr>
          <p:nvPr>
            <p:ph type="sldNum" sz="quarter" idx="12"/>
          </p:nvPr>
        </p:nvSpPr>
        <p:spPr/>
        <p:txBody>
          <a:bodyPr/>
          <a:lstStyle/>
          <a:p>
            <a:fld id="{09B2A20A-0208-41B4-9663-6FE9F6102D4B}" type="slidenum">
              <a:rPr lang="it-IT" smtClean="0"/>
              <a:pPr/>
              <a:t>87</a:t>
            </a:fld>
            <a:endParaRPr lang="it-IT"/>
          </a:p>
        </p:txBody>
      </p:sp>
      <p:sp>
        <p:nvSpPr>
          <p:cNvPr id="11" name="CasellaDiTesto 10">
            <a:extLst>
              <a:ext uri="{FF2B5EF4-FFF2-40B4-BE49-F238E27FC236}">
                <a16:creationId xmlns:a16="http://schemas.microsoft.com/office/drawing/2014/main" id="{A4DB093E-32FF-4CC4-8EB8-AF8C405693B4}"/>
              </a:ext>
            </a:extLst>
          </p:cNvPr>
          <p:cNvSpPr txBox="1"/>
          <p:nvPr/>
        </p:nvSpPr>
        <p:spPr>
          <a:xfrm>
            <a:off x="2699792" y="980728"/>
            <a:ext cx="6192688" cy="707886"/>
          </a:xfrm>
          <a:prstGeom prst="rect">
            <a:avLst/>
          </a:prstGeom>
          <a:noFill/>
        </p:spPr>
        <p:txBody>
          <a:bodyPr wrap="square">
            <a:spAutoFit/>
          </a:bodyPr>
          <a:lstStyle/>
          <a:p>
            <a:r>
              <a:rPr lang="it-IT" sz="1200" dirty="0">
                <a:solidFill>
                  <a:srgbClr val="FF0000"/>
                </a:solidFill>
              </a:rPr>
              <a:t> </a:t>
            </a:r>
            <a:r>
              <a:rPr lang="it-IT" sz="2000" dirty="0"/>
              <a:t>Di seguito vengono riportati i diversi qualificatori, dove per: xxx sta per il dominio o le componenti di riferimento.</a:t>
            </a:r>
          </a:p>
        </p:txBody>
      </p:sp>
      <p:graphicFrame>
        <p:nvGraphicFramePr>
          <p:cNvPr id="3" name="Tabella 5">
            <a:extLst>
              <a:ext uri="{FF2B5EF4-FFF2-40B4-BE49-F238E27FC236}">
                <a16:creationId xmlns:a16="http://schemas.microsoft.com/office/drawing/2014/main" id="{1C14E415-A337-4953-9150-DF59DA402DCE}"/>
              </a:ext>
            </a:extLst>
          </p:cNvPr>
          <p:cNvGraphicFramePr>
            <a:graphicFrameLocks noGrp="1"/>
          </p:cNvGraphicFramePr>
          <p:nvPr>
            <p:extLst>
              <p:ext uri="{D42A27DB-BD31-4B8C-83A1-F6EECF244321}">
                <p14:modId xmlns:p14="http://schemas.microsoft.com/office/powerpoint/2010/main" val="2838594980"/>
              </p:ext>
            </p:extLst>
          </p:nvPr>
        </p:nvGraphicFramePr>
        <p:xfrm>
          <a:off x="2699792" y="2060848"/>
          <a:ext cx="6096000" cy="2966720"/>
        </p:xfrm>
        <a:graphic>
          <a:graphicData uri="http://schemas.openxmlformats.org/drawingml/2006/table">
            <a:tbl>
              <a:tblPr firstRow="1" bandRow="1">
                <a:tableStyleId>{8A107856-5554-42FB-B03E-39F5DBC370BA}</a:tableStyleId>
              </a:tblPr>
              <a:tblGrid>
                <a:gridCol w="1800200">
                  <a:extLst>
                    <a:ext uri="{9D8B030D-6E8A-4147-A177-3AD203B41FA5}">
                      <a16:colId xmlns:a16="http://schemas.microsoft.com/office/drawing/2014/main" val="3674813222"/>
                    </a:ext>
                  </a:extLst>
                </a:gridCol>
                <a:gridCol w="4295800">
                  <a:extLst>
                    <a:ext uri="{9D8B030D-6E8A-4147-A177-3AD203B41FA5}">
                      <a16:colId xmlns:a16="http://schemas.microsoft.com/office/drawing/2014/main" val="4067044102"/>
                    </a:ext>
                  </a:extLst>
                </a:gridCol>
              </a:tblGrid>
              <a:tr h="370840">
                <a:tc>
                  <a:txBody>
                    <a:bodyPr/>
                    <a:lstStyle/>
                    <a:p>
                      <a:r>
                        <a:rPr lang="it-IT" dirty="0"/>
                        <a:t>Qualificatore</a:t>
                      </a:r>
                    </a:p>
                  </a:txBody>
                  <a:tcPr/>
                </a:tc>
                <a:tc>
                  <a:txBody>
                    <a:bodyPr/>
                    <a:lstStyle/>
                    <a:p>
                      <a:r>
                        <a:rPr lang="it-IT" dirty="0"/>
                        <a:t>gravità</a:t>
                      </a:r>
                    </a:p>
                  </a:txBody>
                  <a:tcPr/>
                </a:tc>
                <a:extLst>
                  <a:ext uri="{0D108BD9-81ED-4DB2-BD59-A6C34878D82A}">
                    <a16:rowId xmlns:a16="http://schemas.microsoft.com/office/drawing/2014/main" val="1182954049"/>
                  </a:ext>
                </a:extLst>
              </a:tr>
              <a:tr h="370840">
                <a:tc>
                  <a:txBody>
                    <a:bodyPr/>
                    <a:lstStyle/>
                    <a:p>
                      <a:r>
                        <a:rPr lang="it-IT" b="0" i="0" dirty="0">
                          <a:solidFill>
                            <a:srgbClr val="212529"/>
                          </a:solidFill>
                          <a:effectLst/>
                          <a:latin typeface="Roboto" panose="02000000000000000000" pitchFamily="2" charset="0"/>
                        </a:rPr>
                        <a:t>_xxx. 0 </a:t>
                      </a:r>
                      <a:endParaRPr lang="it-IT" dirty="0"/>
                    </a:p>
                  </a:txBody>
                  <a:tcPr/>
                </a:tc>
                <a:tc>
                  <a:txBody>
                    <a:bodyPr/>
                    <a:lstStyle/>
                    <a:p>
                      <a:r>
                        <a:rPr lang="it-IT" b="0" i="0" dirty="0">
                          <a:solidFill>
                            <a:srgbClr val="212529"/>
                          </a:solidFill>
                          <a:effectLst/>
                          <a:latin typeface="Roboto" panose="02000000000000000000" pitchFamily="2" charset="0"/>
                        </a:rPr>
                        <a:t>nessun problema (assente, trascurabile)</a:t>
                      </a:r>
                      <a:endParaRPr lang="it-IT" dirty="0"/>
                    </a:p>
                  </a:txBody>
                  <a:tcPr/>
                </a:tc>
                <a:extLst>
                  <a:ext uri="{0D108BD9-81ED-4DB2-BD59-A6C34878D82A}">
                    <a16:rowId xmlns:a16="http://schemas.microsoft.com/office/drawing/2014/main" val="1257129019"/>
                  </a:ext>
                </a:extLst>
              </a:tr>
              <a:tr h="370840">
                <a:tc>
                  <a:txBody>
                    <a:bodyPr/>
                    <a:lstStyle/>
                    <a:p>
                      <a:r>
                        <a:rPr lang="it-IT" b="0" i="0" dirty="0">
                          <a:solidFill>
                            <a:srgbClr val="212529"/>
                          </a:solidFill>
                          <a:effectLst/>
                          <a:latin typeface="Roboto" panose="02000000000000000000" pitchFamily="2" charset="0"/>
                        </a:rPr>
                        <a:t>_xxx. 1 </a:t>
                      </a:r>
                      <a:endParaRPr lang="it-IT" dirty="0"/>
                    </a:p>
                  </a:txBody>
                  <a:tcPr/>
                </a:tc>
                <a:tc>
                  <a:txBody>
                    <a:bodyPr/>
                    <a:lstStyle/>
                    <a:p>
                      <a:r>
                        <a:rPr lang="it-IT" b="0" i="0" dirty="0">
                          <a:solidFill>
                            <a:srgbClr val="212529"/>
                          </a:solidFill>
                          <a:effectLst/>
                          <a:latin typeface="Roboto" panose="02000000000000000000" pitchFamily="2" charset="0"/>
                        </a:rPr>
                        <a:t>problema lieve (leggero, basso) </a:t>
                      </a:r>
                      <a:endParaRPr lang="it-IT" dirty="0"/>
                    </a:p>
                  </a:txBody>
                  <a:tcPr/>
                </a:tc>
                <a:extLst>
                  <a:ext uri="{0D108BD9-81ED-4DB2-BD59-A6C34878D82A}">
                    <a16:rowId xmlns:a16="http://schemas.microsoft.com/office/drawing/2014/main" val="2851599860"/>
                  </a:ext>
                </a:extLst>
              </a:tr>
              <a:tr h="370840">
                <a:tc>
                  <a:txBody>
                    <a:bodyPr/>
                    <a:lstStyle/>
                    <a:p>
                      <a:r>
                        <a:rPr lang="it-IT" b="0" i="0" dirty="0">
                          <a:solidFill>
                            <a:srgbClr val="212529"/>
                          </a:solidFill>
                          <a:effectLst/>
                          <a:latin typeface="Roboto" panose="02000000000000000000" pitchFamily="2" charset="0"/>
                        </a:rPr>
                        <a:t>_xxx. 2</a:t>
                      </a:r>
                      <a:endParaRPr lang="it-IT" dirty="0"/>
                    </a:p>
                  </a:txBody>
                  <a:tcPr/>
                </a:tc>
                <a:tc>
                  <a:txBody>
                    <a:bodyPr/>
                    <a:lstStyle/>
                    <a:p>
                      <a:r>
                        <a:rPr lang="it-IT" b="0" i="0" dirty="0">
                          <a:solidFill>
                            <a:srgbClr val="212529"/>
                          </a:solidFill>
                          <a:effectLst/>
                          <a:latin typeface="Roboto" panose="02000000000000000000" pitchFamily="2" charset="0"/>
                        </a:rPr>
                        <a:t>problema medio (moderato, discreto) </a:t>
                      </a:r>
                      <a:endParaRPr lang="it-IT" dirty="0"/>
                    </a:p>
                  </a:txBody>
                  <a:tcPr/>
                </a:tc>
                <a:extLst>
                  <a:ext uri="{0D108BD9-81ED-4DB2-BD59-A6C34878D82A}">
                    <a16:rowId xmlns:a16="http://schemas.microsoft.com/office/drawing/2014/main" val="3913070334"/>
                  </a:ext>
                </a:extLst>
              </a:tr>
              <a:tr h="370840">
                <a:tc>
                  <a:txBody>
                    <a:bodyPr/>
                    <a:lstStyle/>
                    <a:p>
                      <a:r>
                        <a:rPr lang="it-IT" b="0" i="0" dirty="0">
                          <a:solidFill>
                            <a:srgbClr val="212529"/>
                          </a:solidFill>
                          <a:effectLst/>
                          <a:latin typeface="Roboto" panose="02000000000000000000" pitchFamily="2" charset="0"/>
                        </a:rPr>
                        <a:t> _xxx. 3</a:t>
                      </a:r>
                      <a:endParaRPr lang="it-IT" dirty="0"/>
                    </a:p>
                  </a:txBody>
                  <a:tcPr/>
                </a:tc>
                <a:tc>
                  <a:txBody>
                    <a:bodyPr/>
                    <a:lstStyle/>
                    <a:p>
                      <a:r>
                        <a:rPr lang="it-IT" b="0" i="0" dirty="0">
                          <a:solidFill>
                            <a:srgbClr val="212529"/>
                          </a:solidFill>
                          <a:effectLst/>
                          <a:latin typeface="Roboto" panose="02000000000000000000" pitchFamily="2" charset="0"/>
                        </a:rPr>
                        <a:t>problema grave (elevato, estremo)</a:t>
                      </a:r>
                      <a:endParaRPr lang="it-IT" dirty="0"/>
                    </a:p>
                  </a:txBody>
                  <a:tcPr/>
                </a:tc>
                <a:extLst>
                  <a:ext uri="{0D108BD9-81ED-4DB2-BD59-A6C34878D82A}">
                    <a16:rowId xmlns:a16="http://schemas.microsoft.com/office/drawing/2014/main" val="3391374113"/>
                  </a:ext>
                </a:extLst>
              </a:tr>
              <a:tr h="370840">
                <a:tc>
                  <a:txBody>
                    <a:bodyPr/>
                    <a:lstStyle/>
                    <a:p>
                      <a:r>
                        <a:rPr lang="it-IT" b="0" i="0" dirty="0">
                          <a:solidFill>
                            <a:srgbClr val="212529"/>
                          </a:solidFill>
                          <a:effectLst/>
                          <a:latin typeface="Roboto" panose="02000000000000000000" pitchFamily="2" charset="0"/>
                        </a:rPr>
                        <a:t>_xxx. 4 </a:t>
                      </a:r>
                      <a:endParaRPr lang="it-IT" dirty="0"/>
                    </a:p>
                  </a:txBody>
                  <a:tcPr/>
                </a:tc>
                <a:tc>
                  <a:txBody>
                    <a:bodyPr/>
                    <a:lstStyle/>
                    <a:p>
                      <a:r>
                        <a:rPr lang="it-IT" b="0" i="0" dirty="0">
                          <a:solidFill>
                            <a:srgbClr val="212529"/>
                          </a:solidFill>
                          <a:effectLst/>
                          <a:latin typeface="Roboto" panose="02000000000000000000" pitchFamily="2" charset="0"/>
                        </a:rPr>
                        <a:t>problema completo (totale) </a:t>
                      </a:r>
                      <a:endParaRPr lang="it-IT" dirty="0"/>
                    </a:p>
                  </a:txBody>
                  <a:tcPr/>
                </a:tc>
                <a:extLst>
                  <a:ext uri="{0D108BD9-81ED-4DB2-BD59-A6C34878D82A}">
                    <a16:rowId xmlns:a16="http://schemas.microsoft.com/office/drawing/2014/main" val="1144082371"/>
                  </a:ext>
                </a:extLst>
              </a:tr>
              <a:tr h="370840">
                <a:tc>
                  <a:txBody>
                    <a:bodyPr/>
                    <a:lstStyle/>
                    <a:p>
                      <a:r>
                        <a:rPr lang="it-IT" b="0" i="0" dirty="0">
                          <a:solidFill>
                            <a:srgbClr val="212529"/>
                          </a:solidFill>
                          <a:effectLst/>
                          <a:latin typeface="Roboto" panose="02000000000000000000" pitchFamily="2" charset="0"/>
                        </a:rPr>
                        <a:t> _xxx. 8</a:t>
                      </a:r>
                      <a:endParaRPr lang="it-IT" dirty="0"/>
                    </a:p>
                  </a:txBody>
                  <a:tcPr/>
                </a:tc>
                <a:tc>
                  <a:txBody>
                    <a:bodyPr/>
                    <a:lstStyle/>
                    <a:p>
                      <a:r>
                        <a:rPr lang="it-IT" b="0" i="0" dirty="0">
                          <a:solidFill>
                            <a:srgbClr val="212529"/>
                          </a:solidFill>
                          <a:effectLst/>
                          <a:latin typeface="Roboto" panose="02000000000000000000" pitchFamily="2" charset="0"/>
                        </a:rPr>
                        <a:t>non specificato </a:t>
                      </a:r>
                      <a:endParaRPr lang="it-IT" dirty="0"/>
                    </a:p>
                  </a:txBody>
                  <a:tcPr/>
                </a:tc>
                <a:extLst>
                  <a:ext uri="{0D108BD9-81ED-4DB2-BD59-A6C34878D82A}">
                    <a16:rowId xmlns:a16="http://schemas.microsoft.com/office/drawing/2014/main" val="1993268952"/>
                  </a:ext>
                </a:extLst>
              </a:tr>
              <a:tr h="370840">
                <a:tc>
                  <a:txBody>
                    <a:bodyPr/>
                    <a:lstStyle/>
                    <a:p>
                      <a:r>
                        <a:rPr lang="it-IT" b="0" i="0" dirty="0">
                          <a:solidFill>
                            <a:srgbClr val="212529"/>
                          </a:solidFill>
                          <a:effectLst/>
                          <a:latin typeface="Roboto" panose="02000000000000000000" pitchFamily="2" charset="0"/>
                        </a:rPr>
                        <a:t>_xxx. 9</a:t>
                      </a:r>
                      <a:endParaRPr lang="it-IT" dirty="0"/>
                    </a:p>
                  </a:txBody>
                  <a:tcPr/>
                </a:tc>
                <a:tc>
                  <a:txBody>
                    <a:bodyPr/>
                    <a:lstStyle/>
                    <a:p>
                      <a:r>
                        <a:rPr lang="it-IT" b="0" i="0" dirty="0">
                          <a:solidFill>
                            <a:srgbClr val="212529"/>
                          </a:solidFill>
                          <a:effectLst/>
                          <a:latin typeface="Roboto" panose="02000000000000000000" pitchFamily="2" charset="0"/>
                        </a:rPr>
                        <a:t>non applicabile</a:t>
                      </a:r>
                      <a:endParaRPr lang="it-IT" dirty="0"/>
                    </a:p>
                  </a:txBody>
                  <a:tcPr/>
                </a:tc>
                <a:extLst>
                  <a:ext uri="{0D108BD9-81ED-4DB2-BD59-A6C34878D82A}">
                    <a16:rowId xmlns:a16="http://schemas.microsoft.com/office/drawing/2014/main" val="2516063528"/>
                  </a:ext>
                </a:extLst>
              </a:tr>
            </a:tbl>
          </a:graphicData>
        </a:graphic>
      </p:graphicFrame>
    </p:spTree>
    <p:extLst>
      <p:ext uri="{BB962C8B-B14F-4D97-AF65-F5344CB8AC3E}">
        <p14:creationId xmlns:p14="http://schemas.microsoft.com/office/powerpoint/2010/main" val="42798238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4307"/>
            <a:ext cx="2627784" cy="924493"/>
          </a:xfrm>
        </p:spPr>
        <p:txBody>
          <a:bodyPr>
            <a:normAutofit/>
          </a:bodyPr>
          <a:lstStyle/>
          <a:p>
            <a:r>
              <a:rPr lang="it-IT" sz="2400" dirty="0"/>
              <a:t>I QUALIFICATORI</a:t>
            </a:r>
          </a:p>
        </p:txBody>
      </p:sp>
      <p:sp>
        <p:nvSpPr>
          <p:cNvPr id="5" name="Segnaposto numero diapositiva 4">
            <a:extLst>
              <a:ext uri="{FF2B5EF4-FFF2-40B4-BE49-F238E27FC236}">
                <a16:creationId xmlns:a16="http://schemas.microsoft.com/office/drawing/2014/main" id="{F6A4FE01-7481-4086-8484-CBC06AB14C4A}"/>
              </a:ext>
            </a:extLst>
          </p:cNvPr>
          <p:cNvSpPr>
            <a:spLocks noGrp="1"/>
          </p:cNvSpPr>
          <p:nvPr>
            <p:ph type="sldNum" sz="quarter" idx="12"/>
          </p:nvPr>
        </p:nvSpPr>
        <p:spPr/>
        <p:txBody>
          <a:bodyPr/>
          <a:lstStyle/>
          <a:p>
            <a:fld id="{09B2A20A-0208-41B4-9663-6FE9F6102D4B}" type="slidenum">
              <a:rPr lang="it-IT" smtClean="0"/>
              <a:pPr/>
              <a:t>88</a:t>
            </a:fld>
            <a:endParaRPr lang="it-IT"/>
          </a:p>
        </p:txBody>
      </p:sp>
      <p:pic>
        <p:nvPicPr>
          <p:cNvPr id="6" name="Immagine 5">
            <a:extLst>
              <a:ext uri="{FF2B5EF4-FFF2-40B4-BE49-F238E27FC236}">
                <a16:creationId xmlns:a16="http://schemas.microsoft.com/office/drawing/2014/main" id="{8FAAE9F6-42A2-4451-A8A0-9CCF3ADE5D7F}"/>
              </a:ext>
            </a:extLst>
          </p:cNvPr>
          <p:cNvPicPr>
            <a:picLocks noChangeAspect="1"/>
          </p:cNvPicPr>
          <p:nvPr/>
        </p:nvPicPr>
        <p:blipFill rotWithShape="1">
          <a:blip r:embed="rId2"/>
          <a:srcRect l="31670" t="35899" r="34920" b="17984"/>
          <a:stretch/>
        </p:blipFill>
        <p:spPr>
          <a:xfrm>
            <a:off x="2915816" y="1356361"/>
            <a:ext cx="4968552" cy="3872840"/>
          </a:xfrm>
          <a:prstGeom prst="rect">
            <a:avLst/>
          </a:prstGeom>
        </p:spPr>
      </p:pic>
    </p:spTree>
    <p:extLst>
      <p:ext uri="{BB962C8B-B14F-4D97-AF65-F5344CB8AC3E}">
        <p14:creationId xmlns:p14="http://schemas.microsoft.com/office/powerpoint/2010/main" val="22667330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4307"/>
            <a:ext cx="2627784" cy="1284533"/>
          </a:xfrm>
        </p:spPr>
        <p:txBody>
          <a:bodyPr>
            <a:normAutofit/>
          </a:bodyPr>
          <a:lstStyle/>
          <a:p>
            <a:r>
              <a:rPr lang="it-IT" sz="2400" dirty="0"/>
              <a:t> STRUTTURE CORPOREE –</a:t>
            </a:r>
            <a:br>
              <a:rPr lang="it-IT" sz="2400" dirty="0"/>
            </a:br>
            <a:r>
              <a:rPr lang="it-IT" sz="2400" dirty="0"/>
              <a:t>Tre Qualificatori </a:t>
            </a:r>
          </a:p>
        </p:txBody>
      </p:sp>
      <p:sp>
        <p:nvSpPr>
          <p:cNvPr id="5" name="Segnaposto numero diapositiva 4">
            <a:extLst>
              <a:ext uri="{FF2B5EF4-FFF2-40B4-BE49-F238E27FC236}">
                <a16:creationId xmlns:a16="http://schemas.microsoft.com/office/drawing/2014/main" id="{F6A4FE01-7481-4086-8484-CBC06AB14C4A}"/>
              </a:ext>
            </a:extLst>
          </p:cNvPr>
          <p:cNvSpPr>
            <a:spLocks noGrp="1"/>
          </p:cNvSpPr>
          <p:nvPr>
            <p:ph type="sldNum" sz="quarter" idx="12"/>
          </p:nvPr>
        </p:nvSpPr>
        <p:spPr/>
        <p:txBody>
          <a:bodyPr/>
          <a:lstStyle/>
          <a:p>
            <a:fld id="{09B2A20A-0208-41B4-9663-6FE9F6102D4B}" type="slidenum">
              <a:rPr lang="it-IT" smtClean="0"/>
              <a:pPr/>
              <a:t>89</a:t>
            </a:fld>
            <a:endParaRPr lang="it-IT"/>
          </a:p>
        </p:txBody>
      </p:sp>
      <p:pic>
        <p:nvPicPr>
          <p:cNvPr id="4" name="Immagine 3">
            <a:extLst>
              <a:ext uri="{FF2B5EF4-FFF2-40B4-BE49-F238E27FC236}">
                <a16:creationId xmlns:a16="http://schemas.microsoft.com/office/drawing/2014/main" id="{F6BF03E3-93EE-43D8-99D5-D58830F88319}"/>
              </a:ext>
            </a:extLst>
          </p:cNvPr>
          <p:cNvPicPr>
            <a:picLocks noChangeAspect="1"/>
          </p:cNvPicPr>
          <p:nvPr/>
        </p:nvPicPr>
        <p:blipFill rotWithShape="1">
          <a:blip r:embed="rId2"/>
          <a:srcRect l="9511" t="29578" r="62911" b="34915"/>
          <a:stretch/>
        </p:blipFill>
        <p:spPr>
          <a:xfrm>
            <a:off x="2540757" y="739478"/>
            <a:ext cx="6571030" cy="4777754"/>
          </a:xfrm>
          <a:prstGeom prst="rect">
            <a:avLst/>
          </a:prstGeom>
        </p:spPr>
      </p:pic>
    </p:spTree>
    <p:extLst>
      <p:ext uri="{BB962C8B-B14F-4D97-AF65-F5344CB8AC3E}">
        <p14:creationId xmlns:p14="http://schemas.microsoft.com/office/powerpoint/2010/main" val="321936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832780"/>
            <a:ext cx="2210612" cy="4293084"/>
          </a:xfrm>
        </p:spPr>
        <p:txBody>
          <a:bodyPr>
            <a:noAutofit/>
          </a:bodyPr>
          <a:lstStyle/>
          <a:p>
            <a:r>
              <a:rPr kumimoji="0" lang="it-IT" sz="2400" b="0" i="0" u="none" strike="noStrike" kern="1200" cap="none" spc="-60" normalizeH="0" baseline="0" noProof="0" dirty="0">
                <a:ln>
                  <a:noFill/>
                </a:ln>
                <a:solidFill>
                  <a:srgbClr val="FF0000"/>
                </a:solidFill>
                <a:effectLst/>
                <a:uLnTx/>
                <a:uFillTx/>
                <a:latin typeface="Corbel" panose="020B0503020204020204"/>
                <a:ea typeface="+mj-ea"/>
                <a:cs typeface="+mj-cs"/>
              </a:rPr>
              <a:t>Precedente normativa</a:t>
            </a:r>
            <a:br>
              <a:rPr kumimoji="0" lang="it-IT" sz="2400" b="0" i="0" u="none" strike="noStrike" kern="1200" cap="none" spc="-60" normalizeH="0" baseline="0" noProof="0" dirty="0">
                <a:ln>
                  <a:noFill/>
                </a:ln>
                <a:solidFill>
                  <a:srgbClr val="D5393D">
                    <a:lumMod val="75000"/>
                  </a:srgbClr>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Legge n. 104-1992 “Legge quadro per l’assistenza, l’integrazione sociale e i diritti delle persone handicappate”</a:t>
            </a: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b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br>
            <a:r>
              <a:rPr kumimoji="0" lang="it-IT" sz="2400" b="0" i="0" u="none" strike="noStrike" kern="1200" cap="none" spc="-60" normalizeH="0" baseline="0" noProof="0" dirty="0">
                <a:ln>
                  <a:noFill/>
                </a:ln>
                <a:solidFill>
                  <a:srgbClr val="FFFFFF"/>
                </a:solidFill>
                <a:effectLst/>
                <a:uLnTx/>
                <a:uFillTx/>
                <a:latin typeface="Corbel" panose="020B0503020204020204"/>
                <a:ea typeface="+mj-ea"/>
                <a:cs typeface="+mj-cs"/>
              </a:rPr>
              <a:t>Che cos’è il PEI</a:t>
            </a:r>
            <a:endParaRPr lang="it-IT" sz="2400" dirty="0"/>
          </a:p>
        </p:txBody>
      </p:sp>
      <p:sp>
        <p:nvSpPr>
          <p:cNvPr id="3" name="Segnaposto contenuto 2"/>
          <p:cNvSpPr>
            <a:spLocks noGrp="1"/>
          </p:cNvSpPr>
          <p:nvPr>
            <p:ph idx="1"/>
          </p:nvPr>
        </p:nvSpPr>
        <p:spPr/>
        <p:txBody>
          <a:bodyPr anchor="t">
            <a:noAutofit/>
          </a:bodyPr>
          <a:lstStyle/>
          <a:p>
            <a:pPr marL="0" indent="0" fontAlgn="base">
              <a:lnSpc>
                <a:spcPct val="100000"/>
              </a:lnSpc>
              <a:buNone/>
            </a:pPr>
            <a:r>
              <a:rPr lang="it-IT" sz="1800" b="1" dirty="0"/>
              <a:t>Piano educativo individualizzato (PEI)</a:t>
            </a:r>
            <a:endParaRPr lang="it-IT" sz="1800" dirty="0"/>
          </a:p>
          <a:p>
            <a:pPr marL="0" indent="0" fontAlgn="base">
              <a:lnSpc>
                <a:spcPct val="100000"/>
              </a:lnSpc>
              <a:buNone/>
            </a:pPr>
            <a:r>
              <a:rPr lang="it-IT" sz="1800" dirty="0"/>
              <a:t>Il Piano educativo individualizzato è il </a:t>
            </a:r>
            <a:r>
              <a:rPr lang="it-IT" sz="1800" b="1" dirty="0"/>
              <a:t>progetto di vita scolastica di ogni alunno con disabilità.</a:t>
            </a:r>
            <a:endParaRPr lang="it-IT" sz="1800" dirty="0"/>
          </a:p>
          <a:p>
            <a:pPr marL="0" indent="0" algn="just" fontAlgn="base">
              <a:lnSpc>
                <a:spcPct val="100000"/>
              </a:lnSpc>
              <a:buNone/>
            </a:pPr>
            <a:r>
              <a:rPr lang="it-IT" sz="1800" dirty="0"/>
              <a:t>La sua redazione spetta al</a:t>
            </a:r>
            <a:r>
              <a:rPr lang="it-IT" sz="1800" b="1" dirty="0"/>
              <a:t> GLHO</a:t>
            </a:r>
            <a:r>
              <a:rPr lang="it-IT" sz="1800" dirty="0"/>
              <a:t>, composto da: </a:t>
            </a:r>
          </a:p>
          <a:p>
            <a:pPr marL="882650" indent="-342900" algn="just" fontAlgn="base">
              <a:lnSpc>
                <a:spcPct val="100000"/>
              </a:lnSpc>
              <a:buFont typeface="Wingdings" panose="05000000000000000000" pitchFamily="2" charset="2"/>
              <a:buChar char="Ø"/>
            </a:pPr>
            <a:r>
              <a:rPr lang="it-IT" sz="1800" dirty="0"/>
              <a:t>gli insegnanti del consiglio della classe frequentata dall’alunno, </a:t>
            </a:r>
          </a:p>
          <a:p>
            <a:pPr marL="882650" indent="-342900" algn="just" fontAlgn="base">
              <a:lnSpc>
                <a:spcPct val="100000"/>
              </a:lnSpc>
              <a:buFont typeface="Wingdings" panose="05000000000000000000" pitchFamily="2" charset="2"/>
              <a:buChar char="Ø"/>
            </a:pPr>
            <a:r>
              <a:rPr lang="it-IT" sz="1800" dirty="0"/>
              <a:t>l’insegnante di sostegno (se già assegnato), </a:t>
            </a:r>
          </a:p>
          <a:p>
            <a:pPr marL="882650" indent="-342900" algn="just" fontAlgn="base">
              <a:lnSpc>
                <a:spcPct val="100000"/>
              </a:lnSpc>
              <a:buFont typeface="Wingdings" panose="05000000000000000000" pitchFamily="2" charset="2"/>
              <a:buChar char="Ø"/>
            </a:pPr>
            <a:r>
              <a:rPr lang="it-IT" sz="1800" dirty="0"/>
              <a:t>i genitori, </a:t>
            </a:r>
          </a:p>
          <a:p>
            <a:pPr marL="882650" indent="-342900" algn="just" fontAlgn="base">
              <a:lnSpc>
                <a:spcPct val="100000"/>
              </a:lnSpc>
              <a:buFont typeface="Wingdings" panose="05000000000000000000" pitchFamily="2" charset="2"/>
              <a:buChar char="Ø"/>
            </a:pPr>
            <a:r>
              <a:rPr lang="it-IT" sz="1800" dirty="0"/>
              <a:t>l’assistente all’autonomia e la comunicazione (se presente/assegnato) e </a:t>
            </a:r>
          </a:p>
          <a:p>
            <a:pPr marL="882650" indent="-342900" algn="just" fontAlgn="base">
              <a:lnSpc>
                <a:spcPct val="100000"/>
              </a:lnSpc>
              <a:buFont typeface="Wingdings" panose="05000000000000000000" pitchFamily="2" charset="2"/>
              <a:buChar char="Ø"/>
            </a:pPr>
            <a:r>
              <a:rPr lang="it-IT" sz="1800" dirty="0"/>
              <a:t>gli operatori del distretto socio sanitario che ha in carico l’alunno.</a:t>
            </a:r>
          </a:p>
        </p:txBody>
      </p:sp>
      <p:sp>
        <p:nvSpPr>
          <p:cNvPr id="5" name="Segnaposto numero diapositiva 4">
            <a:extLst>
              <a:ext uri="{FF2B5EF4-FFF2-40B4-BE49-F238E27FC236}">
                <a16:creationId xmlns:a16="http://schemas.microsoft.com/office/drawing/2014/main" id="{39FD2C32-599E-45CD-86F1-50131BD6A6B0}"/>
              </a:ext>
            </a:extLst>
          </p:cNvPr>
          <p:cNvSpPr>
            <a:spLocks noGrp="1"/>
          </p:cNvSpPr>
          <p:nvPr>
            <p:ph type="sldNum" sz="quarter" idx="12"/>
          </p:nvPr>
        </p:nvSpPr>
        <p:spPr/>
        <p:txBody>
          <a:bodyPr/>
          <a:lstStyle/>
          <a:p>
            <a:fld id="{09B2A20A-0208-41B4-9663-6FE9F6102D4B}" type="slidenum">
              <a:rPr lang="it-IT" smtClean="0"/>
              <a:pPr/>
              <a:t>9</a:t>
            </a:fld>
            <a:endParaRPr lang="it-IT"/>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4307"/>
            <a:ext cx="2627784" cy="4812925"/>
          </a:xfrm>
        </p:spPr>
        <p:txBody>
          <a:bodyPr anchor="t">
            <a:normAutofit fontScale="90000"/>
          </a:bodyPr>
          <a:lstStyle/>
          <a:p>
            <a:r>
              <a:rPr lang="it-IT" sz="2400" dirty="0"/>
              <a:t> COSTRUTTI E QUALIFICATORI DI ATTIVITÀ E PARTECIPAZIONE</a:t>
            </a:r>
            <a:br>
              <a:rPr lang="it-IT" sz="2400" dirty="0"/>
            </a:br>
            <a:br>
              <a:rPr lang="it-IT" sz="2400" dirty="0"/>
            </a:br>
            <a:r>
              <a:rPr lang="it-IT" sz="2400" dirty="0">
                <a:solidFill>
                  <a:srgbClr val="FF0000"/>
                </a:solidFill>
              </a:rPr>
              <a:t>Performance:</a:t>
            </a:r>
            <a:r>
              <a:rPr lang="it-IT" sz="2400" dirty="0"/>
              <a:t> descrive ciò che una persona fa nel suo ambiente attuale. </a:t>
            </a:r>
            <a:br>
              <a:rPr lang="it-IT" sz="2400" dirty="0"/>
            </a:br>
            <a:br>
              <a:rPr lang="it-IT" sz="2400" dirty="0"/>
            </a:br>
            <a:r>
              <a:rPr lang="it-IT" sz="2400" dirty="0">
                <a:solidFill>
                  <a:srgbClr val="FF0000"/>
                </a:solidFill>
              </a:rPr>
              <a:t>Capacità</a:t>
            </a:r>
            <a:r>
              <a:rPr lang="it-IT" sz="2400" dirty="0"/>
              <a:t>: descrive ciò che una persona è in grado di fare, in un ambiente che non facilita e non ostacola.</a:t>
            </a:r>
          </a:p>
        </p:txBody>
      </p:sp>
      <p:sp>
        <p:nvSpPr>
          <p:cNvPr id="5" name="Segnaposto numero diapositiva 4">
            <a:extLst>
              <a:ext uri="{FF2B5EF4-FFF2-40B4-BE49-F238E27FC236}">
                <a16:creationId xmlns:a16="http://schemas.microsoft.com/office/drawing/2014/main" id="{F6A4FE01-7481-4086-8484-CBC06AB14C4A}"/>
              </a:ext>
            </a:extLst>
          </p:cNvPr>
          <p:cNvSpPr>
            <a:spLocks noGrp="1"/>
          </p:cNvSpPr>
          <p:nvPr>
            <p:ph type="sldNum" sz="quarter" idx="12"/>
          </p:nvPr>
        </p:nvSpPr>
        <p:spPr/>
        <p:txBody>
          <a:bodyPr/>
          <a:lstStyle/>
          <a:p>
            <a:fld id="{09B2A20A-0208-41B4-9663-6FE9F6102D4B}" type="slidenum">
              <a:rPr lang="it-IT" smtClean="0"/>
              <a:pPr/>
              <a:t>90</a:t>
            </a:fld>
            <a:endParaRPr lang="it-IT"/>
          </a:p>
        </p:txBody>
      </p:sp>
      <p:pic>
        <p:nvPicPr>
          <p:cNvPr id="6" name="Immagine 5">
            <a:extLst>
              <a:ext uri="{FF2B5EF4-FFF2-40B4-BE49-F238E27FC236}">
                <a16:creationId xmlns:a16="http://schemas.microsoft.com/office/drawing/2014/main" id="{D6D336EE-1EDE-4144-92FC-11EF27880587}"/>
              </a:ext>
            </a:extLst>
          </p:cNvPr>
          <p:cNvPicPr>
            <a:picLocks noChangeAspect="1"/>
          </p:cNvPicPr>
          <p:nvPr/>
        </p:nvPicPr>
        <p:blipFill rotWithShape="1">
          <a:blip r:embed="rId2"/>
          <a:srcRect l="9838" t="36055" r="62600" b="30477"/>
          <a:stretch/>
        </p:blipFill>
        <p:spPr>
          <a:xfrm>
            <a:off x="2627785" y="836712"/>
            <a:ext cx="6300700" cy="4320480"/>
          </a:xfrm>
          <a:prstGeom prst="rect">
            <a:avLst/>
          </a:prstGeom>
        </p:spPr>
      </p:pic>
    </p:spTree>
    <p:extLst>
      <p:ext uri="{BB962C8B-B14F-4D97-AF65-F5344CB8AC3E}">
        <p14:creationId xmlns:p14="http://schemas.microsoft.com/office/powerpoint/2010/main" val="18731333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4307"/>
            <a:ext cx="2627784" cy="4812925"/>
          </a:xfrm>
        </p:spPr>
        <p:txBody>
          <a:bodyPr anchor="t">
            <a:normAutofit/>
          </a:bodyPr>
          <a:lstStyle/>
          <a:p>
            <a:r>
              <a:rPr lang="it-IT" sz="2400" dirty="0"/>
              <a:t> QUALIFICATORI DI ATTIVITÀ E PARTECIPAZIONE.</a:t>
            </a:r>
          </a:p>
        </p:txBody>
      </p:sp>
      <p:sp>
        <p:nvSpPr>
          <p:cNvPr id="5" name="Segnaposto numero diapositiva 4">
            <a:extLst>
              <a:ext uri="{FF2B5EF4-FFF2-40B4-BE49-F238E27FC236}">
                <a16:creationId xmlns:a16="http://schemas.microsoft.com/office/drawing/2014/main" id="{F6A4FE01-7481-4086-8484-CBC06AB14C4A}"/>
              </a:ext>
            </a:extLst>
          </p:cNvPr>
          <p:cNvSpPr>
            <a:spLocks noGrp="1"/>
          </p:cNvSpPr>
          <p:nvPr>
            <p:ph type="sldNum" sz="quarter" idx="12"/>
          </p:nvPr>
        </p:nvSpPr>
        <p:spPr/>
        <p:txBody>
          <a:bodyPr/>
          <a:lstStyle/>
          <a:p>
            <a:fld id="{09B2A20A-0208-41B4-9663-6FE9F6102D4B}" type="slidenum">
              <a:rPr lang="it-IT" smtClean="0"/>
              <a:pPr/>
              <a:t>91</a:t>
            </a:fld>
            <a:endParaRPr lang="it-IT"/>
          </a:p>
        </p:txBody>
      </p:sp>
      <p:pic>
        <p:nvPicPr>
          <p:cNvPr id="4" name="Immagine 3">
            <a:extLst>
              <a:ext uri="{FF2B5EF4-FFF2-40B4-BE49-F238E27FC236}">
                <a16:creationId xmlns:a16="http://schemas.microsoft.com/office/drawing/2014/main" id="{D7BB4FB4-BBAA-43EE-B7FB-89CB7C88ECBF}"/>
              </a:ext>
            </a:extLst>
          </p:cNvPr>
          <p:cNvPicPr>
            <a:picLocks noChangeAspect="1"/>
          </p:cNvPicPr>
          <p:nvPr/>
        </p:nvPicPr>
        <p:blipFill rotWithShape="1">
          <a:blip r:embed="rId2"/>
          <a:srcRect l="9838" t="47211" r="62600" b="23504"/>
          <a:stretch/>
        </p:blipFill>
        <p:spPr>
          <a:xfrm>
            <a:off x="2627784" y="717596"/>
            <a:ext cx="6465309" cy="3879186"/>
          </a:xfrm>
          <a:prstGeom prst="rect">
            <a:avLst/>
          </a:prstGeom>
        </p:spPr>
      </p:pic>
    </p:spTree>
    <p:extLst>
      <p:ext uri="{BB962C8B-B14F-4D97-AF65-F5344CB8AC3E}">
        <p14:creationId xmlns:p14="http://schemas.microsoft.com/office/powerpoint/2010/main" val="26308028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4307"/>
            <a:ext cx="2627784" cy="4812925"/>
          </a:xfrm>
        </p:spPr>
        <p:txBody>
          <a:bodyPr anchor="t">
            <a:normAutofit/>
          </a:bodyPr>
          <a:lstStyle/>
          <a:p>
            <a:r>
              <a:rPr lang="it-IT" sz="2400" dirty="0"/>
              <a:t> QUALIFICATORI DI ATTIVITÀ E PARTECIPAZIONE.</a:t>
            </a:r>
          </a:p>
        </p:txBody>
      </p:sp>
      <p:sp>
        <p:nvSpPr>
          <p:cNvPr id="5" name="Segnaposto numero diapositiva 4">
            <a:extLst>
              <a:ext uri="{FF2B5EF4-FFF2-40B4-BE49-F238E27FC236}">
                <a16:creationId xmlns:a16="http://schemas.microsoft.com/office/drawing/2014/main" id="{F6A4FE01-7481-4086-8484-CBC06AB14C4A}"/>
              </a:ext>
            </a:extLst>
          </p:cNvPr>
          <p:cNvSpPr>
            <a:spLocks noGrp="1"/>
          </p:cNvSpPr>
          <p:nvPr>
            <p:ph type="sldNum" sz="quarter" idx="12"/>
          </p:nvPr>
        </p:nvSpPr>
        <p:spPr/>
        <p:txBody>
          <a:bodyPr/>
          <a:lstStyle/>
          <a:p>
            <a:fld id="{09B2A20A-0208-41B4-9663-6FE9F6102D4B}" type="slidenum">
              <a:rPr lang="it-IT" smtClean="0"/>
              <a:pPr/>
              <a:t>92</a:t>
            </a:fld>
            <a:endParaRPr lang="it-IT"/>
          </a:p>
        </p:txBody>
      </p:sp>
      <p:pic>
        <p:nvPicPr>
          <p:cNvPr id="6" name="Immagine 5">
            <a:extLst>
              <a:ext uri="{FF2B5EF4-FFF2-40B4-BE49-F238E27FC236}">
                <a16:creationId xmlns:a16="http://schemas.microsoft.com/office/drawing/2014/main" id="{D6A4B562-C100-40EC-937C-26A862E1DE4F}"/>
              </a:ext>
            </a:extLst>
          </p:cNvPr>
          <p:cNvPicPr>
            <a:picLocks noChangeAspect="1"/>
          </p:cNvPicPr>
          <p:nvPr/>
        </p:nvPicPr>
        <p:blipFill rotWithShape="1">
          <a:blip r:embed="rId2"/>
          <a:srcRect l="9450" t="31872" r="61812" b="34660"/>
          <a:stretch/>
        </p:blipFill>
        <p:spPr>
          <a:xfrm>
            <a:off x="2596174" y="675854"/>
            <a:ext cx="6527623" cy="4292965"/>
          </a:xfrm>
          <a:prstGeom prst="rect">
            <a:avLst/>
          </a:prstGeom>
        </p:spPr>
      </p:pic>
    </p:spTree>
    <p:extLst>
      <p:ext uri="{BB962C8B-B14F-4D97-AF65-F5344CB8AC3E}">
        <p14:creationId xmlns:p14="http://schemas.microsoft.com/office/powerpoint/2010/main" val="31230106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4307"/>
            <a:ext cx="2627784" cy="4812925"/>
          </a:xfrm>
        </p:spPr>
        <p:txBody>
          <a:bodyPr anchor="t">
            <a:normAutofit/>
          </a:bodyPr>
          <a:lstStyle/>
          <a:p>
            <a:r>
              <a:rPr lang="it-IT" sz="2400" dirty="0"/>
              <a:t> QUALIFICATORI DI ATTIVITÀ E PARTECIPAZIONE.</a:t>
            </a:r>
            <a:br>
              <a:rPr lang="it-IT" sz="2400" dirty="0"/>
            </a:br>
            <a:r>
              <a:rPr lang="it-IT" sz="2400" dirty="0"/>
              <a:t>esempi</a:t>
            </a:r>
          </a:p>
        </p:txBody>
      </p:sp>
      <p:sp>
        <p:nvSpPr>
          <p:cNvPr id="5" name="Segnaposto numero diapositiva 4">
            <a:extLst>
              <a:ext uri="{FF2B5EF4-FFF2-40B4-BE49-F238E27FC236}">
                <a16:creationId xmlns:a16="http://schemas.microsoft.com/office/drawing/2014/main" id="{F6A4FE01-7481-4086-8484-CBC06AB14C4A}"/>
              </a:ext>
            </a:extLst>
          </p:cNvPr>
          <p:cNvSpPr>
            <a:spLocks noGrp="1"/>
          </p:cNvSpPr>
          <p:nvPr>
            <p:ph type="sldNum" sz="quarter" idx="12"/>
          </p:nvPr>
        </p:nvSpPr>
        <p:spPr/>
        <p:txBody>
          <a:bodyPr/>
          <a:lstStyle/>
          <a:p>
            <a:fld id="{09B2A20A-0208-41B4-9663-6FE9F6102D4B}" type="slidenum">
              <a:rPr lang="it-IT" smtClean="0"/>
              <a:pPr/>
              <a:t>93</a:t>
            </a:fld>
            <a:endParaRPr lang="it-IT"/>
          </a:p>
        </p:txBody>
      </p:sp>
      <p:pic>
        <p:nvPicPr>
          <p:cNvPr id="8" name="Immagine 7">
            <a:extLst>
              <a:ext uri="{FF2B5EF4-FFF2-40B4-BE49-F238E27FC236}">
                <a16:creationId xmlns:a16="http://schemas.microsoft.com/office/drawing/2014/main" id="{D353949F-C3A6-45F9-A2BF-AA97270D316B}"/>
              </a:ext>
            </a:extLst>
          </p:cNvPr>
          <p:cNvPicPr>
            <a:picLocks noChangeAspect="1"/>
          </p:cNvPicPr>
          <p:nvPr/>
        </p:nvPicPr>
        <p:blipFill rotWithShape="1">
          <a:blip r:embed="rId2"/>
          <a:srcRect l="9838" t="44338" r="63565" b="24899"/>
          <a:stretch/>
        </p:blipFill>
        <p:spPr>
          <a:xfrm>
            <a:off x="2605640" y="731094"/>
            <a:ext cx="6335282" cy="4138066"/>
          </a:xfrm>
          <a:prstGeom prst="rect">
            <a:avLst/>
          </a:prstGeom>
        </p:spPr>
      </p:pic>
    </p:spTree>
    <p:extLst>
      <p:ext uri="{BB962C8B-B14F-4D97-AF65-F5344CB8AC3E}">
        <p14:creationId xmlns:p14="http://schemas.microsoft.com/office/powerpoint/2010/main" val="29659574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4307"/>
            <a:ext cx="2627784" cy="4812925"/>
          </a:xfrm>
        </p:spPr>
        <p:txBody>
          <a:bodyPr anchor="t">
            <a:normAutofit/>
          </a:bodyPr>
          <a:lstStyle/>
          <a:p>
            <a:r>
              <a:rPr lang="it-IT" sz="2400" dirty="0"/>
              <a:t> FATTORI AMBIENTALI QUALIFICATORE</a:t>
            </a:r>
          </a:p>
        </p:txBody>
      </p:sp>
      <p:sp>
        <p:nvSpPr>
          <p:cNvPr id="5" name="Segnaposto numero diapositiva 4">
            <a:extLst>
              <a:ext uri="{FF2B5EF4-FFF2-40B4-BE49-F238E27FC236}">
                <a16:creationId xmlns:a16="http://schemas.microsoft.com/office/drawing/2014/main" id="{F6A4FE01-7481-4086-8484-CBC06AB14C4A}"/>
              </a:ext>
            </a:extLst>
          </p:cNvPr>
          <p:cNvSpPr>
            <a:spLocks noGrp="1"/>
          </p:cNvSpPr>
          <p:nvPr>
            <p:ph type="sldNum" sz="quarter" idx="12"/>
          </p:nvPr>
        </p:nvSpPr>
        <p:spPr/>
        <p:txBody>
          <a:bodyPr/>
          <a:lstStyle/>
          <a:p>
            <a:fld id="{09B2A20A-0208-41B4-9663-6FE9F6102D4B}" type="slidenum">
              <a:rPr lang="it-IT" smtClean="0"/>
              <a:pPr/>
              <a:t>94</a:t>
            </a:fld>
            <a:endParaRPr lang="it-IT"/>
          </a:p>
        </p:txBody>
      </p:sp>
      <p:pic>
        <p:nvPicPr>
          <p:cNvPr id="4" name="Immagine 3">
            <a:extLst>
              <a:ext uri="{FF2B5EF4-FFF2-40B4-BE49-F238E27FC236}">
                <a16:creationId xmlns:a16="http://schemas.microsoft.com/office/drawing/2014/main" id="{F984689F-89A3-4553-B18C-5DD17A9692DF}"/>
              </a:ext>
            </a:extLst>
          </p:cNvPr>
          <p:cNvPicPr>
            <a:picLocks noChangeAspect="1"/>
          </p:cNvPicPr>
          <p:nvPr/>
        </p:nvPicPr>
        <p:blipFill rotWithShape="1">
          <a:blip r:embed="rId2"/>
          <a:srcRect l="10080" t="44700" r="62515" b="27410"/>
          <a:stretch/>
        </p:blipFill>
        <p:spPr>
          <a:xfrm>
            <a:off x="2627784" y="836712"/>
            <a:ext cx="6264696" cy="3600400"/>
          </a:xfrm>
          <a:prstGeom prst="rect">
            <a:avLst/>
          </a:prstGeom>
        </p:spPr>
      </p:pic>
    </p:spTree>
    <p:extLst>
      <p:ext uri="{BB962C8B-B14F-4D97-AF65-F5344CB8AC3E}">
        <p14:creationId xmlns:p14="http://schemas.microsoft.com/office/powerpoint/2010/main" val="40379974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4307"/>
            <a:ext cx="2627784" cy="4812925"/>
          </a:xfrm>
        </p:spPr>
        <p:txBody>
          <a:bodyPr anchor="t">
            <a:normAutofit/>
          </a:bodyPr>
          <a:lstStyle/>
          <a:p>
            <a:r>
              <a:rPr lang="it-IT" sz="2400" dirty="0"/>
              <a:t> FATTORI AMBIENTALI esempi</a:t>
            </a:r>
          </a:p>
        </p:txBody>
      </p:sp>
      <p:sp>
        <p:nvSpPr>
          <p:cNvPr id="5" name="Segnaposto numero diapositiva 4">
            <a:extLst>
              <a:ext uri="{FF2B5EF4-FFF2-40B4-BE49-F238E27FC236}">
                <a16:creationId xmlns:a16="http://schemas.microsoft.com/office/drawing/2014/main" id="{F6A4FE01-7481-4086-8484-CBC06AB14C4A}"/>
              </a:ext>
            </a:extLst>
          </p:cNvPr>
          <p:cNvSpPr>
            <a:spLocks noGrp="1"/>
          </p:cNvSpPr>
          <p:nvPr>
            <p:ph type="sldNum" sz="quarter" idx="12"/>
          </p:nvPr>
        </p:nvSpPr>
        <p:spPr/>
        <p:txBody>
          <a:bodyPr/>
          <a:lstStyle/>
          <a:p>
            <a:fld id="{09B2A20A-0208-41B4-9663-6FE9F6102D4B}" type="slidenum">
              <a:rPr lang="it-IT" smtClean="0"/>
              <a:pPr/>
              <a:t>95</a:t>
            </a:fld>
            <a:endParaRPr lang="it-IT"/>
          </a:p>
        </p:txBody>
      </p:sp>
      <p:pic>
        <p:nvPicPr>
          <p:cNvPr id="6" name="Immagine 5">
            <a:extLst>
              <a:ext uri="{FF2B5EF4-FFF2-40B4-BE49-F238E27FC236}">
                <a16:creationId xmlns:a16="http://schemas.microsoft.com/office/drawing/2014/main" id="{4BAC2948-A152-44A4-92D9-0233CE2B99FA}"/>
              </a:ext>
            </a:extLst>
          </p:cNvPr>
          <p:cNvPicPr>
            <a:picLocks noChangeAspect="1"/>
          </p:cNvPicPr>
          <p:nvPr/>
        </p:nvPicPr>
        <p:blipFill rotWithShape="1">
          <a:blip r:embed="rId2"/>
          <a:srcRect l="9450" t="41633" r="61812" b="24899"/>
          <a:stretch/>
        </p:blipFill>
        <p:spPr>
          <a:xfrm>
            <a:off x="2627784" y="723422"/>
            <a:ext cx="6336704" cy="4167405"/>
          </a:xfrm>
          <a:prstGeom prst="rect">
            <a:avLst/>
          </a:prstGeom>
        </p:spPr>
      </p:pic>
    </p:spTree>
    <p:extLst>
      <p:ext uri="{BB962C8B-B14F-4D97-AF65-F5344CB8AC3E}">
        <p14:creationId xmlns:p14="http://schemas.microsoft.com/office/powerpoint/2010/main" val="13378882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4307"/>
            <a:ext cx="2627784" cy="4812925"/>
          </a:xfrm>
        </p:spPr>
        <p:txBody>
          <a:bodyPr anchor="t">
            <a:normAutofit/>
          </a:bodyPr>
          <a:lstStyle/>
          <a:p>
            <a:r>
              <a:rPr lang="it-IT" sz="2400" dirty="0"/>
              <a:t> CASO FRANCESCA</a:t>
            </a:r>
            <a:br>
              <a:rPr lang="it-IT" sz="2400" dirty="0"/>
            </a:br>
            <a:r>
              <a:rPr lang="it-IT" sz="2400" dirty="0"/>
              <a:t>esempio</a:t>
            </a:r>
          </a:p>
        </p:txBody>
      </p:sp>
      <p:sp>
        <p:nvSpPr>
          <p:cNvPr id="5" name="Segnaposto numero diapositiva 4">
            <a:extLst>
              <a:ext uri="{FF2B5EF4-FFF2-40B4-BE49-F238E27FC236}">
                <a16:creationId xmlns:a16="http://schemas.microsoft.com/office/drawing/2014/main" id="{F6A4FE01-7481-4086-8484-CBC06AB14C4A}"/>
              </a:ext>
            </a:extLst>
          </p:cNvPr>
          <p:cNvSpPr>
            <a:spLocks noGrp="1"/>
          </p:cNvSpPr>
          <p:nvPr>
            <p:ph type="sldNum" sz="quarter" idx="12"/>
          </p:nvPr>
        </p:nvSpPr>
        <p:spPr/>
        <p:txBody>
          <a:bodyPr/>
          <a:lstStyle/>
          <a:p>
            <a:fld id="{09B2A20A-0208-41B4-9663-6FE9F6102D4B}" type="slidenum">
              <a:rPr lang="it-IT" smtClean="0"/>
              <a:pPr/>
              <a:t>96</a:t>
            </a:fld>
            <a:endParaRPr lang="it-IT"/>
          </a:p>
        </p:txBody>
      </p:sp>
      <p:pic>
        <p:nvPicPr>
          <p:cNvPr id="4" name="Immagine 3">
            <a:extLst>
              <a:ext uri="{FF2B5EF4-FFF2-40B4-BE49-F238E27FC236}">
                <a16:creationId xmlns:a16="http://schemas.microsoft.com/office/drawing/2014/main" id="{E03824CD-210B-49F0-AB3C-829496E9442F}"/>
              </a:ext>
            </a:extLst>
          </p:cNvPr>
          <p:cNvPicPr>
            <a:picLocks noChangeAspect="1"/>
          </p:cNvPicPr>
          <p:nvPr/>
        </p:nvPicPr>
        <p:blipFill rotWithShape="1">
          <a:blip r:embed="rId2"/>
          <a:srcRect l="9450" t="26293" r="61812" b="37449"/>
          <a:stretch/>
        </p:blipFill>
        <p:spPr>
          <a:xfrm>
            <a:off x="2483768" y="704307"/>
            <a:ext cx="6429034" cy="4580471"/>
          </a:xfrm>
          <a:prstGeom prst="rect">
            <a:avLst/>
          </a:prstGeom>
        </p:spPr>
      </p:pic>
    </p:spTree>
    <p:extLst>
      <p:ext uri="{BB962C8B-B14F-4D97-AF65-F5344CB8AC3E}">
        <p14:creationId xmlns:p14="http://schemas.microsoft.com/office/powerpoint/2010/main" val="12873446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4307"/>
            <a:ext cx="2627784" cy="4812925"/>
          </a:xfrm>
        </p:spPr>
        <p:txBody>
          <a:bodyPr anchor="t">
            <a:normAutofit/>
          </a:bodyPr>
          <a:lstStyle/>
          <a:p>
            <a:r>
              <a:rPr lang="it-IT" sz="2400" dirty="0"/>
              <a:t> CASO FRANCESCA</a:t>
            </a:r>
            <a:br>
              <a:rPr lang="it-IT" sz="2400" dirty="0"/>
            </a:br>
            <a:r>
              <a:rPr lang="it-IT" sz="2400" dirty="0"/>
              <a:t>esempio</a:t>
            </a:r>
          </a:p>
        </p:txBody>
      </p:sp>
      <p:sp>
        <p:nvSpPr>
          <p:cNvPr id="5" name="Segnaposto numero diapositiva 4">
            <a:extLst>
              <a:ext uri="{FF2B5EF4-FFF2-40B4-BE49-F238E27FC236}">
                <a16:creationId xmlns:a16="http://schemas.microsoft.com/office/drawing/2014/main" id="{F6A4FE01-7481-4086-8484-CBC06AB14C4A}"/>
              </a:ext>
            </a:extLst>
          </p:cNvPr>
          <p:cNvSpPr>
            <a:spLocks noGrp="1"/>
          </p:cNvSpPr>
          <p:nvPr>
            <p:ph type="sldNum" sz="quarter" idx="12"/>
          </p:nvPr>
        </p:nvSpPr>
        <p:spPr/>
        <p:txBody>
          <a:bodyPr/>
          <a:lstStyle/>
          <a:p>
            <a:fld id="{09B2A20A-0208-41B4-9663-6FE9F6102D4B}" type="slidenum">
              <a:rPr lang="it-IT" smtClean="0"/>
              <a:pPr/>
              <a:t>97</a:t>
            </a:fld>
            <a:endParaRPr lang="it-IT"/>
          </a:p>
        </p:txBody>
      </p:sp>
      <p:pic>
        <p:nvPicPr>
          <p:cNvPr id="6" name="Immagine 5">
            <a:extLst>
              <a:ext uri="{FF2B5EF4-FFF2-40B4-BE49-F238E27FC236}">
                <a16:creationId xmlns:a16="http://schemas.microsoft.com/office/drawing/2014/main" id="{4DC01395-C72A-43FA-9943-631A0C236EEE}"/>
              </a:ext>
            </a:extLst>
          </p:cNvPr>
          <p:cNvPicPr>
            <a:picLocks noChangeAspect="1"/>
          </p:cNvPicPr>
          <p:nvPr/>
        </p:nvPicPr>
        <p:blipFill rotWithShape="1">
          <a:blip r:embed="rId2"/>
          <a:srcRect l="9450" t="27688" r="61812" b="45816"/>
          <a:stretch/>
        </p:blipFill>
        <p:spPr>
          <a:xfrm>
            <a:off x="2627784" y="704306"/>
            <a:ext cx="6264696" cy="3261705"/>
          </a:xfrm>
          <a:prstGeom prst="rect">
            <a:avLst/>
          </a:prstGeom>
        </p:spPr>
      </p:pic>
    </p:spTree>
    <p:extLst>
      <p:ext uri="{BB962C8B-B14F-4D97-AF65-F5344CB8AC3E}">
        <p14:creationId xmlns:p14="http://schemas.microsoft.com/office/powerpoint/2010/main" val="3598678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4307"/>
            <a:ext cx="2627784" cy="4812925"/>
          </a:xfrm>
        </p:spPr>
        <p:txBody>
          <a:bodyPr anchor="t">
            <a:normAutofit/>
          </a:bodyPr>
          <a:lstStyle/>
          <a:p>
            <a:r>
              <a:rPr lang="it-IT" sz="2400" dirty="0"/>
              <a:t> CASO FRANCESCA</a:t>
            </a:r>
            <a:br>
              <a:rPr lang="it-IT" sz="2400" dirty="0"/>
            </a:br>
            <a:r>
              <a:rPr lang="it-IT" sz="2400" dirty="0"/>
              <a:t>esempio</a:t>
            </a:r>
          </a:p>
        </p:txBody>
      </p:sp>
      <p:sp>
        <p:nvSpPr>
          <p:cNvPr id="5" name="Segnaposto numero diapositiva 4">
            <a:extLst>
              <a:ext uri="{FF2B5EF4-FFF2-40B4-BE49-F238E27FC236}">
                <a16:creationId xmlns:a16="http://schemas.microsoft.com/office/drawing/2014/main" id="{F6A4FE01-7481-4086-8484-CBC06AB14C4A}"/>
              </a:ext>
            </a:extLst>
          </p:cNvPr>
          <p:cNvSpPr>
            <a:spLocks noGrp="1"/>
          </p:cNvSpPr>
          <p:nvPr>
            <p:ph type="sldNum" sz="quarter" idx="12"/>
          </p:nvPr>
        </p:nvSpPr>
        <p:spPr/>
        <p:txBody>
          <a:bodyPr/>
          <a:lstStyle/>
          <a:p>
            <a:fld id="{09B2A20A-0208-41B4-9663-6FE9F6102D4B}" type="slidenum">
              <a:rPr lang="it-IT" smtClean="0"/>
              <a:pPr/>
              <a:t>98</a:t>
            </a:fld>
            <a:endParaRPr lang="it-IT"/>
          </a:p>
        </p:txBody>
      </p:sp>
      <p:pic>
        <p:nvPicPr>
          <p:cNvPr id="4" name="Immagine 3">
            <a:extLst>
              <a:ext uri="{FF2B5EF4-FFF2-40B4-BE49-F238E27FC236}">
                <a16:creationId xmlns:a16="http://schemas.microsoft.com/office/drawing/2014/main" id="{E62DDA3D-555D-4DBA-AEF0-8CB77634F467}"/>
              </a:ext>
            </a:extLst>
          </p:cNvPr>
          <p:cNvPicPr>
            <a:picLocks noChangeAspect="1"/>
          </p:cNvPicPr>
          <p:nvPr/>
        </p:nvPicPr>
        <p:blipFill rotWithShape="1">
          <a:blip r:embed="rId2"/>
          <a:srcRect l="9838" t="26293" r="62600" b="38844"/>
          <a:stretch/>
        </p:blipFill>
        <p:spPr>
          <a:xfrm>
            <a:off x="2627784" y="704307"/>
            <a:ext cx="6220565" cy="4443261"/>
          </a:xfrm>
          <a:prstGeom prst="rect">
            <a:avLst/>
          </a:prstGeom>
        </p:spPr>
      </p:pic>
    </p:spTree>
    <p:extLst>
      <p:ext uri="{BB962C8B-B14F-4D97-AF65-F5344CB8AC3E}">
        <p14:creationId xmlns:p14="http://schemas.microsoft.com/office/powerpoint/2010/main" val="27441600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4307"/>
            <a:ext cx="2627784" cy="4812925"/>
          </a:xfrm>
        </p:spPr>
        <p:txBody>
          <a:bodyPr anchor="t">
            <a:normAutofit/>
          </a:bodyPr>
          <a:lstStyle/>
          <a:p>
            <a:r>
              <a:rPr lang="it-IT" sz="2400" dirty="0"/>
              <a:t> CASO FRANCESCA</a:t>
            </a:r>
            <a:br>
              <a:rPr lang="it-IT" sz="2400" dirty="0"/>
            </a:br>
            <a:r>
              <a:rPr lang="it-IT" sz="2400" dirty="0"/>
              <a:t>esempio</a:t>
            </a:r>
          </a:p>
        </p:txBody>
      </p:sp>
      <p:sp>
        <p:nvSpPr>
          <p:cNvPr id="5" name="Segnaposto numero diapositiva 4">
            <a:extLst>
              <a:ext uri="{FF2B5EF4-FFF2-40B4-BE49-F238E27FC236}">
                <a16:creationId xmlns:a16="http://schemas.microsoft.com/office/drawing/2014/main" id="{F6A4FE01-7481-4086-8484-CBC06AB14C4A}"/>
              </a:ext>
            </a:extLst>
          </p:cNvPr>
          <p:cNvSpPr>
            <a:spLocks noGrp="1"/>
          </p:cNvSpPr>
          <p:nvPr>
            <p:ph type="sldNum" sz="quarter" idx="12"/>
          </p:nvPr>
        </p:nvSpPr>
        <p:spPr/>
        <p:txBody>
          <a:bodyPr/>
          <a:lstStyle/>
          <a:p>
            <a:fld id="{09B2A20A-0208-41B4-9663-6FE9F6102D4B}" type="slidenum">
              <a:rPr lang="it-IT" smtClean="0"/>
              <a:pPr/>
              <a:t>99</a:t>
            </a:fld>
            <a:endParaRPr lang="it-IT"/>
          </a:p>
        </p:txBody>
      </p:sp>
      <p:pic>
        <p:nvPicPr>
          <p:cNvPr id="6" name="Immagine 5">
            <a:extLst>
              <a:ext uri="{FF2B5EF4-FFF2-40B4-BE49-F238E27FC236}">
                <a16:creationId xmlns:a16="http://schemas.microsoft.com/office/drawing/2014/main" id="{F5E444D2-DAC3-4F28-921F-2A83DC72238C}"/>
              </a:ext>
            </a:extLst>
          </p:cNvPr>
          <p:cNvPicPr>
            <a:picLocks noChangeAspect="1"/>
          </p:cNvPicPr>
          <p:nvPr/>
        </p:nvPicPr>
        <p:blipFill rotWithShape="1">
          <a:blip r:embed="rId2"/>
          <a:srcRect l="9838" t="38865" r="63333" b="37450"/>
          <a:stretch/>
        </p:blipFill>
        <p:spPr>
          <a:xfrm>
            <a:off x="2630163" y="807611"/>
            <a:ext cx="6262317" cy="3122053"/>
          </a:xfrm>
          <a:prstGeom prst="rect">
            <a:avLst/>
          </a:prstGeom>
        </p:spPr>
      </p:pic>
      <p:pic>
        <p:nvPicPr>
          <p:cNvPr id="8" name="Immagine 7">
            <a:extLst>
              <a:ext uri="{FF2B5EF4-FFF2-40B4-BE49-F238E27FC236}">
                <a16:creationId xmlns:a16="http://schemas.microsoft.com/office/drawing/2014/main" id="{AE8434EC-4554-4EF0-9809-52CE8F455F1F}"/>
              </a:ext>
            </a:extLst>
          </p:cNvPr>
          <p:cNvPicPr>
            <a:picLocks noChangeAspect="1"/>
          </p:cNvPicPr>
          <p:nvPr/>
        </p:nvPicPr>
        <p:blipFill rotWithShape="1">
          <a:blip r:embed="rId3"/>
          <a:srcRect l="9450" t="43028" r="61812" b="38303"/>
          <a:stretch/>
        </p:blipFill>
        <p:spPr>
          <a:xfrm>
            <a:off x="2572366" y="4068814"/>
            <a:ext cx="6320114" cy="2318547"/>
          </a:xfrm>
          <a:prstGeom prst="rect">
            <a:avLst/>
          </a:prstGeom>
        </p:spPr>
      </p:pic>
    </p:spTree>
    <p:extLst>
      <p:ext uri="{BB962C8B-B14F-4D97-AF65-F5344CB8AC3E}">
        <p14:creationId xmlns:p14="http://schemas.microsoft.com/office/powerpoint/2010/main" val="3483075499"/>
      </p:ext>
    </p:extLst>
  </p:cSld>
  <p:clrMapOvr>
    <a:masterClrMapping/>
  </p:clrMapOvr>
</p:sld>
</file>

<file path=ppt/theme/theme1.xml><?xml version="1.0" encoding="utf-8"?>
<a:theme xmlns:a="http://schemas.openxmlformats.org/drawingml/2006/main" name="Cornice">
  <a:themeElements>
    <a:clrScheme name="Cornic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rnic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ornic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TM03457475[[fn=Cornice]]</Template>
  <TotalTime>24510</TotalTime>
  <Words>17302</Words>
  <Application>Microsoft Office PowerPoint</Application>
  <PresentationFormat>Presentazione su schermo (4:3)</PresentationFormat>
  <Paragraphs>1185</Paragraphs>
  <Slides>152</Slides>
  <Notes>2</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152</vt:i4>
      </vt:variant>
    </vt:vector>
  </HeadingPairs>
  <TitlesOfParts>
    <vt:vector size="164" baseType="lpstr">
      <vt:lpstr>Arial</vt:lpstr>
      <vt:lpstr>Calibri</vt:lpstr>
      <vt:lpstr>Calibri-Light</vt:lpstr>
      <vt:lpstr>Chiller</vt:lpstr>
      <vt:lpstr>Corbel</vt:lpstr>
      <vt:lpstr>inherit</vt:lpstr>
      <vt:lpstr>Ink Free</vt:lpstr>
      <vt:lpstr>Lato</vt:lpstr>
      <vt:lpstr>Roboto</vt:lpstr>
      <vt:lpstr>Wingdings</vt:lpstr>
      <vt:lpstr>Wingdings 2</vt:lpstr>
      <vt:lpstr>Cornice</vt:lpstr>
      <vt:lpstr>Ambito NA19  Istituto Superiore "Bruno Munari" Sede centrale con liceo artistico, indirizzi design e grafica: via Armando Diaz, 59 – 80011  Il modello nazionale di PEI  Presentazione del D.M. 182/2020 e delle Linee Guida</vt:lpstr>
      <vt:lpstr>COSA CAMBIA  1.  Procedure di certificazione e documentazione per l’inclusione scolastica   2.   Alcune modifiche alla legge 104/92   3.  Profilo di funzionamento – ex DF + ex PDF   4.  Il progetto individuale (EE.LL.)   5..  Il Piano Educativo Individualizzato (scuola)   6.  Il Piano per l’inclusione   7.  Gruppi per l’inclusione   8.  Organico – continuità didattica  9.  Almeno 11 decreti attuativi e Linee guida da emanare</vt:lpstr>
      <vt:lpstr>PRECEDENTE NORMATIVA </vt:lpstr>
      <vt:lpstr>Precedente normativa Legge n. 104-1992 “Legge quadro per l’assistenza, l’integrazione sociale e i diritti delle persone handicappate”</vt:lpstr>
      <vt:lpstr>Precedente normativa Legge n. 104-1992 “Legge quadro per l’assistenza, l’integrazione sociale e i diritti delle persone handicappate”</vt:lpstr>
      <vt:lpstr>Precedente normativa Legge n. 104-1992 “Legge quadro per l’assistenza, l’integrazione sociale e i diritti delle persone handicappate”</vt:lpstr>
      <vt:lpstr>Precedente normativa Legge n. 104-1992 “Legge quadro per l’assistenza, l’integrazione sociale e i diritti delle persone handicappate”</vt:lpstr>
      <vt:lpstr>Precedente normativa Legge n. 104-1992 “Legge quadro per l’assistenza, l’integrazione sociale e i diritti delle persone handicappate”</vt:lpstr>
      <vt:lpstr>Precedente normativa Legge n. 104-1992 “Legge quadro per l’assistenza, l’integrazione sociale e i diritti delle persone handicappate”  Che cos’è il PEI</vt:lpstr>
      <vt:lpstr>Precedente normativa Legge n. 104-1992 “Legge quadro per l’assistenza, l’integrazione sociale e i diritti delle persone handicappate”  La stesura del PEI</vt:lpstr>
      <vt:lpstr>Precedente normativa Legge n. 104-1992 “Legge quadro per l’assistenza, l’integrazione sociale e i diritti delle persone handicappate”  La DF e il PDF</vt:lpstr>
      <vt:lpstr>Precedente normativa Legge n. 104-1992 “Legge quadro per l’assistenza, l’integrazione sociale e i diritti delle persone handicappate”  Tipologie di PEI</vt:lpstr>
      <vt:lpstr>Precedente normativa Le classificazioni internazionali elaborate dall’OMS:  L’ICD 1970</vt:lpstr>
      <vt:lpstr>Precedente normativa Le classificazioni internazionali elaborate dall’OMS:  L’ICDH 1980</vt:lpstr>
      <vt:lpstr>Precedente normativa Critiche all’ICDH</vt:lpstr>
      <vt:lpstr>Precedente normativa Le classificazioni internazionali elaborate dall’OMS:  ICDH-2 1999</vt:lpstr>
      <vt:lpstr>NUOVA NORMATIVA</vt:lpstr>
      <vt:lpstr>Nuova Normativa D.lgs. n. 66/2017 (attuativo della L. 107/2015)     Nessuna variazione</vt:lpstr>
      <vt:lpstr>Nuova Normativa D.lgs. n. 66/2017 (attuativo della L. 107/2015)  è corretto ed integrato dal D.lgs. n. 96/2019  </vt:lpstr>
      <vt:lpstr>Nuova Normativa D.lgs. n. 66/2017 (attuativo della L. 107/2015)  è corretto ed integrato dal D.lgs. n. 96/2019</vt:lpstr>
      <vt:lpstr>Nuova Normativa D.lgs. n. 66/2017 (attuativo della L. 107/2015)  è corretto ed integrato dal D.lgs. n. 96/2019  </vt:lpstr>
      <vt:lpstr>Nuova Normativa D.lgs. n. 66/2017 (attuativo della L. 107/2015)  è corretto ed integrato dal D.lgs. n. 96/2019  </vt:lpstr>
      <vt:lpstr>Nuova Normativa D.lgs. n. 66/2017 (attuativo della L. 107/2015)  è corretto ed integrato dal D.lgs. n. 96/2019  </vt:lpstr>
      <vt:lpstr>Nuova Normativa D.lgs. n. 66/2017 (attuativo della L. 107/2015)  e D.lgs. n. 96/2019   Le nuove proroghe   </vt:lpstr>
      <vt:lpstr>Nuova Normativa D.I. n. 182/2020  Le principali novità introdotte   </vt:lpstr>
      <vt:lpstr>Nuova Normativa D.I. n. 182/2020  Le principali novità introdotte   </vt:lpstr>
      <vt:lpstr>Nuova Normativa D.I. n. 182/2020  Le principali novità introdotte   </vt:lpstr>
      <vt:lpstr>Nuova Normativa D.I. n. 182/2020  Le principali novità introdotte   </vt:lpstr>
      <vt:lpstr>Nuova Normativa D.I. n. 182/2020  Le principali novità introdotte   </vt:lpstr>
      <vt:lpstr>Nuova Normativa D.I. n. 182/2020  Le principali novità introdotte   </vt:lpstr>
      <vt:lpstr>Nuova Normativa D.I. n. 182/2020  Le principali novità introdotte   </vt:lpstr>
      <vt:lpstr>Nuova Normativa D.I. n. 182/2020  Le principali novità introdotte   </vt:lpstr>
      <vt:lpstr>Nuova Normativa D.I. n. 182/2020  Le principali novità introdotte   </vt:lpstr>
      <vt:lpstr>Nuova Normativa D.I. n. 182/2020  Le principali novità introdotte   </vt:lpstr>
      <vt:lpstr>Nuova Normativa D.I. n. 182/2020  Le principali novità introdotte   </vt:lpstr>
      <vt:lpstr>Nuova Normativa D.I. n. 182/2020  Le principali novità introdotte   </vt:lpstr>
      <vt:lpstr>In sintesi cosa cambia</vt:lpstr>
      <vt:lpstr>La nuova procedura di accesso all’inclusione scolastica</vt:lpstr>
      <vt:lpstr>Applicazione delle norme di certificazione della disabilità</vt:lpstr>
      <vt:lpstr>Nuova Normativa L’UVM e i documenti  per l’inclusione scolastica:  PF PEI PI </vt:lpstr>
      <vt:lpstr>Nuova Normativa il Profilo di Funzionamento  Costituisce la maggiore novità prevista dai Decreti Legislativi n. 66/2017 e n. 96/2019, in quanto sostituirà la Diagnosi Funzionale ed il Profilo Dinamico Funzionale. Deve essere redatto dalla UVM  secondo i criteri del modello bio-psico-sociale della Classificazione Internazionale del Funzionamento, della Disabilità e della Salute (ICF) dell’OMS, ai fini della formulazione del Piano Educativo Individualizzato e del Progetto Individuale.</vt:lpstr>
      <vt:lpstr>Nuova Normativa Cosa contiene il Progetto Individuale? </vt:lpstr>
      <vt:lpstr>Nuova Normativa Il PEI su modello ICF</vt:lpstr>
      <vt:lpstr>Nuova Normativa Chi elabora il PEI?</vt:lpstr>
      <vt:lpstr>Nuova Normativa L’approccio bio-psico-sociale nel PEI</vt:lpstr>
      <vt:lpstr>Nuova Normativa La scuola biopsicosociale</vt:lpstr>
      <vt:lpstr>Nuova Normativa Raccordo tra Piano Educativo Individualizzato e  Progetto Individuale </vt:lpstr>
      <vt:lpstr>Nuova Normativa Percorso ordinario, personalizzato (con prove equipollenti) o differenziato</vt:lpstr>
      <vt:lpstr>Presentazione standard di PowerPoint</vt:lpstr>
      <vt:lpstr>Le Nuove PROCEDURE per l’accertamento della disabilità ai fini dell’inclusione scolastica</vt:lpstr>
      <vt:lpstr>ICF                    (International Classification of Functioning, Disability and Health)  Classificazione internazionale di funzionamento, disabilità e salute</vt:lpstr>
      <vt:lpstr>OMS  Le principali classificazioni internazionali per descrivere lo stato di salute di una persona</vt:lpstr>
      <vt:lpstr>OMS  il 22 maggio 2001 nasce l’ICF (international classification of functioning, disability and health)</vt:lpstr>
      <vt:lpstr>Che cos’è l’ICF?</vt:lpstr>
      <vt:lpstr>Quali testi utilizzare?  </vt:lpstr>
      <vt:lpstr>Quali testi utilizzare?  </vt:lpstr>
      <vt:lpstr>Cos’è la ICF Checklist ?  è una versione ridotta a 128 codici, e può essere usata velocemente e facilmente per riassumere IL FUNZIONAMENTO e la DISABILITÀ di una persona in tutte le dimensioni, e per identificare i fattori ambientali importanti (ovvero degli elementi che determinano la SALUTE di una persona)</vt:lpstr>
      <vt:lpstr>Quali sono gli scopi  dell’ICF?</vt:lpstr>
      <vt:lpstr>L’ICF è un approccio innovativo sul tema dell’inclusione delle persone con disabilità , perché?</vt:lpstr>
      <vt:lpstr>Che cos’è il modello Biopsicosociale dell’ICF?</vt:lpstr>
      <vt:lpstr>La salute e benessere nel modello Biopsicosociale dell’ICF  La salute viene valutata complessivamente secondo tre dimensioni: biologica, individuale e sociale. </vt:lpstr>
      <vt:lpstr>L’approccio BIO-PSICO-SOCIALE a scuola</vt:lpstr>
      <vt:lpstr>L’ICF a scuola</vt:lpstr>
      <vt:lpstr>L’ICF a scuola</vt:lpstr>
      <vt:lpstr>La Diagnosi in avanti  di Sergio Neri</vt:lpstr>
      <vt:lpstr>1)  Lo stato di salute   può essere ottimale o evidenziare delle malattie o disordini, classificati e descritti con il sistema standard OMS di classificazione delle malattie IDC 10.  Lo stato di salute dipende  complessivamente dai Domini  e dai  Fattori contestuali.  2) I Domini dell’ICF  sono le componenti  che descrivono gli impatti che lo stato di salute può determinare sulla vita quotidiana e rappresentano il sistema di classificazione della salute. I Domini possono avere un impatto :                     +  (integrità, capacità, possibilità)                                              oppure                   –  (menomazioni, limitazioni, restrizione)   3)  I Fattori contestuali  ambientale e personale, rappresentano le circostanze concrete in cui vive l'individuo. Il contesto assume un ruolo determinante nel                                               facilitare  (FACILITATORI)                                                  o                              aggravare (BARRIERE)   l'impatto delle menomazioni, limitazioni e restrizioni. </vt:lpstr>
      <vt:lpstr>Aspetti positivi e negativi che influiscono sulla salute</vt:lpstr>
      <vt:lpstr>ATTIVITÀ/ LIMITAZIONI     PARTECIPAZIONE/ RESTRIZIONI </vt:lpstr>
      <vt:lpstr>BARRIERE </vt:lpstr>
      <vt:lpstr>BARRIERE </vt:lpstr>
      <vt:lpstr>FACILITATORI</vt:lpstr>
      <vt:lpstr>CAPACITÀ E PERFORMANCE</vt:lpstr>
      <vt:lpstr>Presentazione standard di PowerPoint</vt:lpstr>
      <vt:lpstr>Presentazione standard di PowerPoint</vt:lpstr>
      <vt:lpstr>STRUTTURA DELL’ICF LE DUE PARTI PRICIPALI</vt:lpstr>
      <vt:lpstr>STRUTTURA DELL’ICF 1° PARTE  A - Le funzioni corporee  (fanno riferimento alle funzioni fisiologiche dei sistemi corporei, incluse le funzioni psicologiche)  </vt:lpstr>
      <vt:lpstr>STRUTTURA DELL’ICF 1° PARTE  B - Le strutture corporee   (sono le parti strutturali o anatomiche del corpo, come gli organi, gli apparati ecc.)  </vt:lpstr>
      <vt:lpstr>STRUTTURA DELL’ICF 1° PARTE  C - Le attività  (Rappresentano la prospettiva individuale del funzionamento e comprendono una gamma di funzioni fisiche quali, ad esempio, muovere una gamba, vedere, lavarsi, ecc., e funzioni mentali quali ricordare eventi del passato, acquisire conoscenze, leggere, ecc. Le limitazioni dell’attività fanno riferimento a tutte le difficoltà, da lievi a gravi, che una persona può incontrare nell’eseguire queste azioni rispetto alle attese) </vt:lpstr>
      <vt:lpstr>STRUTTURA DELL’ICF 1° PARTE  D - La partecipazione  (Rappresenta la prospettiva sociale del funzionamento della persona, attraverso il mantenimento di relazioni sociali, lo scambio di informazioni, l’occupazione, la vita economica, civile e di comunità, ecc. Queste sono considerate attività sociali, nel senso che continuamente vengono influenzate dagli eventi della società. Di conseguenza le restrizioni alla partecipazione fanno riferimento ai problemi che una persona può incontrare nella sfera relazionale e che possono essere ostacolati o facilitati dai Fattori Contestuali) </vt:lpstr>
      <vt:lpstr>Presentazione standard di PowerPoint</vt:lpstr>
      <vt:lpstr>STRUTTURA DELL’ICF 2° PARTE E – I  fattori ambientali Classificano l’ambiente naturale (tempo atmosferico, luce, suoni, ecc.), l’ambiente artificiale (utensili, arredamento, ambiente costruito, ecc.) e gli atteggiamenti sociali (i costumi, le norme, le pratiche, le istituzioni che caratterizzano la società in cui vive il soggetto).  Tali fattori possono avere un’influenza positiva sulla vita del soggetto e in tal caso rappresentano dei FACILITATORI (Fattori che, mediante la loro presenza o assenza, migliorano il funzionamento e riducono la disabilità) o, al contrario, un’influenza negativa, rappresentando, in questo caso, una BARRIERA  (Fattori che, mediante la loro presenza o assenze, limitano il funzionamento e creano disabilità) rispetto alla qualità della vita dei soggetti, sia nella loro attività e partecipazione come membri della società (ad esempio ausili tecnologici impiegati nei contesti lavorativi, la mobilità, la cultura, lo sport, le politiche sanitarie e assistenziali, previdenziali, ecc.) sia sul funzionamento o struttura del corpo “menomato” (farmaci, protesi, ausili per camminare, ecc.).</vt:lpstr>
      <vt:lpstr>STRUTTURA DELL’ICF 2° PARTE  F – I fattori personali</vt:lpstr>
      <vt:lpstr>RIFLESSIONE SULL’ICF</vt:lpstr>
      <vt:lpstr>I CODICI DELL'ICF</vt:lpstr>
      <vt:lpstr>COMPONENTI DEL CODICE</vt:lpstr>
      <vt:lpstr>I QUALIFICATORI POSIZIONE E SIGNIFICATO PER LA PRIMA E SECONDA PARTE </vt:lpstr>
      <vt:lpstr>I QUALIFICATORI LA SCALA DI GRAVITÀ</vt:lpstr>
      <vt:lpstr>I QUALIFICATORI</vt:lpstr>
      <vt:lpstr> STRUTTURE CORPOREE – Tre Qualificatori </vt:lpstr>
      <vt:lpstr> COSTRUTTI E QUALIFICATORI DI ATTIVITÀ E PARTECIPAZIONE  Performance: descrive ciò che una persona fa nel suo ambiente attuale.   Capacità: descrive ciò che una persona è in grado di fare, in un ambiente che non facilita e non ostacola.</vt:lpstr>
      <vt:lpstr> QUALIFICATORI DI ATTIVITÀ E PARTECIPAZIONE.</vt:lpstr>
      <vt:lpstr> QUALIFICATORI DI ATTIVITÀ E PARTECIPAZIONE.</vt:lpstr>
      <vt:lpstr> QUALIFICATORI DI ATTIVITÀ E PARTECIPAZIONE. esempi</vt:lpstr>
      <vt:lpstr> FATTORI AMBIENTALI QUALIFICATORE</vt:lpstr>
      <vt:lpstr> FATTORI AMBIENTALI esempi</vt:lpstr>
      <vt:lpstr> CASO FRANCESCA esempio</vt:lpstr>
      <vt:lpstr> CASO FRANCESCA esempio</vt:lpstr>
      <vt:lpstr> CASO FRANCESCA esempio</vt:lpstr>
      <vt:lpstr> CASO FRANCESCA esempio</vt:lpstr>
      <vt:lpstr>LINK utili</vt:lpstr>
      <vt:lpstr>Struttura dell’ICF Processo del Funzionamento e della Disabilità</vt:lpstr>
      <vt:lpstr>Elaborazione PEI</vt:lpstr>
      <vt:lpstr>  IL GLO </vt:lpstr>
      <vt:lpstr> IL GLO</vt:lpstr>
      <vt:lpstr> IL GLO</vt:lpstr>
      <vt:lpstr>FUNZIONAMENTO DEL GLO</vt:lpstr>
      <vt:lpstr>FUNZIONAMENTO DEL GLO</vt:lpstr>
      <vt:lpstr>  IL PEI </vt:lpstr>
      <vt:lpstr>PEI PROVVISORIO PER L’ANNO SUCCESSIVO</vt:lpstr>
      <vt:lpstr>QUADRO INFORMATIVO (ART. 7 del  D.I. n. 182/2020 )</vt:lpstr>
      <vt:lpstr>OSSERVAZIONE E PROGETTAZIONE DEGLI INTERVENTI (ART. 8  del  D.I. n. 182/2020 )</vt:lpstr>
      <vt:lpstr>AMBIENTE DI APPRENDIMENTO INCLUSIVO (ART. 7 del  D.I. n. 182/2020 )</vt:lpstr>
      <vt:lpstr>CURRICOLO DELL’ALUNNO</vt:lpstr>
      <vt:lpstr>VALUTAZIONE</vt:lpstr>
      <vt:lpstr>VALUTAZIONE NELLA SCUOLA SECONDARIA</vt:lpstr>
      <vt:lpstr>VALUTAZIONE NELLA SCUOLA PRIMARIA  (Decreto 8 aprile 2020, n. 22)</vt:lpstr>
      <vt:lpstr>PERCORSI COMPETENZE TRASVERSALI E ORIENTAMENTO PCTO</vt:lpstr>
      <vt:lpstr>DIRITTO ALLO STUDIO E FREQUENZA</vt:lpstr>
      <vt:lpstr>PROGETTO DI INCLUSIONE E UTILIZZO DELLE RISORSE</vt:lpstr>
      <vt:lpstr>CERTIFICAZIONE DELLE COMPETENZE</vt:lpstr>
      <vt:lpstr>VERIFICA FINALE E ASSEGNAZIONE DELLE RISORSE</vt:lpstr>
      <vt:lpstr>Presentazione standard di PowerPoint</vt:lpstr>
      <vt:lpstr>MODALITA’ PER L’ASSEGNAZIONE DELLE MISURE DEL SOSTEGNO (ART. 18 del  D.I. n. 182/2020 )</vt:lpstr>
      <vt:lpstr>DEBITO DI FUNZIONAMENTO</vt:lpstr>
      <vt:lpstr>Allegato C  DEBITO DI FUNZIONAMENTO </vt:lpstr>
      <vt:lpstr>Allegato C 1 DEBITO DI FUNZIONAMENTO </vt:lpstr>
      <vt:lpstr>LIVELLI DI DISABILITÀ  E ICF</vt:lpstr>
      <vt:lpstr>ENTITÀ DELLE DIFFICOLTÀ</vt:lpstr>
      <vt:lpstr>MODELLI DI PEI  (ART. 19 del  D.I. n. 182/2020 )</vt:lpstr>
      <vt:lpstr>CERTIFICAZIONI E ISCRIZIONI NEL CORRENTE ANNO SCOLASTICO</vt:lpstr>
      <vt:lpstr>PROGETTARE GLI INTERVENTI DI SOSTEGNO DIDATTICO</vt:lpstr>
      <vt:lpstr>PUNTI DI FORZA SUI QUALI COSTRUIRE GLI INTERVENTI EDUCATIVO-DIDATTICI</vt:lpstr>
      <vt:lpstr>DIMENSIONI PER LA COSTRUZIONE DEL PERCORSO DI INCLUSIONE </vt:lpstr>
      <vt:lpstr>PARAMETRI  O  ASSI (DPR 24 febbraio 1994)</vt:lpstr>
      <vt:lpstr>PARAMETRI  O  ASSI (DPR 24 febbraio 1994)</vt:lpstr>
      <vt:lpstr>PARAMETRI  O  ASSI (DPR 24 febbraio 1994)</vt:lpstr>
      <vt:lpstr>PARAMETRI  O ASSI  (DPR 24 febbraio 1994)</vt:lpstr>
      <vt:lpstr>RIEPILOGANDO…GLI ATTORI</vt:lpstr>
      <vt:lpstr>LE FIGURE ESTERNE E INTERNE</vt:lpstr>
      <vt:lpstr>IL DIRIGENTE SCOLASTICO</vt:lpstr>
      <vt:lpstr>IL DIRIGENTE SCOLASTICO</vt:lpstr>
      <vt:lpstr>I DOCENTI DEL GLO</vt:lpstr>
      <vt:lpstr>I DOCENTI DEL GLO</vt:lpstr>
      <vt:lpstr>INCLUSIONE</vt:lpstr>
      <vt:lpstr>DIFFERENZA TRA INSERIMENTO, INTEGRAZIONE, INCLUSIONE</vt:lpstr>
      <vt:lpstr>GRUPPI PER L’INCLUSIONE SCOLASTICA  (D. Lgs. 66/2017)</vt:lpstr>
      <vt:lpstr>GIT</vt:lpstr>
      <vt:lpstr>GLI</vt:lpstr>
      <vt:lpstr>VALIDITÀ DEL TITOLO DI STUDIO</vt:lpstr>
      <vt:lpstr>PRIMO CICLO</vt:lpstr>
      <vt:lpstr>SECONDO CICLO</vt:lpstr>
      <vt:lpstr>SECONDO CICLO</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Carmela</dc:creator>
  <cp:lastModifiedBy>AMALIA</cp:lastModifiedBy>
  <cp:revision>158</cp:revision>
  <dcterms:created xsi:type="dcterms:W3CDTF">2021-07-08T13:41:01Z</dcterms:created>
  <dcterms:modified xsi:type="dcterms:W3CDTF">2021-08-18T13:24:37Z</dcterms:modified>
</cp:coreProperties>
</file>